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1"/>
  </p:sldMasterIdLst>
  <p:notesMasterIdLst>
    <p:notesMasterId r:id="rId23"/>
  </p:notesMasterIdLst>
  <p:sldIdLst>
    <p:sldId id="256" r:id="rId2"/>
    <p:sldId id="259" r:id="rId3"/>
    <p:sldId id="298" r:id="rId4"/>
    <p:sldId id="260" r:id="rId5"/>
    <p:sldId id="284" r:id="rId6"/>
    <p:sldId id="299" r:id="rId7"/>
    <p:sldId id="291" r:id="rId8"/>
    <p:sldId id="286" r:id="rId9"/>
    <p:sldId id="277" r:id="rId10"/>
    <p:sldId id="269" r:id="rId11"/>
    <p:sldId id="261" r:id="rId12"/>
    <p:sldId id="278" r:id="rId13"/>
    <p:sldId id="258" r:id="rId14"/>
    <p:sldId id="294" r:id="rId15"/>
    <p:sldId id="289" r:id="rId16"/>
    <p:sldId id="288" r:id="rId17"/>
    <p:sldId id="281" r:id="rId18"/>
    <p:sldId id="290" r:id="rId19"/>
    <p:sldId id="287" r:id="rId20"/>
    <p:sldId id="292" r:id="rId21"/>
    <p:sldId id="297" r:id="rId2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55" autoAdjust="0"/>
    <p:restoredTop sz="82726" autoAdjust="0"/>
  </p:normalViewPr>
  <p:slideViewPr>
    <p:cSldViewPr>
      <p:cViewPr varScale="1">
        <p:scale>
          <a:sx n="75" d="100"/>
          <a:sy n="75" d="100"/>
        </p:scale>
        <p:origin x="90" y="8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2T15:19:46.044"/>
    </inkml:context>
    <inkml:brush xml:id="br0">
      <inkml:brushProperty name="width" value="0.05" units="cm"/>
      <inkml:brushProperty name="height" value="0.05" units="cm"/>
    </inkml:brush>
  </inkml:definitions>
  <inkml:trace contextRef="#ctx0" brushRef="#br0">1 1 2604,'6'0'24,"-1"0"20,0 0-28,-1 0-4,-3 0-40,2 0-4,1 0 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71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9DC2FD3A-ECA3-43AD-90EB-52C30A2741E2}" type="slidenum">
              <a:rPr lang="en-US"/>
              <a:pPr/>
              <a:t>‹#›</a:t>
            </a:fld>
            <a:endParaRPr lang="en-US"/>
          </a:p>
        </p:txBody>
      </p:sp>
    </p:spTree>
    <p:extLst>
      <p:ext uri="{BB962C8B-B14F-4D97-AF65-F5344CB8AC3E}">
        <p14:creationId xmlns:p14="http://schemas.microsoft.com/office/powerpoint/2010/main" val="1406747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DC2F2E-1459-40BB-BFBF-FDA18E616F4F}" type="slidenum">
              <a:rPr lang="en-US"/>
              <a:pPr/>
              <a:t>1</a:t>
            </a:fld>
            <a:endParaRPr lang="en-US"/>
          </a:p>
        </p:txBody>
      </p:sp>
      <p:sp>
        <p:nvSpPr>
          <p:cNvPr id="9218" name="Rectangle 2"/>
          <p:cNvSpPr>
            <a:spLocks noGrp="1" noRot="1" noChangeAspect="1" noChangeArrowheads="1" noTextEdit="1"/>
          </p:cNvSpPr>
          <p:nvPr>
            <p:ph type="sldImg"/>
          </p:nvPr>
        </p:nvSpPr>
        <p:spPr>
          <a:xfrm>
            <a:off x="381000" y="685800"/>
            <a:ext cx="6096000" cy="3429000"/>
          </a:xfrm>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26940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6 . 5 </a:t>
            </a:r>
            <a:r>
              <a:rPr lang="en-US" sz="1200" b="0" i="0" u="none" strike="noStrike" kern="1200" baseline="0" dirty="0">
                <a:solidFill>
                  <a:schemeClr val="tx1"/>
                </a:solidFill>
                <a:latin typeface="Arial" charset="0"/>
                <a:ea typeface="+mn-ea"/>
                <a:cs typeface="+mn-cs"/>
              </a:rPr>
              <a:t>Contrasting models of rift faulting. (a) Cross section illustrating the old concept</a:t>
            </a:r>
          </a:p>
          <a:p>
            <a:r>
              <a:rPr lang="en-US" sz="1200" b="0" i="0" u="none" strike="noStrike" kern="1200" baseline="0" dirty="0">
                <a:solidFill>
                  <a:schemeClr val="tx1"/>
                </a:solidFill>
                <a:latin typeface="Arial" charset="0"/>
                <a:ea typeface="+mn-ea"/>
                <a:cs typeface="+mn-cs"/>
              </a:rPr>
              <a:t>of symmetric horsts and </a:t>
            </a:r>
            <a:r>
              <a:rPr lang="en-US" sz="1200" b="0" i="0" u="none" strike="noStrike" kern="1200" baseline="0" dirty="0" err="1">
                <a:solidFill>
                  <a:schemeClr val="tx1"/>
                </a:solidFill>
                <a:latin typeface="Arial" charset="0"/>
                <a:ea typeface="+mn-ea"/>
                <a:cs typeface="+mn-cs"/>
              </a:rPr>
              <a:t>grabens</a:t>
            </a:r>
            <a:r>
              <a:rPr lang="en-US" sz="1200" b="0" i="0" u="none" strike="noStrike" kern="1200" baseline="0" dirty="0">
                <a:solidFill>
                  <a:schemeClr val="tx1"/>
                </a:solidFill>
                <a:latin typeface="Arial" charset="0"/>
                <a:ea typeface="+mn-ea"/>
                <a:cs typeface="+mn-cs"/>
              </a:rPr>
              <a:t>. (b) Cross section illustrating the contemporary image of tilted</a:t>
            </a:r>
          </a:p>
          <a:p>
            <a:r>
              <a:rPr lang="en-US" sz="1200" b="0" i="0" u="none" strike="noStrike" kern="1200" baseline="0" dirty="0">
                <a:solidFill>
                  <a:schemeClr val="tx1"/>
                </a:solidFill>
                <a:latin typeface="Arial" charset="0"/>
                <a:ea typeface="+mn-ea"/>
                <a:cs typeface="+mn-cs"/>
              </a:rPr>
              <a:t>fault blocks and half grabens, all above a detachment.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Arial" charset="0"/>
                <a:ea typeface="+mn-ea"/>
                <a:cs typeface="+mn-cs"/>
              </a:rPr>
              <a:t>F I G U R E 1 6 . 9 </a:t>
            </a:r>
            <a:r>
              <a:rPr lang="en-US" sz="1200" b="0" i="0" u="none" strike="noStrike" kern="1200" baseline="0" dirty="0">
                <a:solidFill>
                  <a:schemeClr val="tx1"/>
                </a:solidFill>
                <a:latin typeface="Arial" charset="0"/>
                <a:ea typeface="+mn-ea"/>
                <a:cs typeface="+mn-cs"/>
              </a:rPr>
              <a:t>Models of rifting at the crustal scale. (a) Pure-shear model; (b) simple-shear model; (c) delamination model; (d) hybrid model (simple shear plus broad zone of distributed shear at depth).</a:t>
            </a:r>
          </a:p>
          <a:p>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11</a:t>
            </a:fld>
            <a:endParaRPr lang="en-US"/>
          </a:p>
        </p:txBody>
      </p:sp>
    </p:spTree>
    <p:extLst>
      <p:ext uri="{BB962C8B-B14F-4D97-AF65-F5344CB8AC3E}">
        <p14:creationId xmlns:p14="http://schemas.microsoft.com/office/powerpoint/2010/main" val="2953004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6 . 1 1 </a:t>
            </a:r>
            <a:r>
              <a:rPr lang="en-US" sz="1200" b="0" i="0" u="none" strike="noStrike" kern="1200" baseline="0" dirty="0">
                <a:solidFill>
                  <a:schemeClr val="tx1"/>
                </a:solidFill>
                <a:latin typeface="Arial" charset="0"/>
                <a:ea typeface="+mn-ea"/>
                <a:cs typeface="+mn-cs"/>
              </a:rPr>
              <a:t>(a) Cross section of the Viking </a:t>
            </a:r>
            <a:r>
              <a:rPr lang="en-US" sz="1200" b="0" i="0" u="none" strike="noStrike" kern="1200" baseline="0" dirty="0" err="1">
                <a:solidFill>
                  <a:schemeClr val="tx1"/>
                </a:solidFill>
                <a:latin typeface="Arial" charset="0"/>
                <a:ea typeface="+mn-ea"/>
                <a:cs typeface="+mn-cs"/>
              </a:rPr>
              <a:t>Graben</a:t>
            </a:r>
            <a:r>
              <a:rPr lang="en-US" sz="1200" b="0" i="0" u="none" strike="noStrike" kern="1200" baseline="0" dirty="0">
                <a:solidFill>
                  <a:schemeClr val="tx1"/>
                </a:solidFill>
                <a:latin typeface="Arial" charset="0"/>
                <a:ea typeface="+mn-ea"/>
                <a:cs typeface="+mn-cs"/>
              </a:rPr>
              <a:t>, in the North Sea Rift. Note that the cross section is at 5 × vertical exaggeration, so the faults look much steeper than they are in nature. Note the basement highs that separate the </a:t>
            </a:r>
            <a:r>
              <a:rPr lang="en-US" sz="1200" b="0" i="0" u="none" strike="noStrike" kern="1200" baseline="0" dirty="0" err="1">
                <a:solidFill>
                  <a:schemeClr val="tx1"/>
                </a:solidFill>
                <a:latin typeface="Arial" charset="0"/>
                <a:ea typeface="+mn-ea"/>
                <a:cs typeface="+mn-cs"/>
              </a:rPr>
              <a:t>graben</a:t>
            </a:r>
            <a:r>
              <a:rPr lang="en-US" sz="1200" b="0" i="0" u="none" strike="noStrike" kern="1200" baseline="0" dirty="0">
                <a:solidFill>
                  <a:schemeClr val="tx1"/>
                </a:solidFill>
                <a:latin typeface="Arial" charset="0"/>
                <a:ea typeface="+mn-ea"/>
                <a:cs typeface="+mn-cs"/>
              </a:rPr>
              <a:t> into sub-basins. (b) Cross section of the Gulf of Suez. Note the asymmetry of the rift, in that most faults dip to the northeast; also, note how the original breakaway was abandoned when a later one formed further to the southwest. (c) Location maps showing the North Sea and the Gulf of Suez.</a:t>
            </a:r>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12</a:t>
            </a:fld>
            <a:endParaRPr lang="en-US"/>
          </a:p>
        </p:txBody>
      </p:sp>
    </p:spTree>
    <p:extLst>
      <p:ext uri="{BB962C8B-B14F-4D97-AF65-F5344CB8AC3E}">
        <p14:creationId xmlns:p14="http://schemas.microsoft.com/office/powerpoint/2010/main" val="2512237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6 . 4 </a:t>
            </a:r>
            <a:r>
              <a:rPr lang="en-US" sz="1200" b="0" i="0" u="none" strike="noStrike" kern="1200" baseline="0" dirty="0">
                <a:solidFill>
                  <a:schemeClr val="tx1"/>
                </a:solidFill>
                <a:latin typeface="Arial" charset="0"/>
                <a:ea typeface="+mn-ea"/>
                <a:cs typeface="+mn-cs"/>
              </a:rPr>
              <a:t>Illustration of the concept that rifting leads to stretching of the lithosphere. (a) This cross section shows that before rifting, the </a:t>
            </a:r>
            <a:r>
              <a:rPr lang="en-US" sz="1200" b="0" i="0" u="none" strike="noStrike" kern="1200" baseline="0" dirty="0" err="1">
                <a:solidFill>
                  <a:schemeClr val="tx1"/>
                </a:solidFill>
                <a:latin typeface="Arial" charset="0"/>
                <a:ea typeface="+mn-ea"/>
                <a:cs typeface="+mn-cs"/>
              </a:rPr>
              <a:t>unstretched</a:t>
            </a:r>
            <a:r>
              <a:rPr lang="en-US" sz="1200" b="0" i="0" u="none" strike="noStrike" kern="1200" baseline="0" dirty="0">
                <a:solidFill>
                  <a:schemeClr val="tx1"/>
                </a:solidFill>
                <a:latin typeface="Arial" charset="0"/>
                <a:ea typeface="+mn-ea"/>
                <a:cs typeface="+mn-cs"/>
              </a:rPr>
              <a:t> lithosphere is 120 km thick.  The region that will evolve into the rift is 80 km wide. We call this the </a:t>
            </a:r>
            <a:r>
              <a:rPr lang="en-US" sz="1200" b="0" i="0" u="none" strike="noStrike" kern="1200" baseline="0" dirty="0" err="1">
                <a:solidFill>
                  <a:schemeClr val="tx1"/>
                </a:solidFill>
                <a:latin typeface="Arial" charset="0"/>
                <a:ea typeface="+mn-ea"/>
                <a:cs typeface="+mn-cs"/>
              </a:rPr>
              <a:t>undeformed</a:t>
            </a:r>
            <a:r>
              <a:rPr lang="en-US" sz="1200" b="0" i="0" u="none" strike="noStrike" kern="1200" baseline="0" dirty="0">
                <a:solidFill>
                  <a:schemeClr val="tx1"/>
                </a:solidFill>
                <a:latin typeface="Arial" charset="0"/>
                <a:ea typeface="+mn-ea"/>
                <a:cs typeface="+mn-cs"/>
              </a:rPr>
              <a:t> length (</a:t>
            </a:r>
            <a:r>
              <a:rPr lang="en-US" sz="1200" b="0" i="0" u="none" strike="noStrike" kern="1200" baseline="0" dirty="0" err="1">
                <a:solidFill>
                  <a:schemeClr val="tx1"/>
                </a:solidFill>
                <a:latin typeface="Arial" charset="0"/>
                <a:ea typeface="+mn-ea"/>
                <a:cs typeface="+mn-cs"/>
              </a:rPr>
              <a:t>lu</a:t>
            </a:r>
            <a:r>
              <a:rPr lang="en-US" sz="1200" b="0" i="0" u="none" strike="noStrike" kern="1200" baseline="0" dirty="0">
                <a:solidFill>
                  <a:schemeClr val="tx1"/>
                </a:solidFill>
                <a:latin typeface="Arial" charset="0"/>
                <a:ea typeface="+mn-ea"/>
                <a:cs typeface="+mn-cs"/>
              </a:rPr>
              <a:t>). (b) After rifting, the lithosphere in the rift has stretched and thinned, so its deformed length (</a:t>
            </a:r>
            <a:r>
              <a:rPr lang="en-US" sz="1200" b="0" i="0" u="none" strike="noStrike" kern="1200" baseline="0" dirty="0" err="1">
                <a:solidFill>
                  <a:schemeClr val="tx1"/>
                </a:solidFill>
                <a:latin typeface="Arial" charset="0"/>
                <a:ea typeface="+mn-ea"/>
                <a:cs typeface="+mn-cs"/>
              </a:rPr>
              <a:t>ld</a:t>
            </a:r>
            <a:r>
              <a:rPr lang="en-US" sz="1200" b="0" i="0" u="none" strike="noStrike" kern="1200" baseline="0" dirty="0">
                <a:solidFill>
                  <a:schemeClr val="tx1"/>
                </a:solidFill>
                <a:latin typeface="Arial" charset="0"/>
                <a:ea typeface="+mn-ea"/>
                <a:cs typeface="+mn-cs"/>
              </a:rPr>
              <a:t>) is 160 km, and it is 60 km thick. We can represent the strain that results from rifting by a number, β, called the stretching factor. In this example, β = </a:t>
            </a:r>
            <a:r>
              <a:rPr lang="en-US" sz="1200" b="0" i="0" u="none" strike="noStrike" kern="1200" baseline="0" dirty="0" err="1">
                <a:solidFill>
                  <a:schemeClr val="tx1"/>
                </a:solidFill>
                <a:latin typeface="Arial" charset="0"/>
                <a:ea typeface="+mn-ea"/>
                <a:cs typeface="+mn-cs"/>
              </a:rPr>
              <a:t>ld</a:t>
            </a:r>
            <a:r>
              <a:rPr lang="en-US" sz="1200" b="0" i="0" u="none" strike="noStrike" kern="1200" baseline="0" dirty="0">
                <a:solidFill>
                  <a:schemeClr val="tx1"/>
                </a:solidFill>
                <a:latin typeface="Arial" charset="0"/>
                <a:ea typeface="+mn-ea"/>
                <a:cs typeface="+mn-cs"/>
              </a:rPr>
              <a:t>/</a:t>
            </a:r>
            <a:r>
              <a:rPr lang="en-US" sz="1200" b="0" i="0" u="none" strike="noStrike" kern="1200" baseline="0" dirty="0" err="1">
                <a:solidFill>
                  <a:schemeClr val="tx1"/>
                </a:solidFill>
                <a:latin typeface="Arial" charset="0"/>
                <a:ea typeface="+mn-ea"/>
                <a:cs typeface="+mn-cs"/>
              </a:rPr>
              <a:t>lu</a:t>
            </a:r>
            <a:r>
              <a:rPr lang="en-US" sz="1200" b="0" i="0" u="none" strike="noStrike" kern="1200" baseline="0" dirty="0">
                <a:solidFill>
                  <a:schemeClr val="tx1"/>
                </a:solidFill>
                <a:latin typeface="Arial" charset="0"/>
                <a:ea typeface="+mn-ea"/>
                <a:cs typeface="+mn-cs"/>
              </a:rPr>
              <a:t> = 2. The larger the value of β, the greater the amount of stretching and thinning. A value of β = 2 means that the lithosphere has thinned by 50%. (c) In reality, the crust portion of the lithosphere stretches by developing normal faults. </a:t>
            </a:r>
          </a:p>
          <a:p>
            <a:r>
              <a:rPr lang="en-US" sz="1200" b="1" i="0" u="none" strike="noStrike" kern="1200" baseline="0" dirty="0">
                <a:solidFill>
                  <a:schemeClr val="tx1"/>
                </a:solidFill>
                <a:latin typeface="Arial" charset="0"/>
                <a:ea typeface="+mn-ea"/>
                <a:cs typeface="+mn-cs"/>
              </a:rPr>
              <a:t>F I G U R E 1 6 . 1 9 </a:t>
            </a:r>
            <a:r>
              <a:rPr lang="en-US" sz="1200" b="0" i="0" u="none" strike="noStrike" kern="1200" baseline="0" dirty="0">
                <a:solidFill>
                  <a:schemeClr val="tx1"/>
                </a:solidFill>
                <a:latin typeface="Arial" charset="0"/>
                <a:ea typeface="+mn-ea"/>
                <a:cs typeface="+mn-cs"/>
              </a:rPr>
              <a:t>Thermal subsidence of a rift basin. (a) Just after rifting, the lithosphere is very thin, and the surface of the lithosphere has sunk to form a rift basin that rapidly fills with sediment. The details of the rift (faults) are not shown. (b) After time has passed, the lithosphere cools and thickens, and therefore sinks to maintain </a:t>
            </a:r>
            <a:r>
              <a:rPr lang="en-US" sz="1200" b="0" i="0" u="none" strike="noStrike" kern="1200" baseline="0" dirty="0" err="1">
                <a:solidFill>
                  <a:schemeClr val="tx1"/>
                </a:solidFill>
                <a:latin typeface="Arial" charset="0"/>
                <a:ea typeface="+mn-ea"/>
                <a:cs typeface="+mn-cs"/>
              </a:rPr>
              <a:t>isostasy</a:t>
            </a:r>
            <a:r>
              <a:rPr lang="en-US" sz="1200" b="0" i="0" u="none" strike="noStrike" kern="1200" baseline="0" dirty="0">
                <a:solidFill>
                  <a:schemeClr val="tx1"/>
                </a:solidFill>
                <a:latin typeface="Arial" charset="0"/>
                <a:ea typeface="+mn-ea"/>
                <a:cs typeface="+mn-cs"/>
              </a:rPr>
              <a:t>. The basin therefore gets deeper. The margins of the basin may warp down, so that sediments lap onto the </a:t>
            </a:r>
            <a:r>
              <a:rPr lang="en-US" sz="1200" b="0" i="0" u="none" strike="noStrike" kern="1200" baseline="0" dirty="0" err="1">
                <a:solidFill>
                  <a:schemeClr val="tx1"/>
                </a:solidFill>
                <a:latin typeface="Arial" charset="0"/>
                <a:ea typeface="+mn-ea"/>
                <a:cs typeface="+mn-cs"/>
              </a:rPr>
              <a:t>unthinned</a:t>
            </a:r>
            <a:r>
              <a:rPr lang="en-US" sz="1200" b="0" i="0" u="none" strike="noStrike" kern="1200" baseline="0" dirty="0">
                <a:solidFill>
                  <a:schemeClr val="tx1"/>
                </a:solidFill>
                <a:latin typeface="Arial" charset="0"/>
                <a:ea typeface="+mn-ea"/>
                <a:cs typeface="+mn-cs"/>
              </a:rPr>
              <a:t> lithosphere. This geometry is called a </a:t>
            </a:r>
            <a:r>
              <a:rPr lang="en-US" sz="1200" b="0" i="0" u="none" strike="noStrike" kern="1200" baseline="0" dirty="0" err="1">
                <a:solidFill>
                  <a:schemeClr val="tx1"/>
                </a:solidFill>
                <a:latin typeface="Arial" charset="0"/>
                <a:ea typeface="+mn-ea"/>
                <a:cs typeface="+mn-cs"/>
              </a:rPr>
              <a:t>steerhead</a:t>
            </a:r>
            <a:r>
              <a:rPr lang="en-US" sz="1200" b="0" i="0" u="none" strike="noStrike" kern="1200" baseline="0" dirty="0">
                <a:solidFill>
                  <a:schemeClr val="tx1"/>
                </a:solidFill>
                <a:latin typeface="Arial" charset="0"/>
                <a:ea typeface="+mn-ea"/>
                <a:cs typeface="+mn-cs"/>
              </a:rPr>
              <a:t> basin, because it resembles a head-on view of a bull with horns.</a:t>
            </a:r>
          </a:p>
          <a:p>
            <a:r>
              <a:rPr lang="en-US" sz="1200" b="0" i="0" u="none" strike="noStrike" kern="1200" baseline="0" dirty="0">
                <a:solidFill>
                  <a:schemeClr val="tx1"/>
                </a:solidFill>
                <a:latin typeface="Arial" charset="0"/>
                <a:ea typeface="+mn-ea"/>
                <a:cs typeface="+mn-cs"/>
              </a:rPr>
              <a:t>This simplified cross-sectional sketch through the Viking </a:t>
            </a:r>
            <a:r>
              <a:rPr lang="en-US" sz="1200" b="0" i="0" u="none" strike="noStrike" kern="1200" baseline="0" dirty="0" err="1">
                <a:solidFill>
                  <a:schemeClr val="tx1"/>
                </a:solidFill>
                <a:latin typeface="Arial" charset="0"/>
                <a:ea typeface="+mn-ea"/>
                <a:cs typeface="+mn-cs"/>
              </a:rPr>
              <a:t>Graben</a:t>
            </a:r>
            <a:r>
              <a:rPr lang="en-US" sz="1200" b="0" i="0" u="none" strike="noStrike" kern="1200" baseline="0" dirty="0">
                <a:solidFill>
                  <a:schemeClr val="tx1"/>
                </a:solidFill>
                <a:latin typeface="Arial" charset="0"/>
                <a:ea typeface="+mn-ea"/>
                <a:cs typeface="+mn-cs"/>
              </a:rPr>
              <a:t> (North Sea) shows the faulting in the</a:t>
            </a:r>
          </a:p>
          <a:p>
            <a:r>
              <a:rPr lang="en-US" sz="1200" b="0" i="0" u="none" strike="noStrike" kern="1200" baseline="0" dirty="0">
                <a:solidFill>
                  <a:schemeClr val="tx1"/>
                </a:solidFill>
                <a:latin typeface="Arial" charset="0"/>
                <a:ea typeface="+mn-ea"/>
                <a:cs typeface="+mn-cs"/>
              </a:rPr>
              <a:t>crust, and the thinning of the crust. (Note: The base of the lithosphere is not shown.) The depression formed by rifting has</a:t>
            </a:r>
          </a:p>
          <a:p>
            <a:r>
              <a:rPr lang="en-US" sz="1200" b="0" i="0" u="none" strike="noStrike" kern="1200" baseline="0" dirty="0">
                <a:solidFill>
                  <a:schemeClr val="tx1"/>
                </a:solidFill>
                <a:latin typeface="Arial" charset="0"/>
                <a:ea typeface="+mn-ea"/>
                <a:cs typeface="+mn-cs"/>
              </a:rPr>
              <a:t>filled with sediment.</a:t>
            </a:r>
          </a:p>
          <a:p>
            <a:endParaRPr lang="en-US" dirty="0"/>
          </a:p>
          <a:p>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13</a:t>
            </a:fld>
            <a:endParaRPr lang="en-US"/>
          </a:p>
        </p:txBody>
      </p:sp>
    </p:spTree>
    <p:extLst>
      <p:ext uri="{BB962C8B-B14F-4D97-AF65-F5344CB8AC3E}">
        <p14:creationId xmlns:p14="http://schemas.microsoft.com/office/powerpoint/2010/main" val="3171456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4 . 1 2 </a:t>
            </a:r>
            <a:r>
              <a:rPr lang="en-US" sz="1200" b="0" i="0" u="none" strike="noStrike" kern="1200" baseline="0" dirty="0">
                <a:solidFill>
                  <a:schemeClr val="tx1"/>
                </a:solidFill>
                <a:latin typeface="Arial" charset="0"/>
                <a:ea typeface="+mn-ea"/>
                <a:cs typeface="+mn-cs"/>
              </a:rPr>
              <a:t>The concept of isostasy. (a) Blocks of wood of different thicknesses float at different elevations when placed in water. Therefore, the pressure at point A is the same as the pressure at point B. (b) In the Earth, isostasy requires that the mass of a column drilled down to the level of compensation at A equals the mass of a column drilled at B, if isostatic equilibrium exists at both locations.</a:t>
            </a:r>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14</a:t>
            </a:fld>
            <a:endParaRPr lang="en-US"/>
          </a:p>
        </p:txBody>
      </p:sp>
    </p:spTree>
    <p:extLst>
      <p:ext uri="{BB962C8B-B14F-4D97-AF65-F5344CB8AC3E}">
        <p14:creationId xmlns:p14="http://schemas.microsoft.com/office/powerpoint/2010/main" val="241815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6 . 4 </a:t>
            </a:r>
            <a:r>
              <a:rPr lang="en-US" sz="1200" b="0" i="0" u="none" strike="noStrike" kern="1200" baseline="0" dirty="0">
                <a:solidFill>
                  <a:schemeClr val="tx1"/>
                </a:solidFill>
                <a:latin typeface="Arial" charset="0"/>
                <a:ea typeface="+mn-ea"/>
                <a:cs typeface="+mn-cs"/>
              </a:rPr>
              <a:t>Illustration of the concept that rifting leads to stretching of the lithosphere. (a) This cross section shows that before rifting, the </a:t>
            </a:r>
            <a:r>
              <a:rPr lang="en-US" sz="1200" b="0" i="0" u="none" strike="noStrike" kern="1200" baseline="0" dirty="0" err="1">
                <a:solidFill>
                  <a:schemeClr val="tx1"/>
                </a:solidFill>
                <a:latin typeface="Arial" charset="0"/>
                <a:ea typeface="+mn-ea"/>
                <a:cs typeface="+mn-cs"/>
              </a:rPr>
              <a:t>unstretched</a:t>
            </a:r>
            <a:r>
              <a:rPr lang="en-US" sz="1200" b="0" i="0" u="none" strike="noStrike" kern="1200" baseline="0" dirty="0">
                <a:solidFill>
                  <a:schemeClr val="tx1"/>
                </a:solidFill>
                <a:latin typeface="Arial" charset="0"/>
                <a:ea typeface="+mn-ea"/>
                <a:cs typeface="+mn-cs"/>
              </a:rPr>
              <a:t> lithosphere is 120 km thick.  The region that will evolve into the rift is 80 km wide. We call this the </a:t>
            </a:r>
            <a:r>
              <a:rPr lang="en-US" sz="1200" b="0" i="0" u="none" strike="noStrike" kern="1200" baseline="0" dirty="0" err="1">
                <a:solidFill>
                  <a:schemeClr val="tx1"/>
                </a:solidFill>
                <a:latin typeface="Arial" charset="0"/>
                <a:ea typeface="+mn-ea"/>
                <a:cs typeface="+mn-cs"/>
              </a:rPr>
              <a:t>undeformed</a:t>
            </a:r>
            <a:r>
              <a:rPr lang="en-US" sz="1200" b="0" i="0" u="none" strike="noStrike" kern="1200" baseline="0" dirty="0">
                <a:solidFill>
                  <a:schemeClr val="tx1"/>
                </a:solidFill>
                <a:latin typeface="Arial" charset="0"/>
                <a:ea typeface="+mn-ea"/>
                <a:cs typeface="+mn-cs"/>
              </a:rPr>
              <a:t> length (</a:t>
            </a:r>
            <a:r>
              <a:rPr lang="en-US" sz="1200" b="0" i="0" u="none" strike="noStrike" kern="1200" baseline="0" dirty="0" err="1">
                <a:solidFill>
                  <a:schemeClr val="tx1"/>
                </a:solidFill>
                <a:latin typeface="Arial" charset="0"/>
                <a:ea typeface="+mn-ea"/>
                <a:cs typeface="+mn-cs"/>
              </a:rPr>
              <a:t>lu</a:t>
            </a:r>
            <a:r>
              <a:rPr lang="en-US" sz="1200" b="0" i="0" u="none" strike="noStrike" kern="1200" baseline="0" dirty="0">
                <a:solidFill>
                  <a:schemeClr val="tx1"/>
                </a:solidFill>
                <a:latin typeface="Arial" charset="0"/>
                <a:ea typeface="+mn-ea"/>
                <a:cs typeface="+mn-cs"/>
              </a:rPr>
              <a:t>). (b) After rifting, the lithosphere in the rift has stretched and thinned, so its deformed length (</a:t>
            </a:r>
            <a:r>
              <a:rPr lang="en-US" sz="1200" b="0" i="0" u="none" strike="noStrike" kern="1200" baseline="0" dirty="0" err="1">
                <a:solidFill>
                  <a:schemeClr val="tx1"/>
                </a:solidFill>
                <a:latin typeface="Arial" charset="0"/>
                <a:ea typeface="+mn-ea"/>
                <a:cs typeface="+mn-cs"/>
              </a:rPr>
              <a:t>ld</a:t>
            </a:r>
            <a:r>
              <a:rPr lang="en-US" sz="1200" b="0" i="0" u="none" strike="noStrike" kern="1200" baseline="0" dirty="0">
                <a:solidFill>
                  <a:schemeClr val="tx1"/>
                </a:solidFill>
                <a:latin typeface="Arial" charset="0"/>
                <a:ea typeface="+mn-ea"/>
                <a:cs typeface="+mn-cs"/>
              </a:rPr>
              <a:t>) is 160 km, and it is 60 km thick. We can represent the strain that results from rifting by a number, β, called the stretching factor. In this example, β = </a:t>
            </a:r>
            <a:r>
              <a:rPr lang="en-US" sz="1200" b="0" i="0" u="none" strike="noStrike" kern="1200" baseline="0" dirty="0" err="1">
                <a:solidFill>
                  <a:schemeClr val="tx1"/>
                </a:solidFill>
                <a:latin typeface="Arial" charset="0"/>
                <a:ea typeface="+mn-ea"/>
                <a:cs typeface="+mn-cs"/>
              </a:rPr>
              <a:t>ld</a:t>
            </a:r>
            <a:r>
              <a:rPr lang="en-US" sz="1200" b="0" i="0" u="none" strike="noStrike" kern="1200" baseline="0" dirty="0">
                <a:solidFill>
                  <a:schemeClr val="tx1"/>
                </a:solidFill>
                <a:latin typeface="Arial" charset="0"/>
                <a:ea typeface="+mn-ea"/>
                <a:cs typeface="+mn-cs"/>
              </a:rPr>
              <a:t>/</a:t>
            </a:r>
            <a:r>
              <a:rPr lang="en-US" sz="1200" b="0" i="0" u="none" strike="noStrike" kern="1200" baseline="0" dirty="0" err="1">
                <a:solidFill>
                  <a:schemeClr val="tx1"/>
                </a:solidFill>
                <a:latin typeface="Arial" charset="0"/>
                <a:ea typeface="+mn-ea"/>
                <a:cs typeface="+mn-cs"/>
              </a:rPr>
              <a:t>lu</a:t>
            </a:r>
            <a:r>
              <a:rPr lang="en-US" sz="1200" b="0" i="0" u="none" strike="noStrike" kern="1200" baseline="0" dirty="0">
                <a:solidFill>
                  <a:schemeClr val="tx1"/>
                </a:solidFill>
                <a:latin typeface="Arial" charset="0"/>
                <a:ea typeface="+mn-ea"/>
                <a:cs typeface="+mn-cs"/>
              </a:rPr>
              <a:t> = 2. The larger the value of β, the greater the amount of stretching and thinning. A value of β = 2 means that the lithosphere has thinned by 50%. (c) In reality, the crust portion of the lithosphere stretches by developing normal faults. </a:t>
            </a:r>
          </a:p>
          <a:p>
            <a:r>
              <a:rPr lang="en-US" sz="1200" b="1" i="0" u="none" strike="noStrike" kern="1200" baseline="0" dirty="0">
                <a:solidFill>
                  <a:schemeClr val="tx1"/>
                </a:solidFill>
                <a:latin typeface="Arial" charset="0"/>
                <a:ea typeface="+mn-ea"/>
                <a:cs typeface="+mn-cs"/>
              </a:rPr>
              <a:t>F I G U R E 1 6 . 1 9 </a:t>
            </a:r>
            <a:r>
              <a:rPr lang="en-US" sz="1200" b="0" i="0" u="none" strike="noStrike" kern="1200" baseline="0" dirty="0">
                <a:solidFill>
                  <a:schemeClr val="tx1"/>
                </a:solidFill>
                <a:latin typeface="Arial" charset="0"/>
                <a:ea typeface="+mn-ea"/>
                <a:cs typeface="+mn-cs"/>
              </a:rPr>
              <a:t>Thermal subsidence of a rift basin. (a) Just after rifting, the lithosphere is very thin, and the surface of the lithosphere has sunk to form a rift basin that rapidly fills with sediment. The details of the rift (faults) are not shown. (b) After time has passed, the lithosphere cools and thickens, and therefore sinks to maintain </a:t>
            </a:r>
            <a:r>
              <a:rPr lang="en-US" sz="1200" b="0" i="0" u="none" strike="noStrike" kern="1200" baseline="0" dirty="0" err="1">
                <a:solidFill>
                  <a:schemeClr val="tx1"/>
                </a:solidFill>
                <a:latin typeface="Arial" charset="0"/>
                <a:ea typeface="+mn-ea"/>
                <a:cs typeface="+mn-cs"/>
              </a:rPr>
              <a:t>isostasy</a:t>
            </a:r>
            <a:r>
              <a:rPr lang="en-US" sz="1200" b="0" i="0" u="none" strike="noStrike" kern="1200" baseline="0" dirty="0">
                <a:solidFill>
                  <a:schemeClr val="tx1"/>
                </a:solidFill>
                <a:latin typeface="Arial" charset="0"/>
                <a:ea typeface="+mn-ea"/>
                <a:cs typeface="+mn-cs"/>
              </a:rPr>
              <a:t>. The basin therefore gets deeper. The margins of the basin may warp down, so that sediments lap onto the </a:t>
            </a:r>
            <a:r>
              <a:rPr lang="en-US" sz="1200" b="0" i="0" u="none" strike="noStrike" kern="1200" baseline="0" dirty="0" err="1">
                <a:solidFill>
                  <a:schemeClr val="tx1"/>
                </a:solidFill>
                <a:latin typeface="Arial" charset="0"/>
                <a:ea typeface="+mn-ea"/>
                <a:cs typeface="+mn-cs"/>
              </a:rPr>
              <a:t>unthinned</a:t>
            </a:r>
            <a:r>
              <a:rPr lang="en-US" sz="1200" b="0" i="0" u="none" strike="noStrike" kern="1200" baseline="0" dirty="0">
                <a:solidFill>
                  <a:schemeClr val="tx1"/>
                </a:solidFill>
                <a:latin typeface="Arial" charset="0"/>
                <a:ea typeface="+mn-ea"/>
                <a:cs typeface="+mn-cs"/>
              </a:rPr>
              <a:t> lithosphere. This geometry is called a </a:t>
            </a:r>
            <a:r>
              <a:rPr lang="en-US" sz="1200" b="0" i="0" u="none" strike="noStrike" kern="1200" baseline="0" dirty="0" err="1">
                <a:solidFill>
                  <a:schemeClr val="tx1"/>
                </a:solidFill>
                <a:latin typeface="Arial" charset="0"/>
                <a:ea typeface="+mn-ea"/>
                <a:cs typeface="+mn-cs"/>
              </a:rPr>
              <a:t>steerhead</a:t>
            </a:r>
            <a:r>
              <a:rPr lang="en-US" sz="1200" b="0" i="0" u="none" strike="noStrike" kern="1200" baseline="0" dirty="0">
                <a:solidFill>
                  <a:schemeClr val="tx1"/>
                </a:solidFill>
                <a:latin typeface="Arial" charset="0"/>
                <a:ea typeface="+mn-ea"/>
                <a:cs typeface="+mn-cs"/>
              </a:rPr>
              <a:t> basin, because it resembles a head-on view of a bull with horns.</a:t>
            </a:r>
          </a:p>
          <a:p>
            <a:r>
              <a:rPr lang="en-US" sz="1200" b="0" i="0" u="none" strike="noStrike" kern="1200" baseline="0" dirty="0">
                <a:solidFill>
                  <a:schemeClr val="tx1"/>
                </a:solidFill>
                <a:latin typeface="Arial" charset="0"/>
                <a:ea typeface="+mn-ea"/>
                <a:cs typeface="+mn-cs"/>
              </a:rPr>
              <a:t>This simplified cross-sectional sketch through the Viking </a:t>
            </a:r>
            <a:r>
              <a:rPr lang="en-US" sz="1200" b="0" i="0" u="none" strike="noStrike" kern="1200" baseline="0" dirty="0" err="1">
                <a:solidFill>
                  <a:schemeClr val="tx1"/>
                </a:solidFill>
                <a:latin typeface="Arial" charset="0"/>
                <a:ea typeface="+mn-ea"/>
                <a:cs typeface="+mn-cs"/>
              </a:rPr>
              <a:t>Graben</a:t>
            </a:r>
            <a:r>
              <a:rPr lang="en-US" sz="1200" b="0" i="0" u="none" strike="noStrike" kern="1200" baseline="0" dirty="0">
                <a:solidFill>
                  <a:schemeClr val="tx1"/>
                </a:solidFill>
                <a:latin typeface="Arial" charset="0"/>
                <a:ea typeface="+mn-ea"/>
                <a:cs typeface="+mn-cs"/>
              </a:rPr>
              <a:t> (North Sea) shows the faulting in the</a:t>
            </a:r>
          </a:p>
          <a:p>
            <a:r>
              <a:rPr lang="en-US" sz="1200" b="0" i="0" u="none" strike="noStrike" kern="1200" baseline="0" dirty="0">
                <a:solidFill>
                  <a:schemeClr val="tx1"/>
                </a:solidFill>
                <a:latin typeface="Arial" charset="0"/>
                <a:ea typeface="+mn-ea"/>
                <a:cs typeface="+mn-cs"/>
              </a:rPr>
              <a:t>crust, and the thinning of the crust. (Note: The base of the lithosphere is not shown.) The depression formed by rifting has</a:t>
            </a:r>
          </a:p>
          <a:p>
            <a:r>
              <a:rPr lang="en-US" sz="1200" b="0" i="0" u="none" strike="noStrike" kern="1200" baseline="0" dirty="0">
                <a:solidFill>
                  <a:schemeClr val="tx1"/>
                </a:solidFill>
                <a:latin typeface="Arial" charset="0"/>
                <a:ea typeface="+mn-ea"/>
                <a:cs typeface="+mn-cs"/>
              </a:rPr>
              <a:t>filled with sediment.</a:t>
            </a:r>
          </a:p>
          <a:p>
            <a:endParaRPr lang="en-US" dirty="0"/>
          </a:p>
          <a:p>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15</a:t>
            </a:fld>
            <a:endParaRPr lang="en-US"/>
          </a:p>
        </p:txBody>
      </p:sp>
    </p:spTree>
    <p:extLst>
      <p:ext uri="{BB962C8B-B14F-4D97-AF65-F5344CB8AC3E}">
        <p14:creationId xmlns:p14="http://schemas.microsoft.com/office/powerpoint/2010/main" val="1999151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C883A2-5BC0-479C-A3D8-8C72EDF2E203}" type="slidenum">
              <a:rPr lang="en-US"/>
              <a:pPr/>
              <a:t>16</a:t>
            </a:fld>
            <a:endParaRPr lang="en-US"/>
          </a:p>
        </p:txBody>
      </p:sp>
      <p:sp>
        <p:nvSpPr>
          <p:cNvPr id="45058" name="Rectangle 2"/>
          <p:cNvSpPr>
            <a:spLocks noGrp="1" noRot="1" noChangeAspect="1" noChangeArrowheads="1" noTextEdit="1"/>
          </p:cNvSpPr>
          <p:nvPr>
            <p:ph type="sldImg"/>
          </p:nvPr>
        </p:nvSpPr>
        <p:spPr>
          <a:xfrm>
            <a:off x="381000" y="685800"/>
            <a:ext cx="6096000" cy="3429000"/>
          </a:xfrm>
          <a:ln/>
        </p:spPr>
      </p:sp>
      <p:sp>
        <p:nvSpPr>
          <p:cNvPr id="45059" name="Rectangle 3"/>
          <p:cNvSpPr>
            <a:spLocks noGrp="1" noChangeArrowheads="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6 . 1 2 </a:t>
            </a:r>
            <a:r>
              <a:rPr lang="en-US" sz="1200" b="0" i="0" u="none" strike="noStrike" kern="1200" baseline="0" dirty="0">
                <a:solidFill>
                  <a:schemeClr val="tx1"/>
                </a:solidFill>
                <a:latin typeface="Arial" charset="0"/>
                <a:ea typeface="+mn-ea"/>
                <a:cs typeface="+mn-cs"/>
              </a:rPr>
              <a:t>Simplified geologic map of the Basin and Range Province of the North American Cordillera. The province can be subdivided into three parts: NBR = Northern Basin and Range, CBR = Central Basin and Range, and SBR = Southern Basin and Range. The Rio Grande Rift is an arm of extensional strain that defines the eastern edge of the Colorado Plateau. Metamorphic core complexes are shown in black.</a:t>
            </a:r>
          </a:p>
          <a:p>
            <a:r>
              <a:rPr lang="en-US" sz="1200" b="1" i="0" u="none" strike="noStrike" kern="1200" baseline="0" dirty="0">
                <a:solidFill>
                  <a:schemeClr val="tx1"/>
                </a:solidFill>
                <a:latin typeface="Arial" charset="0"/>
                <a:ea typeface="+mn-ea"/>
                <a:cs typeface="+mn-cs"/>
              </a:rPr>
              <a:t>F I G U R E 1 6 . 1 3 </a:t>
            </a:r>
            <a:r>
              <a:rPr lang="en-US" sz="1200" b="0" i="0" u="none" strike="noStrike" kern="1200" baseline="0" dirty="0">
                <a:solidFill>
                  <a:schemeClr val="tx1"/>
                </a:solidFill>
                <a:latin typeface="Arial" charset="0"/>
                <a:ea typeface="+mn-ea"/>
                <a:cs typeface="+mn-cs"/>
              </a:rPr>
              <a:t>Idealized cross sections (a–d) showing stages in the development of a metamorphic core complex. (d) extreme thinning of the hanging wall exposes the “metamorphic core” (an exposure of the mylonitic shear zone of the detachment). Some of the hanging-wall blocks have rotated by 90°. (e) Photograph of the contact between tilted fault blocks composed of Tertiary </a:t>
            </a:r>
            <a:r>
              <a:rPr lang="en-US" sz="1200" b="0" i="0" u="none" strike="noStrike" kern="1200" baseline="0" dirty="0" err="1">
                <a:solidFill>
                  <a:schemeClr val="tx1"/>
                </a:solidFill>
                <a:latin typeface="Arial" charset="0"/>
                <a:ea typeface="+mn-ea"/>
                <a:cs typeface="+mn-cs"/>
              </a:rPr>
              <a:t>volcanics</a:t>
            </a:r>
            <a:r>
              <a:rPr lang="en-US" sz="1200" b="0" i="0" u="none" strike="noStrike" kern="1200" baseline="0" dirty="0">
                <a:solidFill>
                  <a:schemeClr val="tx1"/>
                </a:solidFill>
                <a:latin typeface="Arial" charset="0"/>
                <a:ea typeface="+mn-ea"/>
                <a:cs typeface="+mn-cs"/>
              </a:rPr>
              <a:t> of the hanging wall and </a:t>
            </a:r>
            <a:r>
              <a:rPr lang="en-US" sz="1200" b="0" i="0" u="none" strike="noStrike" kern="1200" baseline="0" dirty="0" err="1">
                <a:solidFill>
                  <a:schemeClr val="tx1"/>
                </a:solidFill>
                <a:latin typeface="Arial" charset="0"/>
                <a:ea typeface="+mn-ea"/>
                <a:cs typeface="+mn-cs"/>
              </a:rPr>
              <a:t>mylonitized</a:t>
            </a:r>
            <a:r>
              <a:rPr lang="en-US" sz="1200" b="0" i="0" u="none" strike="noStrike" kern="1200" baseline="0" dirty="0">
                <a:solidFill>
                  <a:schemeClr val="tx1"/>
                </a:solidFill>
                <a:latin typeface="Arial" charset="0"/>
                <a:ea typeface="+mn-ea"/>
                <a:cs typeface="+mn-cs"/>
              </a:rPr>
              <a:t> basement of the footwall. Whipple Mountains, California (USA).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Detachment surface in Whipple </a:t>
            </a:r>
            <a:r>
              <a:rPr lang="en-US" dirty="0" err="1"/>
              <a:t>Mtns</a:t>
            </a:r>
            <a:r>
              <a:rPr lang="en-US" dirty="0"/>
              <a:t>. Gneissic basement complex below. Young volcanic rocks and scraps of basement above. </a:t>
            </a:r>
          </a:p>
          <a:p>
            <a:endParaRPr lang="en-US" dirty="0"/>
          </a:p>
        </p:txBody>
      </p:sp>
    </p:spTree>
    <p:extLst>
      <p:ext uri="{BB962C8B-B14F-4D97-AF65-F5344CB8AC3E}">
        <p14:creationId xmlns:p14="http://schemas.microsoft.com/office/powerpoint/2010/main" val="2817137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6 . 1 3 </a:t>
            </a:r>
            <a:r>
              <a:rPr lang="en-US" sz="1200" b="0" i="0" u="none" strike="noStrike" kern="1200" baseline="0" dirty="0">
                <a:solidFill>
                  <a:schemeClr val="tx1"/>
                </a:solidFill>
                <a:latin typeface="Arial" charset="0"/>
                <a:ea typeface="+mn-ea"/>
                <a:cs typeface="+mn-cs"/>
              </a:rPr>
              <a:t>Idealized cross sections (a–d) showing stages in the development of a metamorphic core complex. (a) An initially </a:t>
            </a:r>
            <a:r>
              <a:rPr lang="en-US" sz="1200" b="0" i="0" u="none" strike="noStrike" kern="1200" baseline="0" dirty="0" err="1">
                <a:solidFill>
                  <a:schemeClr val="tx1"/>
                </a:solidFill>
                <a:latin typeface="Arial" charset="0"/>
                <a:ea typeface="+mn-ea"/>
                <a:cs typeface="+mn-cs"/>
              </a:rPr>
              <a:t>subhorizontal</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midcrustal</a:t>
            </a:r>
            <a:r>
              <a:rPr lang="en-US" sz="1200" b="0" i="0" u="none" strike="noStrike" kern="1200" baseline="0" dirty="0">
                <a:solidFill>
                  <a:schemeClr val="tx1"/>
                </a:solidFill>
                <a:latin typeface="Arial" charset="0"/>
                <a:ea typeface="+mn-ea"/>
                <a:cs typeface="+mn-cs"/>
              </a:rPr>
              <a:t> ductile detachment zone is formed beneath an array of steeply dipping normal faults in the upper plate; (b) additional normal faults have formed, increasing the geometric complexity; (c) as a result of unloading and </a:t>
            </a:r>
            <a:r>
              <a:rPr lang="en-US" sz="1200" b="0" i="0" u="none" strike="noStrike" kern="1200" baseline="0" dirty="0" err="1">
                <a:solidFill>
                  <a:schemeClr val="tx1"/>
                </a:solidFill>
                <a:latin typeface="Arial" charset="0"/>
                <a:ea typeface="+mn-ea"/>
                <a:cs typeface="+mn-cs"/>
              </a:rPr>
              <a:t>isostatic</a:t>
            </a:r>
            <a:r>
              <a:rPr lang="en-US" sz="1200" b="0" i="0" u="none" strike="noStrike" kern="1200" baseline="0" dirty="0">
                <a:solidFill>
                  <a:schemeClr val="tx1"/>
                </a:solidFill>
                <a:latin typeface="Arial" charset="0"/>
                <a:ea typeface="+mn-ea"/>
                <a:cs typeface="+mn-cs"/>
              </a:rPr>
              <a:t> compensation, the lower plate bows upward; (d) extreme thinning of the hanging wall exposes the “metamorphic core” (an exposure of the </a:t>
            </a:r>
            <a:r>
              <a:rPr lang="en-US" sz="1200" b="0" i="0" u="none" strike="noStrike" kern="1200" baseline="0" dirty="0" err="1">
                <a:solidFill>
                  <a:schemeClr val="tx1"/>
                </a:solidFill>
                <a:latin typeface="Arial" charset="0"/>
                <a:ea typeface="+mn-ea"/>
                <a:cs typeface="+mn-cs"/>
              </a:rPr>
              <a:t>mylonitic</a:t>
            </a:r>
            <a:r>
              <a:rPr lang="en-US" sz="1200" b="0" i="0" u="none" strike="noStrike" kern="1200" baseline="0" dirty="0">
                <a:solidFill>
                  <a:schemeClr val="tx1"/>
                </a:solidFill>
                <a:latin typeface="Arial" charset="0"/>
                <a:ea typeface="+mn-ea"/>
                <a:cs typeface="+mn-cs"/>
              </a:rPr>
              <a:t> shear zone of the detachment). Some of the hanging-wall blocks have rotated by 90°. (e) </a:t>
            </a:r>
          </a:p>
          <a:p>
            <a:r>
              <a:rPr lang="en-US" sz="1200" b="0" i="0" u="none" strike="noStrike" kern="1200" baseline="0" dirty="0">
                <a:solidFill>
                  <a:schemeClr val="tx1"/>
                </a:solidFill>
                <a:latin typeface="Arial" charset="0"/>
                <a:ea typeface="+mn-ea"/>
                <a:cs typeface="+mn-cs"/>
              </a:rPr>
              <a:t>Photograph of the contact between tilted fault blocks composed of Tertiary </a:t>
            </a:r>
            <a:r>
              <a:rPr lang="en-US" sz="1200" b="0" i="0" u="none" strike="noStrike" kern="1200" baseline="0" dirty="0" err="1">
                <a:solidFill>
                  <a:schemeClr val="tx1"/>
                </a:solidFill>
                <a:latin typeface="Arial" charset="0"/>
                <a:ea typeface="+mn-ea"/>
                <a:cs typeface="+mn-cs"/>
              </a:rPr>
              <a:t>volcanics</a:t>
            </a:r>
            <a:r>
              <a:rPr lang="en-US" sz="1200" b="0" i="0" u="none" strike="noStrike" kern="1200" baseline="0" dirty="0">
                <a:solidFill>
                  <a:schemeClr val="tx1"/>
                </a:solidFill>
                <a:latin typeface="Arial" charset="0"/>
                <a:ea typeface="+mn-ea"/>
                <a:cs typeface="+mn-cs"/>
              </a:rPr>
              <a:t> of the hanging wall and </a:t>
            </a:r>
            <a:r>
              <a:rPr lang="en-US" sz="1200" b="0" i="0" u="none" strike="noStrike" kern="1200" baseline="0" dirty="0" err="1">
                <a:solidFill>
                  <a:schemeClr val="tx1"/>
                </a:solidFill>
                <a:latin typeface="Arial" charset="0"/>
                <a:ea typeface="+mn-ea"/>
                <a:cs typeface="+mn-cs"/>
              </a:rPr>
              <a:t>mylonitized</a:t>
            </a:r>
            <a:r>
              <a:rPr lang="en-US" sz="1200" b="0" i="0" u="none" strike="noStrike" kern="1200" baseline="0" dirty="0">
                <a:solidFill>
                  <a:schemeClr val="tx1"/>
                </a:solidFill>
                <a:latin typeface="Arial" charset="0"/>
                <a:ea typeface="+mn-ea"/>
                <a:cs typeface="+mn-cs"/>
              </a:rPr>
              <a:t> basement of the footwall. Whipple Mountains, California (USA).</a:t>
            </a:r>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17</a:t>
            </a:fld>
            <a:endParaRPr lang="en-US"/>
          </a:p>
        </p:txBody>
      </p:sp>
    </p:spTree>
    <p:extLst>
      <p:ext uri="{BB962C8B-B14F-4D97-AF65-F5344CB8AC3E}">
        <p14:creationId xmlns:p14="http://schemas.microsoft.com/office/powerpoint/2010/main" val="3644999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4 . 1 2 </a:t>
            </a:r>
            <a:r>
              <a:rPr lang="en-US" sz="1200" b="0" i="0" u="none" strike="noStrike" kern="1200" baseline="0" dirty="0">
                <a:solidFill>
                  <a:schemeClr val="tx1"/>
                </a:solidFill>
                <a:latin typeface="Arial" charset="0"/>
                <a:ea typeface="+mn-ea"/>
                <a:cs typeface="+mn-cs"/>
              </a:rPr>
              <a:t>The concept of isostasy. (a) Blocks of wood of different thicknesses float at different elevations when placed in water. Therefore, the pressure at point A is the same as the pressure at point B. (b) In the Earth, isostasy requires that the mass of a column drilled down to the level of compensation at A equals the mass of a column drilled at B, if isostatic equilibrium exists at both locations.</a:t>
            </a:r>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18</a:t>
            </a:fld>
            <a:endParaRPr lang="en-US"/>
          </a:p>
        </p:txBody>
      </p:sp>
    </p:spTree>
    <p:extLst>
      <p:ext uri="{BB962C8B-B14F-4D97-AF65-F5344CB8AC3E}">
        <p14:creationId xmlns:p14="http://schemas.microsoft.com/office/powerpoint/2010/main" val="1501158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6 . 2 7 </a:t>
            </a:r>
            <a:r>
              <a:rPr lang="en-US" sz="1200" b="0" i="0" u="none" strike="noStrike" kern="1200" baseline="0" dirty="0">
                <a:solidFill>
                  <a:schemeClr val="tx1"/>
                </a:solidFill>
                <a:latin typeface="Arial" charset="0"/>
                <a:ea typeface="+mn-ea"/>
                <a:cs typeface="+mn-cs"/>
              </a:rPr>
              <a:t>Simplified map of the Gulf Coast region, off the coast of Louisiana and Texas</a:t>
            </a:r>
          </a:p>
          <a:p>
            <a:r>
              <a:rPr lang="en-US" sz="1200" b="0" i="0" u="none" strike="noStrike" kern="1200" baseline="0" dirty="0">
                <a:solidFill>
                  <a:schemeClr val="tx1"/>
                </a:solidFill>
                <a:latin typeface="Arial" charset="0"/>
                <a:ea typeface="+mn-ea"/>
                <a:cs typeface="+mn-cs"/>
              </a:rPr>
              <a:t>(USA), illustrating the normal faults that dip down to the Gulf of Mexico, and the abundant salt</a:t>
            </a:r>
          </a:p>
          <a:p>
            <a:r>
              <a:rPr lang="en-US" sz="1200" b="0" i="0" u="none" strike="noStrike" kern="1200" baseline="0" dirty="0" err="1">
                <a:solidFill>
                  <a:schemeClr val="tx1"/>
                </a:solidFill>
                <a:latin typeface="Arial" charset="0"/>
                <a:ea typeface="+mn-ea"/>
                <a:cs typeface="+mn-cs"/>
              </a:rPr>
              <a:t>diapirs</a:t>
            </a:r>
            <a:r>
              <a:rPr lang="en-US" sz="1200" b="0" i="0" u="none" strike="noStrike" kern="1200" baseline="0" dirty="0">
                <a:solidFill>
                  <a:schemeClr val="tx1"/>
                </a:solidFill>
                <a:latin typeface="Arial" charset="0"/>
                <a:ea typeface="+mn-ea"/>
                <a:cs typeface="+mn-cs"/>
              </a:rPr>
              <a:t>. Part of the region lies within the Coastal Plain Province, a region submerged by the sea in</a:t>
            </a:r>
          </a:p>
          <a:p>
            <a:r>
              <a:rPr lang="en-US" sz="1200" b="0" i="0" u="none" strike="noStrike" kern="1200" baseline="0" dirty="0">
                <a:solidFill>
                  <a:schemeClr val="tx1"/>
                </a:solidFill>
                <a:latin typeface="Arial" charset="0"/>
                <a:ea typeface="+mn-ea"/>
                <a:cs typeface="+mn-cs"/>
              </a:rPr>
              <a:t>the Cretaceous and early Tertiary. The edge of the salt (zero </a:t>
            </a:r>
            <a:r>
              <a:rPr lang="en-US" sz="1200" b="0" i="0" u="none" strike="noStrike" kern="1200" baseline="0" dirty="0" err="1">
                <a:solidFill>
                  <a:schemeClr val="tx1"/>
                </a:solidFill>
                <a:latin typeface="Arial" charset="0"/>
                <a:ea typeface="+mn-ea"/>
                <a:cs typeface="+mn-cs"/>
              </a:rPr>
              <a:t>isopach</a:t>
            </a:r>
            <a:r>
              <a:rPr lang="en-US" sz="1200" b="0" i="0" u="none" strike="noStrike" kern="1200" baseline="0" dirty="0">
                <a:solidFill>
                  <a:schemeClr val="tx1"/>
                </a:solidFill>
                <a:latin typeface="Arial" charset="0"/>
                <a:ea typeface="+mn-ea"/>
                <a:cs typeface="+mn-cs"/>
              </a:rPr>
              <a:t>) is shown. Offshore, we show</a:t>
            </a:r>
          </a:p>
          <a:p>
            <a:r>
              <a:rPr lang="en-US" sz="1200" b="0" i="0" u="none" strike="noStrike" kern="1200" baseline="0" dirty="0">
                <a:solidFill>
                  <a:schemeClr val="tx1"/>
                </a:solidFill>
                <a:latin typeface="Arial" charset="0"/>
                <a:ea typeface="+mn-ea"/>
                <a:cs typeface="+mn-cs"/>
              </a:rPr>
              <a:t>the 200-m and 3000-m bathymetric contours. Thrusts at the toe of the passive-margin wedge</a:t>
            </a:r>
          </a:p>
          <a:p>
            <a:r>
              <a:rPr lang="en-US" sz="1200" b="0" i="0" u="none" strike="noStrike" kern="1200" baseline="0" dirty="0">
                <a:solidFill>
                  <a:schemeClr val="tx1"/>
                </a:solidFill>
                <a:latin typeface="Arial" charset="0"/>
                <a:ea typeface="+mn-ea"/>
                <a:cs typeface="+mn-cs"/>
              </a:rPr>
              <a:t>emerge at the Sigsbee Escarpment.</a:t>
            </a:r>
          </a:p>
          <a:p>
            <a:r>
              <a:rPr lang="en-US" sz="1200" b="1" i="0" u="none" strike="noStrike" kern="1200" baseline="0" dirty="0">
                <a:solidFill>
                  <a:schemeClr val="tx1"/>
                </a:solidFill>
                <a:latin typeface="Arial" charset="0"/>
                <a:ea typeface="+mn-ea"/>
                <a:cs typeface="+mn-cs"/>
              </a:rPr>
              <a:t>F I G U R E 1 6 . 2 8 </a:t>
            </a:r>
            <a:r>
              <a:rPr lang="en-US" sz="1200" b="0" i="0" u="none" strike="noStrike" kern="1200" baseline="0" dirty="0">
                <a:solidFill>
                  <a:schemeClr val="tx1"/>
                </a:solidFill>
                <a:latin typeface="Arial" charset="0"/>
                <a:ea typeface="+mn-ea"/>
                <a:cs typeface="+mn-cs"/>
              </a:rPr>
              <a:t>Cross section of a passive-margin wedge. This cross section resembles that</a:t>
            </a:r>
          </a:p>
          <a:p>
            <a:r>
              <a:rPr lang="en-US" sz="1200" b="0" i="0" u="none" strike="noStrike" kern="1200" baseline="0" dirty="0">
                <a:solidFill>
                  <a:schemeClr val="tx1"/>
                </a:solidFill>
                <a:latin typeface="Arial" charset="0"/>
                <a:ea typeface="+mn-ea"/>
                <a:cs typeface="+mn-cs"/>
              </a:rPr>
              <a:t>of the Gulf Coast (USA), but has been simplified, and is not an exact representation. Note that there</a:t>
            </a:r>
          </a:p>
          <a:p>
            <a:r>
              <a:rPr lang="en-US" sz="1200" b="0" i="0" u="none" strike="noStrike" kern="1200" baseline="0" dirty="0">
                <a:solidFill>
                  <a:schemeClr val="tx1"/>
                </a:solidFill>
                <a:latin typeface="Arial" charset="0"/>
                <a:ea typeface="+mn-ea"/>
                <a:cs typeface="+mn-cs"/>
              </a:rPr>
              <a:t>are two levels of extensional faulting. The lower level formed during the original rifting of the</a:t>
            </a:r>
          </a:p>
          <a:p>
            <a:r>
              <a:rPr lang="en-US" sz="1200" b="0" i="0" u="none" strike="noStrike" kern="1200" baseline="0" dirty="0">
                <a:solidFill>
                  <a:schemeClr val="tx1"/>
                </a:solidFill>
                <a:latin typeface="Arial" charset="0"/>
                <a:ea typeface="+mn-ea"/>
                <a:cs typeface="+mn-cs"/>
              </a:rPr>
              <a:t>continental crust that led to the formation of this passive margin. The upper level developed within</a:t>
            </a:r>
          </a:p>
          <a:p>
            <a:r>
              <a:rPr lang="en-US" sz="1200" b="0" i="0" u="none" strike="noStrike" kern="1200" baseline="0" dirty="0">
                <a:solidFill>
                  <a:schemeClr val="tx1"/>
                </a:solidFill>
                <a:latin typeface="Arial" charset="0"/>
                <a:ea typeface="+mn-ea"/>
                <a:cs typeface="+mn-cs"/>
              </a:rPr>
              <a:t>the passive-margin wedge sediments and is due to seaward gravity-driven slip of the wedge. The</a:t>
            </a:r>
          </a:p>
          <a:p>
            <a:r>
              <a:rPr lang="en-US" sz="1200" b="0" i="0" u="none" strike="noStrike" kern="1200" baseline="0" dirty="0">
                <a:solidFill>
                  <a:schemeClr val="tx1"/>
                </a:solidFill>
                <a:latin typeface="Arial" charset="0"/>
                <a:ea typeface="+mn-ea"/>
                <a:cs typeface="+mn-cs"/>
              </a:rPr>
              <a:t>detachment for this upper level probably lies in the salt near the base of the section. The salt has</a:t>
            </a:r>
          </a:p>
          <a:p>
            <a:r>
              <a:rPr lang="en-US" sz="1200" b="0" i="0" u="none" strike="noStrike" kern="1200" baseline="0" dirty="0">
                <a:solidFill>
                  <a:schemeClr val="tx1"/>
                </a:solidFill>
                <a:latin typeface="Arial" charset="0"/>
                <a:ea typeface="+mn-ea"/>
                <a:cs typeface="+mn-cs"/>
              </a:rPr>
              <a:t>risen to form </a:t>
            </a:r>
            <a:r>
              <a:rPr lang="en-US" sz="1200" b="0" i="0" u="none" strike="noStrike" kern="1200" baseline="0" dirty="0" err="1">
                <a:solidFill>
                  <a:schemeClr val="tx1"/>
                </a:solidFill>
                <a:latin typeface="Arial" charset="0"/>
                <a:ea typeface="+mn-ea"/>
                <a:cs typeface="+mn-cs"/>
              </a:rPr>
              <a:t>diapirs</a:t>
            </a:r>
            <a:r>
              <a:rPr lang="en-US" sz="1200" b="0" i="0" u="none" strike="noStrike" kern="1200" baseline="0" dirty="0">
                <a:solidFill>
                  <a:schemeClr val="tx1"/>
                </a:solidFill>
                <a:latin typeface="Arial" charset="0"/>
                <a:ea typeface="+mn-ea"/>
                <a:cs typeface="+mn-cs"/>
              </a:rPr>
              <a:t>, especially in the footwalls of normal faults, due to buoyancy and to</a:t>
            </a:r>
          </a:p>
          <a:p>
            <a:r>
              <a:rPr lang="en-US" sz="1200" b="0" i="0" u="none" strike="noStrike" kern="1200" baseline="0" dirty="0">
                <a:solidFill>
                  <a:schemeClr val="tx1"/>
                </a:solidFill>
                <a:latin typeface="Arial" charset="0"/>
                <a:ea typeface="+mn-ea"/>
                <a:cs typeface="+mn-cs"/>
              </a:rPr>
              <a:t>differential vertical loads. A thrust belt has developed at the toe of the wedge. The inset shows a</a:t>
            </a:r>
          </a:p>
          <a:p>
            <a:r>
              <a:rPr lang="en-US" sz="1200" b="0" i="0" u="none" strike="noStrike" kern="1200" baseline="0" dirty="0">
                <a:solidFill>
                  <a:schemeClr val="tx1"/>
                </a:solidFill>
                <a:latin typeface="Arial" charset="0"/>
                <a:ea typeface="+mn-ea"/>
                <a:cs typeface="+mn-cs"/>
              </a:rPr>
              <a:t>detail of bedding in Cenozoic strata. Note that the faults are </a:t>
            </a:r>
            <a:r>
              <a:rPr lang="en-US" sz="1200" b="0" i="0" u="none" strike="noStrike" kern="1200" baseline="0" dirty="0" err="1">
                <a:solidFill>
                  <a:schemeClr val="tx1"/>
                </a:solidFill>
                <a:latin typeface="Arial" charset="0"/>
                <a:ea typeface="+mn-ea"/>
                <a:cs typeface="+mn-cs"/>
              </a:rPr>
              <a:t>listric</a:t>
            </a:r>
            <a:r>
              <a:rPr lang="en-US" sz="1200" b="0" i="0" u="none" strike="noStrike" kern="1200" baseline="0" dirty="0">
                <a:solidFill>
                  <a:schemeClr val="tx1"/>
                </a:solidFill>
                <a:latin typeface="Arial" charset="0"/>
                <a:ea typeface="+mn-ea"/>
                <a:cs typeface="+mn-cs"/>
              </a:rPr>
              <a:t> growth faults and that strata in</a:t>
            </a:r>
          </a:p>
          <a:p>
            <a:r>
              <a:rPr lang="en-US" sz="1200" b="0" i="0" u="none" strike="noStrike" kern="1200" baseline="0" dirty="0">
                <a:solidFill>
                  <a:schemeClr val="tx1"/>
                </a:solidFill>
                <a:latin typeface="Arial" charset="0"/>
                <a:ea typeface="+mn-ea"/>
                <a:cs typeface="+mn-cs"/>
              </a:rPr>
              <a:t>the hanging-wall blocks thicken toward the fault.</a:t>
            </a:r>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19</a:t>
            </a:fld>
            <a:endParaRPr lang="en-US"/>
          </a:p>
        </p:txBody>
      </p:sp>
    </p:spTree>
    <p:extLst>
      <p:ext uri="{BB962C8B-B14F-4D97-AF65-F5344CB8AC3E}">
        <p14:creationId xmlns:p14="http://schemas.microsoft.com/office/powerpoint/2010/main" val="1314811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FIGURE 12.12.  Evolution of a rift system into paired passive margins and sedimentary environment. (a) Rift stage with non-marine basins; (b) rift–drift transition with evaporate deposition; (c) drift stage, with seafloor spreading occurring and passive-margin basins evolving, and marine deposition in the basins. [16.18]</a:t>
            </a:r>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20</a:t>
            </a:fld>
            <a:endParaRPr lang="en-US"/>
          </a:p>
        </p:txBody>
      </p:sp>
    </p:spTree>
    <p:extLst>
      <p:ext uri="{BB962C8B-B14F-4D97-AF65-F5344CB8AC3E}">
        <p14:creationId xmlns:p14="http://schemas.microsoft.com/office/powerpoint/2010/main" val="964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6 . 2 2 </a:t>
            </a:r>
            <a:r>
              <a:rPr lang="en-US" sz="1200" b="0" i="0" u="none" strike="noStrike" kern="1200" baseline="0" dirty="0">
                <a:solidFill>
                  <a:schemeClr val="tx1"/>
                </a:solidFill>
                <a:latin typeface="Arial" charset="0"/>
                <a:ea typeface="+mn-ea"/>
                <a:cs typeface="+mn-cs"/>
              </a:rPr>
              <a:t>(a) Photo of the Serra do Mar, along the east coast of Brazil. Here, mountains exposing Precambrian granite and gneiss rise directly out of the ocean, along South America’s passive margin. </a:t>
            </a:r>
          </a:p>
          <a:p>
            <a:r>
              <a:rPr lang="en-US" sz="1200" b="1" i="0" u="none" strike="noStrike" kern="1200" baseline="0" dirty="0">
                <a:solidFill>
                  <a:schemeClr val="tx1"/>
                </a:solidFill>
                <a:latin typeface="Arial" charset="0"/>
                <a:ea typeface="+mn-ea"/>
                <a:cs typeface="+mn-cs"/>
              </a:rPr>
              <a:t>F I G U R E 1 6 . 2 0 . </a:t>
            </a:r>
            <a:r>
              <a:rPr lang="en-US" sz="1200" b="0" i="0" u="none" strike="noStrike" kern="1200" baseline="0" dirty="0">
                <a:solidFill>
                  <a:schemeClr val="tx1"/>
                </a:solidFill>
                <a:latin typeface="Arial" charset="0"/>
                <a:ea typeface="+mn-ea"/>
                <a:cs typeface="+mn-cs"/>
              </a:rPr>
              <a:t>Photograph of a basalt flow on top of a </a:t>
            </a:r>
            <a:r>
              <a:rPr lang="en-US" sz="1200" b="0" i="0" u="none" strike="noStrike" kern="1200" baseline="0" dirty="0" err="1">
                <a:solidFill>
                  <a:schemeClr val="tx1"/>
                </a:solidFill>
                <a:latin typeface="Arial" charset="0"/>
                <a:ea typeface="+mn-ea"/>
                <a:cs typeface="+mn-cs"/>
              </a:rPr>
              <a:t>rhyolitic</a:t>
            </a:r>
            <a:r>
              <a:rPr lang="en-US" sz="1200" b="0" i="0" u="none" strike="noStrike" kern="1200" baseline="0" dirty="0">
                <a:solidFill>
                  <a:schemeClr val="tx1"/>
                </a:solidFill>
                <a:latin typeface="Arial" charset="0"/>
                <a:ea typeface="+mn-ea"/>
                <a:cs typeface="+mn-cs"/>
              </a:rPr>
              <a:t> ignimbrite, in the Basin and Range Rift of the western United States.</a:t>
            </a:r>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2</a:t>
            </a:fld>
            <a:endParaRPr lang="en-US"/>
          </a:p>
        </p:txBody>
      </p:sp>
    </p:spTree>
    <p:extLst>
      <p:ext uri="{BB962C8B-B14F-4D97-AF65-F5344CB8AC3E}">
        <p14:creationId xmlns:p14="http://schemas.microsoft.com/office/powerpoint/2010/main" val="223947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21</a:t>
            </a:fld>
            <a:endParaRPr lang="en-US"/>
          </a:p>
        </p:txBody>
      </p:sp>
    </p:spTree>
    <p:extLst>
      <p:ext uri="{BB962C8B-B14F-4D97-AF65-F5344CB8AC3E}">
        <p14:creationId xmlns:p14="http://schemas.microsoft.com/office/powerpoint/2010/main" val="3711349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4 . 1 4 </a:t>
            </a:r>
            <a:r>
              <a:rPr lang="en-US" sz="1200" b="0" i="0" u="none" strike="noStrike" kern="1200" baseline="0" dirty="0">
                <a:solidFill>
                  <a:schemeClr val="tx1"/>
                </a:solidFill>
                <a:latin typeface="Arial" charset="0"/>
                <a:ea typeface="+mn-ea"/>
                <a:cs typeface="+mn-cs"/>
              </a:rPr>
              <a:t>The nature of plate boundaries.</a:t>
            </a:r>
          </a:p>
          <a:p>
            <a:r>
              <a:rPr lang="en-US" sz="1200" b="0" i="0" u="none" strike="noStrike" kern="1200" baseline="0" dirty="0">
                <a:solidFill>
                  <a:schemeClr val="tx1"/>
                </a:solidFill>
                <a:latin typeface="Arial" charset="0"/>
                <a:ea typeface="+mn-ea"/>
                <a:cs typeface="+mn-cs"/>
              </a:rPr>
              <a:t>(a) The basic kinds of plate boundaries. (b) Cross section of a divergent boundary. (c) Cross section of a convergent</a:t>
            </a:r>
          </a:p>
          <a:p>
            <a:r>
              <a:rPr lang="en-US" sz="1200" b="0" i="0" u="none" strike="noStrike" kern="1200" baseline="0" dirty="0">
                <a:solidFill>
                  <a:schemeClr val="tx1"/>
                </a:solidFill>
                <a:latin typeface="Arial" charset="0"/>
                <a:ea typeface="+mn-ea"/>
                <a:cs typeface="+mn-cs"/>
              </a:rPr>
              <a:t>boundary. (d) The seven major and several minor plates of the Earth. Ocean ridges (double lines), trenches (lines with</a:t>
            </a:r>
          </a:p>
          <a:p>
            <a:r>
              <a:rPr lang="en-US" sz="1200" b="0" i="0" u="none" strike="noStrike" kern="1200" baseline="0" dirty="0">
                <a:solidFill>
                  <a:schemeClr val="tx1"/>
                </a:solidFill>
                <a:latin typeface="Arial" charset="0"/>
                <a:ea typeface="+mn-ea"/>
                <a:cs typeface="+mn-cs"/>
              </a:rPr>
              <a:t>teeth on the overriding plate), and transform faults (single lines) mark the plate boundaries. In a few places, plate</a:t>
            </a:r>
          </a:p>
          <a:p>
            <a:r>
              <a:rPr lang="en-US" sz="1200" b="0" i="0" u="none" strike="noStrike" kern="1200" baseline="0" dirty="0">
                <a:solidFill>
                  <a:schemeClr val="tx1"/>
                </a:solidFill>
                <a:latin typeface="Arial" charset="0"/>
                <a:ea typeface="+mn-ea"/>
                <a:cs typeface="+mn-cs"/>
              </a:rPr>
              <a:t>boundaries are ill-defined. These boundaries are </a:t>
            </a:r>
            <a:r>
              <a:rPr lang="en-US" sz="1200" b="0" i="0" u="none" strike="noStrike" kern="1200" baseline="0">
                <a:solidFill>
                  <a:schemeClr val="tx1"/>
                </a:solidFill>
                <a:latin typeface="Arial" charset="0"/>
                <a:ea typeface="+mn-ea"/>
                <a:cs typeface="+mn-cs"/>
              </a:rPr>
              <a:t>marked by dashed </a:t>
            </a:r>
            <a:r>
              <a:rPr lang="en-US" sz="1200" b="0" i="0" u="none" strike="noStrike" kern="1200" baseline="0" dirty="0">
                <a:solidFill>
                  <a:schemeClr val="tx1"/>
                </a:solidFill>
                <a:latin typeface="Arial" charset="0"/>
                <a:ea typeface="+mn-ea"/>
                <a:cs typeface="+mn-cs"/>
              </a:rPr>
              <a:t>lines.</a:t>
            </a:r>
            <a:endParaRPr lang="en-US" dirty="0"/>
          </a:p>
        </p:txBody>
      </p:sp>
      <p:sp>
        <p:nvSpPr>
          <p:cNvPr id="4" name="Slide Number Placeholder 3"/>
          <p:cNvSpPr>
            <a:spLocks noGrp="1"/>
          </p:cNvSpPr>
          <p:nvPr>
            <p:ph type="sldNum" sz="quarter" idx="10"/>
          </p:nvPr>
        </p:nvSpPr>
        <p:spPr/>
        <p:txBody>
          <a:bodyPr/>
          <a:lstStyle/>
          <a:p>
            <a:fld id="{80596B0C-871A-4DA3-93C4-4768E11A6A6A}" type="slidenum">
              <a:rPr lang="en-US" smtClean="0"/>
              <a:pPr/>
              <a:t>3</a:t>
            </a:fld>
            <a:endParaRPr lang="en-US"/>
          </a:p>
        </p:txBody>
      </p:sp>
    </p:spTree>
    <p:extLst>
      <p:ext uri="{BB962C8B-B14F-4D97-AF65-F5344CB8AC3E}">
        <p14:creationId xmlns:p14="http://schemas.microsoft.com/office/powerpoint/2010/main" val="1036537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6 . 1 </a:t>
            </a:r>
            <a:r>
              <a:rPr lang="en-US" sz="1200" b="0" i="0" u="none" strike="noStrike" kern="1200" baseline="0" dirty="0">
                <a:solidFill>
                  <a:schemeClr val="tx1"/>
                </a:solidFill>
                <a:latin typeface="Arial" charset="0"/>
                <a:ea typeface="+mn-ea"/>
                <a:cs typeface="+mn-cs"/>
              </a:rPr>
              <a:t>(a) Map of Africa, showing the East African Rift, the Red Sea, and the Gulf of</a:t>
            </a:r>
          </a:p>
          <a:p>
            <a:r>
              <a:rPr lang="en-US" sz="1200" b="0" i="0" u="none" strike="noStrike" kern="1200" baseline="0" dirty="0">
                <a:solidFill>
                  <a:schemeClr val="tx1"/>
                </a:solidFill>
                <a:latin typeface="Arial" charset="0"/>
                <a:ea typeface="+mn-ea"/>
                <a:cs typeface="+mn-cs"/>
              </a:rPr>
              <a:t>Aden. As we see in East Africa, a continental rift consists of a belt of normal faults, bounding deep</a:t>
            </a:r>
          </a:p>
          <a:p>
            <a:r>
              <a:rPr lang="en-US" sz="1200" b="0" i="0" u="none" strike="noStrike" kern="1200" baseline="0" dirty="0">
                <a:solidFill>
                  <a:schemeClr val="tx1"/>
                </a:solidFill>
                <a:latin typeface="Arial" charset="0"/>
                <a:ea typeface="+mn-ea"/>
                <a:cs typeface="+mn-cs"/>
              </a:rPr>
              <a:t>troughs. Some of the troughs may fill with water to become lakes. If the rift is “successful,” a</a:t>
            </a:r>
          </a:p>
          <a:p>
            <a:r>
              <a:rPr lang="en-US" sz="1200" b="0" i="0" u="none" strike="noStrike" kern="1200" baseline="0" dirty="0">
                <a:solidFill>
                  <a:schemeClr val="tx1"/>
                </a:solidFill>
                <a:latin typeface="Arial" charset="0"/>
                <a:ea typeface="+mn-ea"/>
                <a:cs typeface="+mn-cs"/>
              </a:rPr>
              <a:t>narrow ocean basin, like the Red Sea or Gulf of Aden, develops. The Afar Triangle lies at the triple</a:t>
            </a:r>
          </a:p>
          <a:p>
            <a:r>
              <a:rPr lang="en-US" sz="1200" b="0" i="0" u="none" strike="noStrike" kern="1200" baseline="0" dirty="0">
                <a:solidFill>
                  <a:schemeClr val="tx1"/>
                </a:solidFill>
                <a:latin typeface="Arial" charset="0"/>
                <a:ea typeface="+mn-ea"/>
                <a:cs typeface="+mn-cs"/>
              </a:rPr>
              <a:t>junction between the Red Sea, the Gulf of Aden, and the East African Rift. If seafloor spreading</a:t>
            </a:r>
          </a:p>
          <a:p>
            <a:r>
              <a:rPr lang="en-US" sz="1200" b="0" i="0" u="none" strike="noStrike" kern="1200" baseline="0" dirty="0">
                <a:solidFill>
                  <a:schemeClr val="tx1"/>
                </a:solidFill>
                <a:latin typeface="Arial" charset="0"/>
                <a:ea typeface="+mn-ea"/>
                <a:cs typeface="+mn-cs"/>
              </a:rPr>
              <a:t>continues for a long time, the narrow ocean could grow to become a large ocean, like the Atlantic.</a:t>
            </a:r>
          </a:p>
          <a:p>
            <a:r>
              <a:rPr lang="en-US" sz="1200" b="0" i="0" u="none" strike="noStrike" kern="1200" baseline="0" dirty="0">
                <a:solidFill>
                  <a:schemeClr val="tx1"/>
                </a:solidFill>
                <a:latin typeface="Arial" charset="0"/>
                <a:ea typeface="+mn-ea"/>
                <a:cs typeface="+mn-cs"/>
              </a:rPr>
              <a:t>The passive continental margins bordering the ocean basin are underlain by stretched continental</a:t>
            </a:r>
          </a:p>
          <a:p>
            <a:r>
              <a:rPr lang="en-US" sz="1200" b="0" i="0" u="none" strike="noStrike" kern="1200" baseline="0" dirty="0">
                <a:solidFill>
                  <a:schemeClr val="tx1"/>
                </a:solidFill>
                <a:latin typeface="Arial" charset="0"/>
                <a:ea typeface="+mn-ea"/>
                <a:cs typeface="+mn-cs"/>
              </a:rPr>
              <a:t>crust. (b) Detail of the East African Rift, illustrating the approximate fault pattern.</a:t>
            </a:r>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4</a:t>
            </a:fld>
            <a:endParaRPr lang="en-US"/>
          </a:p>
        </p:txBody>
      </p:sp>
    </p:spTree>
    <p:extLst>
      <p:ext uri="{BB962C8B-B14F-4D97-AF65-F5344CB8AC3E}">
        <p14:creationId xmlns:p14="http://schemas.microsoft.com/office/powerpoint/2010/main" val="2126946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6 . 2 </a:t>
            </a:r>
            <a:r>
              <a:rPr lang="en-US" sz="1200" b="0" i="0" u="none" strike="noStrike" kern="1200" baseline="0" dirty="0">
                <a:solidFill>
                  <a:schemeClr val="tx1"/>
                </a:solidFill>
                <a:latin typeface="Arial" charset="0"/>
                <a:ea typeface="+mn-ea"/>
                <a:cs typeface="+mn-cs"/>
              </a:rPr>
              <a:t>Photo of the Gregory Rift in southwest Kenya. Note the escarpments. These are</a:t>
            </a:r>
          </a:p>
          <a:p>
            <a:r>
              <a:rPr lang="en-US" sz="1200" b="0" i="0" u="none" strike="noStrike" kern="1200" baseline="0" dirty="0">
                <a:solidFill>
                  <a:schemeClr val="tx1"/>
                </a:solidFill>
                <a:latin typeface="Arial" charset="0"/>
                <a:ea typeface="+mn-ea"/>
                <a:cs typeface="+mn-cs"/>
              </a:rPr>
              <a:t>the eroded footwalls of normal faults. Floods bring in sediment to bury the surface of the </a:t>
            </a:r>
            <a:r>
              <a:rPr lang="en-US" sz="1200" b="0" i="0" u="none" strike="noStrike" kern="1200" baseline="0" dirty="0" err="1">
                <a:solidFill>
                  <a:schemeClr val="tx1"/>
                </a:solidFill>
                <a:latin typeface="Arial" charset="0"/>
                <a:ea typeface="+mn-ea"/>
                <a:cs typeface="+mn-cs"/>
              </a:rPr>
              <a:t>hangingwall</a:t>
            </a:r>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block. Magmatic activity associated with rifting has led to the growth of the volcano on the left.</a:t>
            </a:r>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5</a:t>
            </a:fld>
            <a:endParaRPr lang="en-US"/>
          </a:p>
        </p:txBody>
      </p:sp>
    </p:spTree>
    <p:extLst>
      <p:ext uri="{BB962C8B-B14F-4D97-AF65-F5344CB8AC3E}">
        <p14:creationId xmlns:p14="http://schemas.microsoft.com/office/powerpoint/2010/main" val="4083819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FIGURE 12.2.  Map of the western two-thirds of the US showing inactive Proterozoic rifts that trend at a high angle to Phanerozoic orogens and continental margins. Because these rifts cut into the continent at a high angle, they are called aulacogens.  They may be relicts of unsuccessful rifting events that occurred prior to successful rifting that generated the margins of North America at the beginning of the Phanerozoic. Late Proterozoic successful rifts of the western US trend north-northeast, forming a north-northeast trending, passive margin. Thus, Phanerozoic convergent-margin tectonism along this margin, generated orogens at high angles to the aulacogens. [16.3]</a:t>
            </a:r>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7</a:t>
            </a:fld>
            <a:endParaRPr lang="en-US"/>
          </a:p>
        </p:txBody>
      </p:sp>
    </p:spTree>
    <p:extLst>
      <p:ext uri="{BB962C8B-B14F-4D97-AF65-F5344CB8AC3E}">
        <p14:creationId xmlns:p14="http://schemas.microsoft.com/office/powerpoint/2010/main" val="363957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FIGURE 12.3.  The ocean ridges of Earth. Note that ridges, in map view, consist of short segments, linked by transform faults. The lengths of arrows are proportional to the plate velocity. [16.24]</a:t>
            </a:r>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8</a:t>
            </a:fld>
            <a:endParaRPr lang="en-US"/>
          </a:p>
        </p:txBody>
      </p:sp>
    </p:spTree>
    <p:extLst>
      <p:ext uri="{BB962C8B-B14F-4D97-AF65-F5344CB8AC3E}">
        <p14:creationId xmlns:p14="http://schemas.microsoft.com/office/powerpoint/2010/main" val="3702054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6 . 2 6 </a:t>
            </a:r>
            <a:r>
              <a:rPr lang="en-US" sz="1200" b="0" i="0" u="none" strike="noStrike" kern="1200" baseline="0" dirty="0">
                <a:solidFill>
                  <a:schemeClr val="tx1"/>
                </a:solidFill>
                <a:latin typeface="Arial" charset="0"/>
                <a:ea typeface="+mn-ea"/>
                <a:cs typeface="+mn-cs"/>
              </a:rPr>
              <a:t>Morphology of a </a:t>
            </a:r>
            <a:r>
              <a:rPr lang="en-US" sz="1200" b="0" i="0" u="none" strike="noStrike" kern="1200" baseline="0" dirty="0" err="1">
                <a:solidFill>
                  <a:schemeClr val="tx1"/>
                </a:solidFill>
                <a:latin typeface="Arial" charset="0"/>
                <a:ea typeface="+mn-ea"/>
                <a:cs typeface="+mn-cs"/>
              </a:rPr>
              <a:t>midocean</a:t>
            </a:r>
            <a:r>
              <a:rPr lang="en-US" sz="1200" b="0" i="0" u="none" strike="noStrike" kern="1200" baseline="0" dirty="0">
                <a:solidFill>
                  <a:schemeClr val="tx1"/>
                </a:solidFill>
                <a:latin typeface="Arial" charset="0"/>
                <a:ea typeface="+mn-ea"/>
                <a:cs typeface="+mn-cs"/>
              </a:rPr>
              <a:t> ridge axis. (a) Simplified profiles of a fast ridge versus a slow ridge. Notice that fast ridges are wider. That’s because the depth to which the seafloor sinks depends on its age. The slow plate at point </a:t>
            </a:r>
            <a:r>
              <a:rPr lang="en-US" sz="1200" b="0" i="1" u="none" strike="noStrike" kern="1200" baseline="0" dirty="0">
                <a:solidFill>
                  <a:schemeClr val="tx1"/>
                </a:solidFill>
                <a:latin typeface="Arial" charset="0"/>
                <a:ea typeface="+mn-ea"/>
                <a:cs typeface="+mn-cs"/>
              </a:rPr>
              <a:t>A </a:t>
            </a:r>
            <a:r>
              <a:rPr lang="en-US" sz="1200" b="0" i="0" u="none" strike="noStrike" kern="1200" baseline="0" dirty="0">
                <a:solidFill>
                  <a:schemeClr val="tx1"/>
                </a:solidFill>
                <a:latin typeface="Arial" charset="0"/>
                <a:ea typeface="+mn-ea"/>
                <a:cs typeface="+mn-cs"/>
              </a:rPr>
              <a:t>is the same age as the fast plate at point </a:t>
            </a:r>
            <a:r>
              <a:rPr lang="en-US" sz="1200" b="0" i="1" u="none" strike="noStrike" kern="1200" baseline="0" dirty="0">
                <a:solidFill>
                  <a:schemeClr val="tx1"/>
                </a:solidFill>
                <a:latin typeface="Arial" charset="0"/>
                <a:ea typeface="+mn-ea"/>
                <a:cs typeface="+mn-cs"/>
              </a:rPr>
              <a:t>B, </a:t>
            </a:r>
            <a:r>
              <a:rPr lang="en-US" sz="1200" b="0" i="0" u="none" strike="noStrike" kern="1200" baseline="0" dirty="0">
                <a:solidFill>
                  <a:schemeClr val="tx1"/>
                </a:solidFill>
                <a:latin typeface="Arial" charset="0"/>
                <a:ea typeface="+mn-ea"/>
                <a:cs typeface="+mn-cs"/>
              </a:rPr>
              <a:t>but both are at the same depth. </a:t>
            </a:r>
          </a:p>
          <a:p>
            <a:r>
              <a:rPr lang="en-US" sz="1200" b="0" i="0" u="none" strike="noStrike" kern="1200" baseline="0" dirty="0">
                <a:solidFill>
                  <a:schemeClr val="tx1"/>
                </a:solidFill>
                <a:latin typeface="Arial" charset="0"/>
                <a:ea typeface="+mn-ea"/>
                <a:cs typeface="+mn-cs"/>
              </a:rPr>
              <a:t>(b) Profiles contrasting fast and slow ridge axes. The top profile is across the East Pacific Rise (3° S latitude), while the lower profile is across the Mid-Atlantic Ridge (37° N latitude). Note that an axial trough only occurs at slow ridges, not at fast ridges. “V” marks the position of volcanic vents. </a:t>
            </a:r>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9</a:t>
            </a:fld>
            <a:endParaRPr lang="en-US"/>
          </a:p>
        </p:txBody>
      </p:sp>
    </p:spTree>
    <p:extLst>
      <p:ext uri="{BB962C8B-B14F-4D97-AF65-F5344CB8AC3E}">
        <p14:creationId xmlns:p14="http://schemas.microsoft.com/office/powerpoint/2010/main" val="2867164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6 . 2 5 </a:t>
            </a:r>
            <a:r>
              <a:rPr lang="en-US" sz="1200" b="0" i="0" u="none" strike="noStrike" kern="1200" baseline="0" dirty="0">
                <a:solidFill>
                  <a:schemeClr val="tx1"/>
                </a:solidFill>
                <a:latin typeface="Arial" charset="0"/>
                <a:ea typeface="+mn-ea"/>
                <a:cs typeface="+mn-cs"/>
              </a:rPr>
              <a:t>Schematic cross section (not to scale) through the oceanic crust and upper</a:t>
            </a:r>
          </a:p>
          <a:p>
            <a:r>
              <a:rPr lang="en-US" sz="1200" b="0" i="0" u="none" strike="noStrike" kern="1200" baseline="0" dirty="0">
                <a:solidFill>
                  <a:schemeClr val="tx1"/>
                </a:solidFill>
                <a:latin typeface="Arial" charset="0"/>
                <a:ea typeface="+mn-ea"/>
                <a:cs typeface="+mn-cs"/>
              </a:rPr>
              <a:t>mantle at a fast-spreading ridge. This illustrates a model for the formation of the distinct layers of</a:t>
            </a:r>
          </a:p>
          <a:p>
            <a:r>
              <a:rPr lang="en-US" sz="1200" b="0" i="0" u="none" strike="noStrike" kern="1200" baseline="0" dirty="0">
                <a:solidFill>
                  <a:schemeClr val="tx1"/>
                </a:solidFill>
                <a:latin typeface="Arial" charset="0"/>
                <a:ea typeface="+mn-ea"/>
                <a:cs typeface="+mn-cs"/>
              </a:rPr>
              <a:t>oceanic crust.</a:t>
            </a:r>
            <a:endParaRPr lang="en-US" dirty="0"/>
          </a:p>
        </p:txBody>
      </p:sp>
      <p:sp>
        <p:nvSpPr>
          <p:cNvPr id="4" name="Slide Number Placeholder 3"/>
          <p:cNvSpPr>
            <a:spLocks noGrp="1"/>
          </p:cNvSpPr>
          <p:nvPr>
            <p:ph type="sldNum" sz="quarter" idx="10"/>
          </p:nvPr>
        </p:nvSpPr>
        <p:spPr/>
        <p:txBody>
          <a:bodyPr/>
          <a:lstStyle/>
          <a:p>
            <a:fld id="{9DC2FD3A-ECA3-43AD-90EB-52C30A2741E2}" type="slidenum">
              <a:rPr lang="en-US" smtClean="0"/>
              <a:pPr/>
              <a:t>10</a:t>
            </a:fld>
            <a:endParaRPr lang="en-US"/>
          </a:p>
        </p:txBody>
      </p:sp>
    </p:spTree>
    <p:extLst>
      <p:ext uri="{BB962C8B-B14F-4D97-AF65-F5344CB8AC3E}">
        <p14:creationId xmlns:p14="http://schemas.microsoft.com/office/powerpoint/2010/main" val="267628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12192000" cy="6858000"/>
            <a:chOff x="0" y="0"/>
            <a:chExt cx="5760" cy="4320"/>
          </a:xfrm>
        </p:grpSpPr>
        <p:sp>
          <p:nvSpPr>
            <p:cNvPr id="5123"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endParaRPr lang="en-US" sz="2400">
                <a:latin typeface="Times New Roman" pitchFamily="18" charset="0"/>
              </a:endParaRPr>
            </a:p>
          </p:txBody>
        </p:sp>
        <p:sp>
          <p:nvSpPr>
            <p:cNvPr id="5124"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grpSp>
          <p:nvGrpSpPr>
            <p:cNvPr id="5125" name="Group 5"/>
            <p:cNvGrpSpPr>
              <a:grpSpLocks/>
            </p:cNvGrpSpPr>
            <p:nvPr/>
          </p:nvGrpSpPr>
          <p:grpSpPr bwMode="auto">
            <a:xfrm>
              <a:off x="0" y="672"/>
              <a:ext cx="1806" cy="1989"/>
              <a:chOff x="0" y="672"/>
              <a:chExt cx="1806" cy="1989"/>
            </a:xfrm>
          </p:grpSpPr>
          <p:sp>
            <p:nvSpPr>
              <p:cNvPr id="5126"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27"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28"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29"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5130"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31"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32"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5133"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34"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35"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grpSp>
      </p:grpSp>
      <p:sp>
        <p:nvSpPr>
          <p:cNvPr id="5136" name="Rectangle 16"/>
          <p:cNvSpPr>
            <a:spLocks noGrp="1" noChangeArrowheads="1"/>
          </p:cNvSpPr>
          <p:nvPr>
            <p:ph type="dt" sz="half" idx="2"/>
          </p:nvPr>
        </p:nvSpPr>
        <p:spPr>
          <a:xfrm>
            <a:off x="609600" y="6248400"/>
            <a:ext cx="2844800" cy="457200"/>
          </a:xfrm>
        </p:spPr>
        <p:txBody>
          <a:bodyPr/>
          <a:lstStyle>
            <a:lvl1pPr>
              <a:defRPr sz="1200"/>
            </a:lvl1pPr>
          </a:lstStyle>
          <a:p>
            <a:r>
              <a:rPr lang="en-US"/>
              <a:t>© Ben van der Pluijm</a:t>
            </a:r>
          </a:p>
        </p:txBody>
      </p:sp>
      <p:sp>
        <p:nvSpPr>
          <p:cNvPr id="5137" name="Rectangle 17"/>
          <p:cNvSpPr>
            <a:spLocks noGrp="1" noChangeArrowheads="1"/>
          </p:cNvSpPr>
          <p:nvPr>
            <p:ph type="ftr" sz="quarter" idx="3"/>
          </p:nvPr>
        </p:nvSpPr>
        <p:spPr>
          <a:xfrm>
            <a:off x="4165600" y="6248400"/>
            <a:ext cx="3860800" cy="457200"/>
          </a:xfrm>
        </p:spPr>
        <p:txBody>
          <a:bodyPr/>
          <a:lstStyle>
            <a:lvl1pPr>
              <a:defRPr sz="1200"/>
            </a:lvl1pPr>
          </a:lstStyle>
          <a:p>
            <a:r>
              <a:rPr lang="en-US"/>
              <a:t>Extension Tectonics</a:t>
            </a:r>
          </a:p>
        </p:txBody>
      </p:sp>
      <p:sp>
        <p:nvSpPr>
          <p:cNvPr id="5138" name="Rectangle 18"/>
          <p:cNvSpPr>
            <a:spLocks noGrp="1" noChangeArrowheads="1"/>
          </p:cNvSpPr>
          <p:nvPr>
            <p:ph type="sldNum" sz="quarter" idx="4"/>
          </p:nvPr>
        </p:nvSpPr>
        <p:spPr>
          <a:xfrm>
            <a:off x="8737600" y="6248400"/>
            <a:ext cx="2844800" cy="457200"/>
          </a:xfrm>
        </p:spPr>
        <p:txBody>
          <a:bodyPr/>
          <a:lstStyle>
            <a:lvl1pPr>
              <a:defRPr sz="1200">
                <a:latin typeface="Arial Black" pitchFamily="34" charset="0"/>
              </a:defRPr>
            </a:lvl1pPr>
          </a:lstStyle>
          <a:p>
            <a:fld id="{3905AF4A-EA38-428E-BC02-B31064DDBCC1}" type="slidenum">
              <a:rPr lang="en-US"/>
              <a:pPr/>
              <a:t>‹#›</a:t>
            </a:fld>
            <a:endParaRPr lang="en-US"/>
          </a:p>
        </p:txBody>
      </p:sp>
      <p:sp>
        <p:nvSpPr>
          <p:cNvPr id="5139" name="Rectangle 19"/>
          <p:cNvSpPr>
            <a:spLocks noGrp="1" noChangeArrowheads="1"/>
          </p:cNvSpPr>
          <p:nvPr>
            <p:ph type="ctrTitle"/>
          </p:nvPr>
        </p:nvSpPr>
        <p:spPr>
          <a:xfrm>
            <a:off x="3962400" y="1828800"/>
            <a:ext cx="8026400" cy="2209800"/>
          </a:xfrm>
        </p:spPr>
        <p:txBody>
          <a:bodyPr/>
          <a:lstStyle>
            <a:lvl1pPr>
              <a:defRPr sz="3300">
                <a:solidFill>
                  <a:srgbClr val="FFFFFF"/>
                </a:solidFill>
              </a:defRPr>
            </a:lvl1pPr>
          </a:lstStyle>
          <a:p>
            <a:r>
              <a:rPr lang="en-US"/>
              <a:t>Click to edit Master title style</a:t>
            </a:r>
          </a:p>
        </p:txBody>
      </p:sp>
      <p:sp>
        <p:nvSpPr>
          <p:cNvPr id="5140" name="Rectangle 20"/>
          <p:cNvSpPr>
            <a:spLocks noGrp="1" noChangeArrowheads="1"/>
          </p:cNvSpPr>
          <p:nvPr>
            <p:ph type="subTitle" idx="1"/>
          </p:nvPr>
        </p:nvSpPr>
        <p:spPr>
          <a:xfrm>
            <a:off x="3962400" y="4267200"/>
            <a:ext cx="8026400" cy="1752600"/>
          </a:xfrm>
        </p:spPr>
        <p:txBody>
          <a:bodyPr/>
          <a:lstStyle>
            <a:lvl1pPr marL="0" indent="0">
              <a:defRPr sz="1900"/>
            </a:lvl1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Extension Tectonics</a:t>
            </a:r>
          </a:p>
        </p:txBody>
      </p:sp>
      <p:sp>
        <p:nvSpPr>
          <p:cNvPr id="5" name="Slide Number Placeholder 4"/>
          <p:cNvSpPr>
            <a:spLocks noGrp="1"/>
          </p:cNvSpPr>
          <p:nvPr>
            <p:ph type="sldNum" sz="quarter" idx="11"/>
          </p:nvPr>
        </p:nvSpPr>
        <p:spPr/>
        <p:txBody>
          <a:bodyPr/>
          <a:lstStyle>
            <a:lvl1pPr>
              <a:defRPr/>
            </a:lvl1pPr>
          </a:lstStyle>
          <a:p>
            <a:fld id="{6C76C98E-9D56-4336-8DD3-C79C53E09711}"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381000"/>
            <a:ext cx="2768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381000"/>
            <a:ext cx="8102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Extension Tectonics</a:t>
            </a:r>
          </a:p>
        </p:txBody>
      </p:sp>
      <p:sp>
        <p:nvSpPr>
          <p:cNvPr id="5" name="Slide Number Placeholder 4"/>
          <p:cNvSpPr>
            <a:spLocks noGrp="1"/>
          </p:cNvSpPr>
          <p:nvPr>
            <p:ph type="sldNum" sz="quarter" idx="11"/>
          </p:nvPr>
        </p:nvSpPr>
        <p:spPr/>
        <p:txBody>
          <a:bodyPr/>
          <a:lstStyle>
            <a:lvl1pPr>
              <a:defRPr/>
            </a:lvl1pPr>
          </a:lstStyle>
          <a:p>
            <a:fld id="{AF9557DE-4F0D-41C2-AE6B-B3A2C3FD449A}"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Extension Tectonics</a:t>
            </a:r>
          </a:p>
        </p:txBody>
      </p:sp>
      <p:sp>
        <p:nvSpPr>
          <p:cNvPr id="5" name="Slide Number Placeholder 4"/>
          <p:cNvSpPr>
            <a:spLocks noGrp="1"/>
          </p:cNvSpPr>
          <p:nvPr>
            <p:ph type="sldNum" sz="quarter" idx="11"/>
          </p:nvPr>
        </p:nvSpPr>
        <p:spPr/>
        <p:txBody>
          <a:bodyPr/>
          <a:lstStyle>
            <a:lvl1pPr>
              <a:defRPr/>
            </a:lvl1pPr>
          </a:lstStyle>
          <a:p>
            <a:fld id="{55570A68-A87A-4FA4-A1AA-11BD095560E1}"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t>Extension Tectonics</a:t>
            </a:r>
          </a:p>
        </p:txBody>
      </p:sp>
      <p:sp>
        <p:nvSpPr>
          <p:cNvPr id="5" name="Slide Number Placeholder 4"/>
          <p:cNvSpPr>
            <a:spLocks noGrp="1"/>
          </p:cNvSpPr>
          <p:nvPr>
            <p:ph type="sldNum" sz="quarter" idx="11"/>
          </p:nvPr>
        </p:nvSpPr>
        <p:spPr/>
        <p:txBody>
          <a:bodyPr/>
          <a:lstStyle>
            <a:lvl1pPr>
              <a:defRPr/>
            </a:lvl1pPr>
          </a:lstStyle>
          <a:p>
            <a:fld id="{7D30CC12-9DE0-418F-97A7-B96E4F9FADB9}"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066800"/>
            <a:ext cx="538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0"/>
            <a:ext cx="538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t>Extension Tectonics</a:t>
            </a:r>
          </a:p>
        </p:txBody>
      </p:sp>
      <p:sp>
        <p:nvSpPr>
          <p:cNvPr id="6" name="Slide Number Placeholder 5"/>
          <p:cNvSpPr>
            <a:spLocks noGrp="1"/>
          </p:cNvSpPr>
          <p:nvPr>
            <p:ph type="sldNum" sz="quarter" idx="11"/>
          </p:nvPr>
        </p:nvSpPr>
        <p:spPr/>
        <p:txBody>
          <a:bodyPr/>
          <a:lstStyle>
            <a:lvl1pPr>
              <a:defRPr/>
            </a:lvl1pPr>
          </a:lstStyle>
          <a:p>
            <a:fld id="{5BED5953-6388-4800-976B-E3F5C91F08BA}"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t>Extension Tectonics</a:t>
            </a:r>
          </a:p>
        </p:txBody>
      </p:sp>
      <p:sp>
        <p:nvSpPr>
          <p:cNvPr id="8" name="Slide Number Placeholder 7"/>
          <p:cNvSpPr>
            <a:spLocks noGrp="1"/>
          </p:cNvSpPr>
          <p:nvPr>
            <p:ph type="sldNum" sz="quarter" idx="11"/>
          </p:nvPr>
        </p:nvSpPr>
        <p:spPr/>
        <p:txBody>
          <a:bodyPr/>
          <a:lstStyle>
            <a:lvl1pPr>
              <a:defRPr/>
            </a:lvl1pPr>
          </a:lstStyle>
          <a:p>
            <a:fld id="{E43C2A4A-34A8-4147-8E48-1DB748013690}" type="slidenum">
              <a:rPr lang="en-US"/>
              <a:pPr/>
              <a:t>‹#›</a:t>
            </a:fld>
            <a:endParaRPr lang="en-US"/>
          </a:p>
        </p:txBody>
      </p:sp>
      <p:sp>
        <p:nvSpPr>
          <p:cNvPr id="9" name="Date Placeholder 8"/>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t>Extension Tectonics</a:t>
            </a:r>
          </a:p>
        </p:txBody>
      </p:sp>
      <p:sp>
        <p:nvSpPr>
          <p:cNvPr id="4" name="Slide Number Placeholder 3"/>
          <p:cNvSpPr>
            <a:spLocks noGrp="1"/>
          </p:cNvSpPr>
          <p:nvPr>
            <p:ph type="sldNum" sz="quarter" idx="11"/>
          </p:nvPr>
        </p:nvSpPr>
        <p:spPr/>
        <p:txBody>
          <a:bodyPr/>
          <a:lstStyle>
            <a:lvl1pPr>
              <a:defRPr/>
            </a:lvl1pPr>
          </a:lstStyle>
          <a:p>
            <a:fld id="{8E902506-4429-4A52-92BC-ECFEFACBD3B0}" type="slidenum">
              <a:rPr lang="en-US"/>
              <a:pPr/>
              <a:t>‹#›</a:t>
            </a:fld>
            <a:endParaRPr lang="en-US"/>
          </a:p>
        </p:txBody>
      </p:sp>
      <p:sp>
        <p:nvSpPr>
          <p:cNvPr id="5" name="Date Placeholder 4"/>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Extension Tectonics</a:t>
            </a:r>
          </a:p>
        </p:txBody>
      </p:sp>
      <p:sp>
        <p:nvSpPr>
          <p:cNvPr id="3" name="Slide Number Placeholder 2"/>
          <p:cNvSpPr>
            <a:spLocks noGrp="1"/>
          </p:cNvSpPr>
          <p:nvPr>
            <p:ph type="sldNum" sz="quarter" idx="11"/>
          </p:nvPr>
        </p:nvSpPr>
        <p:spPr/>
        <p:txBody>
          <a:bodyPr/>
          <a:lstStyle>
            <a:lvl1pPr>
              <a:defRPr/>
            </a:lvl1pPr>
          </a:lstStyle>
          <a:p>
            <a:fld id="{4920B814-7E36-447C-BDD7-F27BCD3753A5}" type="slidenum">
              <a:rPr lang="en-US"/>
              <a:pPr/>
              <a:t>‹#›</a:t>
            </a:fld>
            <a:endParaRPr lang="en-US"/>
          </a:p>
        </p:txBody>
      </p:sp>
      <p:sp>
        <p:nvSpPr>
          <p:cNvPr id="4" name="Date Placeholder 3"/>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Extension Tectonics</a:t>
            </a:r>
          </a:p>
        </p:txBody>
      </p:sp>
      <p:sp>
        <p:nvSpPr>
          <p:cNvPr id="6" name="Slide Number Placeholder 5"/>
          <p:cNvSpPr>
            <a:spLocks noGrp="1"/>
          </p:cNvSpPr>
          <p:nvPr>
            <p:ph type="sldNum" sz="quarter" idx="11"/>
          </p:nvPr>
        </p:nvSpPr>
        <p:spPr/>
        <p:txBody>
          <a:bodyPr/>
          <a:lstStyle>
            <a:lvl1pPr>
              <a:defRPr/>
            </a:lvl1pPr>
          </a:lstStyle>
          <a:p>
            <a:fld id="{AB0F2421-9537-4C1F-9FDA-0D013396CC13}"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Extension Tectonics</a:t>
            </a:r>
          </a:p>
        </p:txBody>
      </p:sp>
      <p:sp>
        <p:nvSpPr>
          <p:cNvPr id="6" name="Slide Number Placeholder 5"/>
          <p:cNvSpPr>
            <a:spLocks noGrp="1"/>
          </p:cNvSpPr>
          <p:nvPr>
            <p:ph type="sldNum" sz="quarter" idx="11"/>
          </p:nvPr>
        </p:nvSpPr>
        <p:spPr/>
        <p:txBody>
          <a:bodyPr/>
          <a:lstStyle>
            <a:lvl1pPr>
              <a:defRPr/>
            </a:lvl1pPr>
          </a:lstStyle>
          <a:p>
            <a:fld id="{D6ED7F30-2027-4928-ADC1-A5DD29BA14D6}"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cs typeface="Arial" charset="0"/>
              </a:defRPr>
            </a:lvl1pPr>
          </a:lstStyle>
          <a:p>
            <a:r>
              <a:rPr lang="en-US"/>
              <a:t>Extension Tectonics</a:t>
            </a:r>
          </a:p>
        </p:txBody>
      </p:sp>
      <p:sp>
        <p:nvSpPr>
          <p:cNvPr id="4099" name="Rectangle 3"/>
          <p:cNvSpPr>
            <a:spLocks noGrp="1" noChangeArrowheads="1"/>
          </p:cNvSpPr>
          <p:nvPr>
            <p:ph type="sldNum" sz="quarter" idx="4"/>
          </p:nvPr>
        </p:nvSpPr>
        <p:spPr bwMode="auto">
          <a:xfrm>
            <a:off x="9144000" y="64008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vl1pPr>
          </a:lstStyle>
          <a:p>
            <a:fld id="{6B45FF39-0060-4156-81DB-785816D3B9FA}" type="slidenum">
              <a:rPr lang="en-US"/>
              <a:pPr/>
              <a:t>‹#›</a:t>
            </a:fld>
            <a:endParaRPr lang="en-US"/>
          </a:p>
        </p:txBody>
      </p:sp>
      <p:sp>
        <p:nvSpPr>
          <p:cNvPr id="4110" name="Rectangle 14"/>
          <p:cNvSpPr>
            <a:spLocks noGrp="1" noChangeArrowheads="1"/>
          </p:cNvSpPr>
          <p:nvPr>
            <p:ph type="title"/>
          </p:nvPr>
        </p:nvSpPr>
        <p:spPr bwMode="auto">
          <a:xfrm>
            <a:off x="0" y="0"/>
            <a:ext cx="12192000" cy="615553"/>
          </a:xfrm>
          <a:prstGeom prst="rect">
            <a:avLst/>
          </a:prstGeom>
          <a:solidFill>
            <a:schemeClr val="bg2"/>
          </a:solidFill>
          <a:ln w="9525">
            <a:noFill/>
            <a:miter lim="800000"/>
            <a:headEnd/>
            <a:tailEnd/>
          </a:ln>
          <a:effectLst/>
        </p:spPr>
        <p:txBody>
          <a:bodyPr vert="horz" wrap="square" lIns="457200" tIns="91440" rIns="91440" bIns="91440" numCol="1" anchor="ctr" anchorCtr="0" compatLnSpc="1">
            <a:prstTxWarp prst="textNoShape">
              <a:avLst/>
            </a:prstTxWarp>
            <a:spAutoFit/>
          </a:bodyPr>
          <a:lstStyle/>
          <a:p>
            <a:pPr lvl="0"/>
            <a:r>
              <a:rPr lang="en-US" dirty="0"/>
              <a:t>Click to edit Master title style</a:t>
            </a:r>
          </a:p>
        </p:txBody>
      </p:sp>
      <p:sp>
        <p:nvSpPr>
          <p:cNvPr id="4111" name="Rectangle 15"/>
          <p:cNvSpPr>
            <a:spLocks noGrp="1" noChangeArrowheads="1"/>
          </p:cNvSpPr>
          <p:nvPr>
            <p:ph type="body" idx="1"/>
          </p:nvPr>
        </p:nvSpPr>
        <p:spPr bwMode="auto">
          <a:xfrm>
            <a:off x="609600" y="1066800"/>
            <a:ext cx="10972800"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112" name="Rectangle 16"/>
          <p:cNvSpPr>
            <a:spLocks noGrp="1" noChangeArrowheads="1"/>
          </p:cNvSpPr>
          <p:nvPr>
            <p:ph type="dt" sz="half" idx="2"/>
          </p:nvPr>
        </p:nvSpPr>
        <p:spPr bwMode="auto">
          <a:xfrm>
            <a:off x="508000" y="638175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vl1pPr>
          </a:lstStyle>
          <a:p>
            <a:r>
              <a:rPr lang="en-US"/>
              <a:t>© Ben van der Pluijm</a:t>
            </a:r>
          </a:p>
        </p:txBody>
      </p:sp>
      <p:pic>
        <p:nvPicPr>
          <p:cNvPr id="17" name="Picture 1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838" y="6492240"/>
            <a:ext cx="445562" cy="36576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2"/>
          </a:solidFill>
          <a:latin typeface="Arial" charset="0"/>
        </a:defRPr>
      </a:lvl2pPr>
      <a:lvl3pPr algn="l" rtl="0" fontAlgn="base">
        <a:spcBef>
          <a:spcPct val="0"/>
        </a:spcBef>
        <a:spcAft>
          <a:spcPct val="0"/>
        </a:spcAft>
        <a:defRPr sz="2800">
          <a:solidFill>
            <a:schemeClr val="bg2"/>
          </a:solidFill>
          <a:latin typeface="Arial" charset="0"/>
        </a:defRPr>
      </a:lvl3pPr>
      <a:lvl4pPr algn="l" rtl="0" fontAlgn="base">
        <a:spcBef>
          <a:spcPct val="0"/>
        </a:spcBef>
        <a:spcAft>
          <a:spcPct val="0"/>
        </a:spcAft>
        <a:defRPr sz="2800">
          <a:solidFill>
            <a:schemeClr val="bg2"/>
          </a:solidFill>
          <a:latin typeface="Arial" charset="0"/>
        </a:defRPr>
      </a:lvl4pPr>
      <a:lvl5pPr algn="l" rtl="0" fontAlgn="base">
        <a:spcBef>
          <a:spcPct val="0"/>
        </a:spcBef>
        <a:spcAft>
          <a:spcPct val="0"/>
        </a:spcAft>
        <a:defRPr sz="2800">
          <a:solidFill>
            <a:schemeClr val="bg2"/>
          </a:solidFill>
          <a:latin typeface="Arial" charset="0"/>
        </a:defRPr>
      </a:lvl5pPr>
      <a:lvl6pPr marL="457200" algn="l" rtl="0" fontAlgn="base">
        <a:spcBef>
          <a:spcPct val="0"/>
        </a:spcBef>
        <a:spcAft>
          <a:spcPct val="0"/>
        </a:spcAft>
        <a:defRPr sz="2800">
          <a:solidFill>
            <a:schemeClr val="bg2"/>
          </a:solidFill>
          <a:latin typeface="Arial" charset="0"/>
        </a:defRPr>
      </a:lvl6pPr>
      <a:lvl7pPr marL="914400" algn="l" rtl="0" fontAlgn="base">
        <a:spcBef>
          <a:spcPct val="0"/>
        </a:spcBef>
        <a:spcAft>
          <a:spcPct val="0"/>
        </a:spcAft>
        <a:defRPr sz="2800">
          <a:solidFill>
            <a:schemeClr val="bg2"/>
          </a:solidFill>
          <a:latin typeface="Arial" charset="0"/>
        </a:defRPr>
      </a:lvl7pPr>
      <a:lvl8pPr marL="1371600" algn="l" rtl="0" fontAlgn="base">
        <a:spcBef>
          <a:spcPct val="0"/>
        </a:spcBef>
        <a:spcAft>
          <a:spcPct val="0"/>
        </a:spcAft>
        <a:defRPr sz="2800">
          <a:solidFill>
            <a:schemeClr val="bg2"/>
          </a:solidFill>
          <a:latin typeface="Arial" charset="0"/>
        </a:defRPr>
      </a:lvl8pPr>
      <a:lvl9pPr marL="1828800" algn="l" rtl="0" fontAlgn="base">
        <a:spcBef>
          <a:spcPct val="0"/>
        </a:spcBef>
        <a:spcAft>
          <a:spcPct val="0"/>
        </a:spcAft>
        <a:defRPr sz="2800">
          <a:solidFill>
            <a:schemeClr val="bg2"/>
          </a:solidFill>
          <a:latin typeface="Arial" charset="0"/>
        </a:defRPr>
      </a:lvl9pPr>
    </p:titleStyle>
    <p:bodyStyle>
      <a:lvl1pPr marL="342900" indent="-342900" algn="l" rtl="0" fontAlgn="base">
        <a:spcBef>
          <a:spcPct val="20000"/>
        </a:spcBef>
        <a:spcAft>
          <a:spcPct val="0"/>
        </a:spcAft>
        <a:buClr>
          <a:schemeClr val="bg2"/>
        </a:buClr>
        <a:buSzPct val="75000"/>
        <a:buFont typeface="Wingdings" pitchFamily="2" charset="2"/>
        <a:defRPr>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defRPr sz="16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defRPr sz="1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defRPr sz="12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defRPr sz="12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defRPr sz="12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defRPr sz="12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defRPr sz="12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2.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customXml" Target="../ink/ink1.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txBox="1">
            <a:spLocks noChangeArrowheads="1"/>
          </p:cNvSpPr>
          <p:nvPr/>
        </p:nvSpPr>
        <p:spPr bwMode="auto">
          <a:xfrm>
            <a:off x="3733800" y="4419600"/>
            <a:ext cx="6629400" cy="1828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chemeClr val="bg2"/>
              </a:buClr>
              <a:buSzPct val="75000"/>
              <a:buFont typeface="Wingdings" pitchFamily="2" charset="2"/>
              <a:defRPr sz="19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defRPr sz="16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defRPr sz="1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defRPr sz="12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defRPr sz="12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defRPr sz="12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defRPr sz="12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defRPr sz="12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defRPr sz="1200">
                <a:solidFill>
                  <a:schemeClr val="tx1"/>
                </a:solidFill>
                <a:latin typeface="+mn-lt"/>
              </a:defRPr>
            </a:lvl9pPr>
          </a:lstStyle>
          <a:p>
            <a:pPr lvl="0" eaLnBrk="1" hangingPunct="1">
              <a:buClr>
                <a:srgbClr val="00007D"/>
              </a:buClr>
            </a:pPr>
            <a:r>
              <a:rPr lang="en-US" sz="2400" kern="0" dirty="0">
                <a:solidFill>
                  <a:srgbClr val="00007D"/>
                </a:solidFill>
              </a:rPr>
              <a:t>Earth Structure</a:t>
            </a:r>
            <a:br>
              <a:rPr lang="en-US" sz="2400" kern="0" dirty="0">
                <a:solidFill>
                  <a:srgbClr val="00007D"/>
                </a:solidFill>
              </a:rPr>
            </a:br>
            <a:r>
              <a:rPr lang="en-US" sz="2000" kern="0" dirty="0">
                <a:solidFill>
                  <a:srgbClr val="00007D"/>
                </a:solidFill>
              </a:rPr>
              <a:t>(Processes in Structural Geology &amp;Tectonics)</a:t>
            </a:r>
          </a:p>
          <a:p>
            <a:pPr lvl="0" eaLnBrk="1" hangingPunct="1">
              <a:buClr>
                <a:srgbClr val="00007D"/>
              </a:buClr>
            </a:pPr>
            <a:endParaRPr lang="en-US" sz="2000" kern="0" dirty="0">
              <a:solidFill>
                <a:srgbClr val="00007D"/>
              </a:solidFill>
            </a:endParaRPr>
          </a:p>
          <a:p>
            <a:pPr lvl="0" eaLnBrk="1" hangingPunct="1">
              <a:buClr>
                <a:srgbClr val="00007D"/>
              </a:buClr>
            </a:pPr>
            <a:r>
              <a:rPr lang="en-US" sz="2000" kern="0" dirty="0">
                <a:solidFill>
                  <a:srgbClr val="00007D"/>
                </a:solidFill>
              </a:rPr>
              <a:t>© Ben van der Pluijm</a:t>
            </a:r>
          </a:p>
          <a:p>
            <a:pPr lvl="0" eaLnBrk="1" hangingPunct="1">
              <a:buClr>
                <a:srgbClr val="00007D"/>
              </a:buClr>
            </a:pPr>
            <a:fld id="{31758DFA-22EC-4475-A55C-3124A4D51909}" type="datetime8">
              <a:rPr lang="en-US" sz="1100" kern="0">
                <a:solidFill>
                  <a:srgbClr val="00007D"/>
                </a:solidFill>
                <a:cs typeface="Arial" pitchFamily="34" charset="0"/>
              </a:rPr>
              <a:pPr lvl="0" eaLnBrk="1" hangingPunct="1">
                <a:buClr>
                  <a:srgbClr val="00007D"/>
                </a:buClr>
              </a:pPr>
              <a:t>9/15/2023 3:43 PM</a:t>
            </a:fld>
            <a:endParaRPr lang="en-US" sz="1100" kern="0" dirty="0">
              <a:solidFill>
                <a:srgbClr val="00007D"/>
              </a:solidFill>
              <a:cs typeface="Arial" pitchFamily="34" charset="0"/>
            </a:endParaRPr>
          </a:p>
        </p:txBody>
      </p:sp>
      <p:sp>
        <p:nvSpPr>
          <p:cNvPr id="3" name="Title 2"/>
          <p:cNvSpPr>
            <a:spLocks noGrp="1"/>
          </p:cNvSpPr>
          <p:nvPr>
            <p:ph type="ctrTitle"/>
          </p:nvPr>
        </p:nvSpPr>
        <p:spPr>
          <a:xfrm>
            <a:off x="5791200" y="1828800"/>
            <a:ext cx="5130800" cy="2209800"/>
          </a:xfrm>
          <a:noFill/>
        </p:spPr>
        <p:txBody>
          <a:bodyPr/>
          <a:lstStyle/>
          <a:p>
            <a:r>
              <a:rPr lang="en-US" dirty="0"/>
              <a:t>Extension Tectonics:</a:t>
            </a:r>
            <a:br>
              <a:rPr lang="en-US" dirty="0"/>
            </a:br>
            <a:r>
              <a:rPr lang="en-US" dirty="0"/>
              <a:t>Rifting and Divergence</a:t>
            </a:r>
          </a:p>
        </p:txBody>
      </p:sp>
      <p:pic>
        <p:nvPicPr>
          <p:cNvPr id="7" name="Picture 6" descr="Diagram&#10;&#10;Description automatically generated">
            <a:extLst>
              <a:ext uri="{FF2B5EF4-FFF2-40B4-BE49-F238E27FC236}">
                <a16:creationId xmlns:a16="http://schemas.microsoft.com/office/drawing/2014/main" id="{54434CCC-2300-4E89-94FE-D9113931BE61}"/>
              </a:ext>
            </a:extLst>
          </p:cNvPr>
          <p:cNvPicPr>
            <a:picLocks noChangeAspect="1"/>
          </p:cNvPicPr>
          <p:nvPr/>
        </p:nvPicPr>
        <p:blipFill>
          <a:blip r:embed="rId3"/>
          <a:stretch>
            <a:fillRect/>
          </a:stretch>
        </p:blipFill>
        <p:spPr>
          <a:xfrm rot="21159863">
            <a:off x="1012427" y="941989"/>
            <a:ext cx="4572000" cy="35319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18542"/>
            <a:ext cx="6492240" cy="3639259"/>
          </a:xfrm>
          <a:prstGeom prst="rect">
            <a:avLst/>
          </a:prstGeom>
        </p:spPr>
      </p:pic>
      <p:sp>
        <p:nvSpPr>
          <p:cNvPr id="5" name="Footer Placeholder 3"/>
          <p:cNvSpPr>
            <a:spLocks noGrp="1"/>
          </p:cNvSpPr>
          <p:nvPr>
            <p:ph type="ftr" sz="quarter" idx="10"/>
          </p:nvPr>
        </p:nvSpPr>
        <p:spPr/>
        <p:txBody>
          <a:bodyPr/>
          <a:lstStyle/>
          <a:p>
            <a:r>
              <a:rPr lang="en-US"/>
              <a:t>Extension Tectonics</a:t>
            </a:r>
          </a:p>
        </p:txBody>
      </p:sp>
      <p:sp>
        <p:nvSpPr>
          <p:cNvPr id="6" name="Slide Number Placeholder 4"/>
          <p:cNvSpPr>
            <a:spLocks noGrp="1"/>
          </p:cNvSpPr>
          <p:nvPr>
            <p:ph type="sldNum" sz="quarter" idx="11"/>
          </p:nvPr>
        </p:nvSpPr>
        <p:spPr/>
        <p:txBody>
          <a:bodyPr/>
          <a:lstStyle/>
          <a:p>
            <a:fld id="{CB271800-7891-4738-B56E-B27E15373AB0}" type="slidenum">
              <a:rPr lang="en-US"/>
              <a:pPr/>
              <a:t>10</a:t>
            </a:fld>
            <a:endParaRPr lang="en-US"/>
          </a:p>
        </p:txBody>
      </p:sp>
      <p:sp>
        <p:nvSpPr>
          <p:cNvPr id="28674" name="Rectangle 2"/>
          <p:cNvSpPr>
            <a:spLocks noGrp="1" noChangeArrowheads="1"/>
          </p:cNvSpPr>
          <p:nvPr>
            <p:ph type="title"/>
          </p:nvPr>
        </p:nvSpPr>
        <p:spPr/>
        <p:txBody>
          <a:bodyPr/>
          <a:lstStyle/>
          <a:p>
            <a:r>
              <a:rPr lang="en-US" dirty="0"/>
              <a:t>Petrology of Ocean Ridges (“ophiolite”)</a:t>
            </a:r>
          </a:p>
        </p:txBody>
      </p:sp>
      <p:pic>
        <p:nvPicPr>
          <p:cNvPr id="28680" name="Picture 8" descr="oph-sequence"/>
          <p:cNvPicPr>
            <a:picLocks noChangeAspect="1" noChangeArrowheads="1"/>
          </p:cNvPicPr>
          <p:nvPr/>
        </p:nvPicPr>
        <p:blipFill>
          <a:blip r:embed="rId4" cstate="print"/>
          <a:srcRect t="6451" r="67758" b="11290"/>
          <a:stretch>
            <a:fillRect/>
          </a:stretch>
        </p:blipFill>
        <p:spPr bwMode="auto">
          <a:xfrm>
            <a:off x="8803353" y="685800"/>
            <a:ext cx="1864647" cy="5943600"/>
          </a:xfrm>
          <a:prstGeom prst="rect">
            <a:avLst/>
          </a:prstGeom>
          <a:noFill/>
        </p:spPr>
      </p:pic>
      <p:cxnSp>
        <p:nvCxnSpPr>
          <p:cNvPr id="3" name="Straight Arrow Connector 2"/>
          <p:cNvCxnSpPr/>
          <p:nvPr/>
        </p:nvCxnSpPr>
        <p:spPr bwMode="auto">
          <a:xfrm flipV="1">
            <a:off x="7330440" y="1447800"/>
            <a:ext cx="1356362" cy="4572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p:cNvCxnSpPr/>
          <p:nvPr/>
        </p:nvCxnSpPr>
        <p:spPr bwMode="auto">
          <a:xfrm>
            <a:off x="7086600" y="2590800"/>
            <a:ext cx="1600202" cy="152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p:cNvCxnSpPr>
            <a:cxnSpLocks/>
          </p:cNvCxnSpPr>
          <p:nvPr/>
        </p:nvCxnSpPr>
        <p:spPr bwMode="auto">
          <a:xfrm>
            <a:off x="7284720" y="3645211"/>
            <a:ext cx="1249680" cy="46958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p:cNvCxnSpPr>
            <a:cxnSpLocks/>
          </p:cNvCxnSpPr>
          <p:nvPr/>
        </p:nvCxnSpPr>
        <p:spPr bwMode="auto">
          <a:xfrm>
            <a:off x="6781800" y="4648200"/>
            <a:ext cx="1752600" cy="10287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 name="Date Placeholder 3"/>
          <p:cNvSpPr>
            <a:spLocks noGrp="1"/>
          </p:cNvSpPr>
          <p:nvPr>
            <p:ph type="dt" sz="half" idx="12"/>
          </p:nvPr>
        </p:nvSpPr>
        <p:spPr/>
        <p:txBody>
          <a:body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5072"/>
          <a:stretch/>
        </p:blipFill>
        <p:spPr>
          <a:xfrm>
            <a:off x="368968" y="3159384"/>
            <a:ext cx="6858000" cy="2685073"/>
          </a:xfrm>
          <a:prstGeom prst="rect">
            <a:avLst/>
          </a:prstGeom>
        </p:spPr>
      </p:pic>
      <p:sp>
        <p:nvSpPr>
          <p:cNvPr id="5" name="Footer Placeholder 3"/>
          <p:cNvSpPr>
            <a:spLocks noGrp="1"/>
          </p:cNvSpPr>
          <p:nvPr>
            <p:ph type="ftr" sz="quarter" idx="10"/>
          </p:nvPr>
        </p:nvSpPr>
        <p:spPr/>
        <p:txBody>
          <a:bodyPr/>
          <a:lstStyle/>
          <a:p>
            <a:r>
              <a:rPr lang="en-US"/>
              <a:t>Extension Tectonics</a:t>
            </a:r>
          </a:p>
        </p:txBody>
      </p:sp>
      <p:sp>
        <p:nvSpPr>
          <p:cNvPr id="6" name="Slide Number Placeholder 4"/>
          <p:cNvSpPr>
            <a:spLocks noGrp="1"/>
          </p:cNvSpPr>
          <p:nvPr>
            <p:ph type="sldNum" sz="quarter" idx="11"/>
          </p:nvPr>
        </p:nvSpPr>
        <p:spPr/>
        <p:txBody>
          <a:bodyPr/>
          <a:lstStyle/>
          <a:p>
            <a:fld id="{9D8A1FA5-DAD1-4DF5-9954-48487B85DBB1}" type="slidenum">
              <a:rPr lang="en-US"/>
              <a:pPr/>
              <a:t>11</a:t>
            </a:fld>
            <a:endParaRPr lang="en-US"/>
          </a:p>
        </p:txBody>
      </p:sp>
      <p:sp>
        <p:nvSpPr>
          <p:cNvPr id="20482" name="Rectangle 2"/>
          <p:cNvSpPr>
            <a:spLocks noGrp="1" noChangeArrowheads="1"/>
          </p:cNvSpPr>
          <p:nvPr>
            <p:ph type="title"/>
          </p:nvPr>
        </p:nvSpPr>
        <p:spPr/>
        <p:txBody>
          <a:bodyPr/>
          <a:lstStyle/>
          <a:p>
            <a:r>
              <a:rPr lang="en-US" dirty="0"/>
              <a:t>Structural Styles of Rift Systems</a:t>
            </a:r>
          </a:p>
        </p:txBody>
      </p:sp>
      <p:sp>
        <p:nvSpPr>
          <p:cNvPr id="2" name="Rectangle 1"/>
          <p:cNvSpPr/>
          <p:nvPr/>
        </p:nvSpPr>
        <p:spPr>
          <a:xfrm>
            <a:off x="8895879" y="2905034"/>
            <a:ext cx="2018501" cy="369332"/>
          </a:xfrm>
          <a:prstGeom prst="rect">
            <a:avLst/>
          </a:prstGeom>
        </p:spPr>
        <p:txBody>
          <a:bodyPr wrap="none">
            <a:spAutoFit/>
          </a:bodyPr>
          <a:lstStyle/>
          <a:p>
            <a:r>
              <a:rPr lang="en-US" dirty="0"/>
              <a:t>Pure-shear model</a:t>
            </a:r>
          </a:p>
        </p:txBody>
      </p:sp>
      <p:sp>
        <p:nvSpPr>
          <p:cNvPr id="3" name="Rectangle 2"/>
          <p:cNvSpPr/>
          <p:nvPr/>
        </p:nvSpPr>
        <p:spPr>
          <a:xfrm>
            <a:off x="8965150" y="5144869"/>
            <a:ext cx="2160050" cy="646331"/>
          </a:xfrm>
          <a:prstGeom prst="rect">
            <a:avLst/>
          </a:prstGeom>
        </p:spPr>
        <p:txBody>
          <a:bodyPr wrap="square">
            <a:spAutoFit/>
          </a:bodyPr>
          <a:lstStyle/>
          <a:p>
            <a:r>
              <a:rPr lang="en-US" dirty="0"/>
              <a:t>Simple-shear (or detachment) model</a:t>
            </a:r>
          </a:p>
        </p:txBody>
      </p:sp>
      <p:grpSp>
        <p:nvGrpSpPr>
          <p:cNvPr id="7" name="Group 6"/>
          <p:cNvGrpSpPr/>
          <p:nvPr/>
        </p:nvGrpSpPr>
        <p:grpSpPr>
          <a:xfrm>
            <a:off x="7833360" y="3945708"/>
            <a:ext cx="3291840" cy="940526"/>
            <a:chOff x="7030841" y="5155474"/>
            <a:chExt cx="3291840" cy="940526"/>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48213" b="29493"/>
            <a:stretch/>
          </p:blipFill>
          <p:spPr>
            <a:xfrm>
              <a:off x="7030841" y="5155474"/>
              <a:ext cx="3291840" cy="940526"/>
            </a:xfrm>
            <a:prstGeom prst="rect">
              <a:avLst/>
            </a:prstGeom>
          </p:spPr>
        </p:pic>
        <p:sp>
          <p:nvSpPr>
            <p:cNvPr id="4" name="Oval 3"/>
            <p:cNvSpPr/>
            <p:nvPr/>
          </p:nvSpPr>
          <p:spPr bwMode="auto">
            <a:xfrm>
              <a:off x="9067800" y="5205800"/>
              <a:ext cx="762000" cy="280601"/>
            </a:xfrm>
            <a:prstGeom prst="ellipse">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 name="Oval 13"/>
            <p:cNvSpPr/>
            <p:nvPr/>
          </p:nvSpPr>
          <p:spPr bwMode="auto">
            <a:xfrm>
              <a:off x="7543800" y="5334000"/>
              <a:ext cx="708562" cy="304800"/>
            </a:xfrm>
            <a:prstGeom prst="ellipse">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79161"/>
          <a:stretch/>
        </p:blipFill>
        <p:spPr>
          <a:xfrm>
            <a:off x="7757160" y="1762034"/>
            <a:ext cx="3291840" cy="879106"/>
          </a:xfrm>
          <a:prstGeom prst="rect">
            <a:avLst/>
          </a:prstGeom>
        </p:spPr>
      </p:pic>
      <p:sp>
        <p:nvSpPr>
          <p:cNvPr id="9" name="Date Placeholder 8"/>
          <p:cNvSpPr>
            <a:spLocks noGrp="1"/>
          </p:cNvSpPr>
          <p:nvPr>
            <p:ph type="dt" sz="half" idx="12"/>
          </p:nvPr>
        </p:nvSpPr>
        <p:spPr/>
        <p:txBody>
          <a:bodyPr/>
          <a:lstStyle/>
          <a:p>
            <a:r>
              <a:rPr lang="en-US"/>
              <a:t>© Ben van der Pluijm</a:t>
            </a:r>
          </a:p>
        </p:txBody>
      </p:sp>
      <p:pic>
        <p:nvPicPr>
          <p:cNvPr id="16" name="Picture 15">
            <a:extLst>
              <a:ext uri="{FF2B5EF4-FFF2-40B4-BE49-F238E27FC236}">
                <a16:creationId xmlns:a16="http://schemas.microsoft.com/office/drawing/2014/main" id="{8334398E-FEA0-43B7-B887-85D661565F14}"/>
              </a:ext>
            </a:extLst>
          </p:cNvPr>
          <p:cNvPicPr>
            <a:picLocks noChangeAspect="1"/>
          </p:cNvPicPr>
          <p:nvPr/>
        </p:nvPicPr>
        <p:blipFill rotWithShape="1">
          <a:blip r:embed="rId3">
            <a:extLst>
              <a:ext uri="{28A0092B-C50C-407E-A947-70E740481C1C}">
                <a14:useLocalDpi xmlns:a14="http://schemas.microsoft.com/office/drawing/2010/main" val="0"/>
              </a:ext>
            </a:extLst>
          </a:blip>
          <a:srcRect b="65044"/>
          <a:stretch/>
        </p:blipFill>
        <p:spPr>
          <a:xfrm>
            <a:off x="368968" y="1681205"/>
            <a:ext cx="6858000" cy="14455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Extension Tectonics</a:t>
            </a:r>
          </a:p>
        </p:txBody>
      </p:sp>
      <p:sp>
        <p:nvSpPr>
          <p:cNvPr id="6" name="Slide Number Placeholder 4"/>
          <p:cNvSpPr>
            <a:spLocks noGrp="1"/>
          </p:cNvSpPr>
          <p:nvPr>
            <p:ph type="sldNum" sz="quarter" idx="11"/>
          </p:nvPr>
        </p:nvSpPr>
        <p:spPr/>
        <p:txBody>
          <a:bodyPr/>
          <a:lstStyle/>
          <a:p>
            <a:fld id="{E0A25E6B-DD3B-4B54-B000-B3906FB09C8A}" type="slidenum">
              <a:rPr lang="en-US"/>
              <a:pPr/>
              <a:t>12</a:t>
            </a:fld>
            <a:endParaRPr lang="en-US"/>
          </a:p>
        </p:txBody>
      </p:sp>
      <p:sp>
        <p:nvSpPr>
          <p:cNvPr id="37890" name="Rectangle 2"/>
          <p:cNvSpPr>
            <a:spLocks noGrp="1" noChangeArrowheads="1"/>
          </p:cNvSpPr>
          <p:nvPr>
            <p:ph type="title"/>
          </p:nvPr>
        </p:nvSpPr>
        <p:spPr/>
        <p:txBody>
          <a:bodyPr/>
          <a:lstStyle/>
          <a:p>
            <a:r>
              <a:rPr lang="en-US" dirty="0"/>
              <a:t>Examples of Rift Systems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990600"/>
            <a:ext cx="7772400" cy="243505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50602"/>
          <a:stretch/>
        </p:blipFill>
        <p:spPr>
          <a:xfrm>
            <a:off x="3762849" y="3689773"/>
            <a:ext cx="7772400" cy="2253827"/>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3918" t="57517" r="25676"/>
          <a:stretch/>
        </p:blipFill>
        <p:spPr>
          <a:xfrm>
            <a:off x="914400" y="3687634"/>
            <a:ext cx="2286000" cy="1874966"/>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61138" r="70170"/>
          <a:stretch/>
        </p:blipFill>
        <p:spPr>
          <a:xfrm>
            <a:off x="685800" y="1184104"/>
            <a:ext cx="2286000" cy="1748260"/>
          </a:xfrm>
          <a:prstGeom prst="rect">
            <a:avLst/>
          </a:prstGeom>
        </p:spPr>
      </p:pic>
      <p:sp>
        <p:nvSpPr>
          <p:cNvPr id="4" name="Date Placeholder 3"/>
          <p:cNvSpPr>
            <a:spLocks noGrp="1"/>
          </p:cNvSpPr>
          <p:nvPr>
            <p:ph type="dt" sz="half" idx="12"/>
          </p:nvPr>
        </p:nvSpPr>
        <p:spPr/>
        <p:txBody>
          <a:body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Extension Tectonics</a:t>
            </a:r>
          </a:p>
        </p:txBody>
      </p:sp>
      <p:sp>
        <p:nvSpPr>
          <p:cNvPr id="8" name="Slide Number Placeholder 4"/>
          <p:cNvSpPr>
            <a:spLocks noGrp="1"/>
          </p:cNvSpPr>
          <p:nvPr>
            <p:ph type="sldNum" sz="quarter" idx="11"/>
          </p:nvPr>
        </p:nvSpPr>
        <p:spPr/>
        <p:txBody>
          <a:bodyPr/>
          <a:lstStyle/>
          <a:p>
            <a:fld id="{C7B77EBF-6094-463C-A5DC-1E6BDE0EC70B}" type="slidenum">
              <a:rPr lang="en-US"/>
              <a:pPr/>
              <a:t>13</a:t>
            </a:fld>
            <a:endParaRPr lang="en-US"/>
          </a:p>
        </p:txBody>
      </p:sp>
      <p:sp>
        <p:nvSpPr>
          <p:cNvPr id="17410" name="Rectangle 2"/>
          <p:cNvSpPr>
            <a:spLocks noGrp="1" noChangeArrowheads="1"/>
          </p:cNvSpPr>
          <p:nvPr>
            <p:ph type="title"/>
          </p:nvPr>
        </p:nvSpPr>
        <p:spPr/>
        <p:txBody>
          <a:bodyPr/>
          <a:lstStyle/>
          <a:p>
            <a:r>
              <a:rPr lang="en-US" dirty="0"/>
              <a:t>Extension and Stretching Factor</a:t>
            </a:r>
          </a:p>
        </p:txBody>
      </p:sp>
      <p:sp>
        <p:nvSpPr>
          <p:cNvPr id="17411" name="Rectangle 3"/>
          <p:cNvSpPr>
            <a:spLocks noGrp="1" noChangeArrowheads="1"/>
          </p:cNvSpPr>
          <p:nvPr>
            <p:ph type="body" idx="1"/>
          </p:nvPr>
        </p:nvSpPr>
        <p:spPr>
          <a:xfrm>
            <a:off x="7315200" y="1400970"/>
            <a:ext cx="3962400" cy="4466429"/>
          </a:xfrm>
        </p:spPr>
        <p:txBody>
          <a:bodyPr/>
          <a:lstStyle/>
          <a:p>
            <a:pPr marL="0" indent="0"/>
            <a:r>
              <a:rPr lang="en-US" sz="2000" dirty="0"/>
              <a:t>Stretch and extension:</a:t>
            </a:r>
          </a:p>
          <a:p>
            <a:pPr marL="0" indent="0"/>
            <a:r>
              <a:rPr lang="en-US" sz="2000" b="1" dirty="0"/>
              <a:t>s</a:t>
            </a:r>
            <a:r>
              <a:rPr lang="en-US" sz="2000" dirty="0"/>
              <a:t>= </a:t>
            </a:r>
            <a:r>
              <a:rPr lang="en-US" sz="2000" dirty="0" err="1"/>
              <a:t>l</a:t>
            </a:r>
            <a:r>
              <a:rPr lang="en-US" sz="2000" baseline="-25000" dirty="0" err="1"/>
              <a:t>d</a:t>
            </a:r>
            <a:r>
              <a:rPr lang="en-US" sz="2000" dirty="0"/>
              <a:t>/l</a:t>
            </a:r>
            <a:r>
              <a:rPr lang="en-US" sz="2000" baseline="-25000" dirty="0"/>
              <a:t>o</a:t>
            </a:r>
            <a:r>
              <a:rPr lang="en-US" sz="2000" dirty="0"/>
              <a:t> = 2</a:t>
            </a:r>
            <a:endParaRPr lang="en-US" sz="2000" baseline="-25000" dirty="0"/>
          </a:p>
          <a:p>
            <a:pPr marL="0" indent="0"/>
            <a:r>
              <a:rPr lang="en-US" sz="2000" b="1" dirty="0"/>
              <a:t>e</a:t>
            </a:r>
            <a:r>
              <a:rPr lang="en-US" sz="2000" dirty="0"/>
              <a:t> = (</a:t>
            </a:r>
            <a:r>
              <a:rPr lang="en-US" sz="2000" dirty="0" err="1"/>
              <a:t>l</a:t>
            </a:r>
            <a:r>
              <a:rPr lang="en-US" sz="2000" baseline="-25000" dirty="0" err="1"/>
              <a:t>d</a:t>
            </a:r>
            <a:r>
              <a:rPr lang="en-US" sz="2000" dirty="0"/>
              <a:t>-l</a:t>
            </a:r>
            <a:r>
              <a:rPr lang="en-US" sz="2000" baseline="-25000" dirty="0"/>
              <a:t>o</a:t>
            </a:r>
            <a:r>
              <a:rPr lang="en-US" sz="2000" dirty="0"/>
              <a:t>)/l</a:t>
            </a:r>
            <a:r>
              <a:rPr lang="en-US" sz="2000" baseline="-25000" dirty="0"/>
              <a:t>o</a:t>
            </a:r>
            <a:r>
              <a:rPr lang="en-US" sz="2000" dirty="0"/>
              <a:t> = 1 (=100% extension, so 50% thinning)</a:t>
            </a:r>
          </a:p>
          <a:p>
            <a:pPr marL="0" indent="0"/>
            <a:endParaRPr lang="en-US" sz="2000" dirty="0"/>
          </a:p>
          <a:p>
            <a:pPr marL="0" indent="0"/>
            <a:r>
              <a:rPr lang="en-US" sz="2000" dirty="0"/>
              <a:t>(recall: </a:t>
            </a:r>
            <a:r>
              <a:rPr lang="en-US" sz="2000" b="1" dirty="0"/>
              <a:t>s</a:t>
            </a:r>
            <a:r>
              <a:rPr lang="en-US" sz="2000" dirty="0"/>
              <a:t> = 1 + </a:t>
            </a:r>
            <a:r>
              <a:rPr lang="en-US" sz="2000" b="1" dirty="0"/>
              <a:t>e</a:t>
            </a:r>
            <a:r>
              <a:rPr lang="en-US" sz="2000" dirty="0"/>
              <a:t>)</a:t>
            </a:r>
          </a:p>
          <a:p>
            <a:pPr marL="0" indent="0"/>
            <a:endParaRPr lang="en-US" sz="2000" dirty="0"/>
          </a:p>
          <a:p>
            <a:pPr marL="0" indent="0"/>
            <a:endParaRPr lang="en-US" sz="2000" dirty="0"/>
          </a:p>
          <a:p>
            <a:pPr marL="0" indent="0"/>
            <a:r>
              <a:rPr lang="en-US" sz="2000" b="1" dirty="0"/>
              <a:t>e</a:t>
            </a:r>
            <a:r>
              <a:rPr lang="en-US" sz="2000" dirty="0"/>
              <a:t> is typically 1-3 </a:t>
            </a:r>
          </a:p>
          <a:p>
            <a:pPr marL="0" indent="0"/>
            <a:r>
              <a:rPr lang="en-US" sz="2000" dirty="0"/>
              <a:t>(</a:t>
            </a:r>
            <a:r>
              <a:rPr lang="en-US" sz="2000" b="1" dirty="0"/>
              <a:t>s</a:t>
            </a:r>
            <a:r>
              <a:rPr lang="en-US" sz="2000" dirty="0"/>
              <a:t> = 2-4)</a:t>
            </a:r>
          </a:p>
          <a:p>
            <a:pPr marL="0" indent="0"/>
            <a:r>
              <a:rPr lang="en-US" sz="2000" dirty="0"/>
              <a:t>100-400% extension, 50-75% thinning)</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657" b="39857"/>
          <a:stretch/>
        </p:blipFill>
        <p:spPr>
          <a:xfrm>
            <a:off x="1676400" y="1240861"/>
            <a:ext cx="5029200" cy="4947080"/>
          </a:xfrm>
          <a:prstGeom prst="rect">
            <a:avLst/>
          </a:prstGeom>
        </p:spPr>
      </p:pic>
      <p:sp>
        <p:nvSpPr>
          <p:cNvPr id="3" name="Date Placeholder 2"/>
          <p:cNvSpPr>
            <a:spLocks noGrp="1"/>
          </p:cNvSpPr>
          <p:nvPr>
            <p:ph type="dt" sz="half" idx="12"/>
          </p:nvPr>
        </p:nvSpPr>
        <p:spPr/>
        <p:txBody>
          <a:bodyPr/>
          <a:lstStyle/>
          <a:p>
            <a:r>
              <a:rPr lang="en-US"/>
              <a:t>© Ben van der Pluijm</a:t>
            </a:r>
          </a:p>
        </p:txBody>
      </p:sp>
      <p:sp>
        <p:nvSpPr>
          <p:cNvPr id="4" name="Rectangle 3">
            <a:extLst>
              <a:ext uri="{FF2B5EF4-FFF2-40B4-BE49-F238E27FC236}">
                <a16:creationId xmlns:a16="http://schemas.microsoft.com/office/drawing/2014/main" id="{F7F8E98F-200E-4582-9A68-E32A2D6967E1}"/>
              </a:ext>
            </a:extLst>
          </p:cNvPr>
          <p:cNvSpPr/>
          <p:nvPr/>
        </p:nvSpPr>
        <p:spPr>
          <a:xfrm>
            <a:off x="4114800" y="1219200"/>
            <a:ext cx="320922" cy="369332"/>
          </a:xfrm>
          <a:prstGeom prst="rect">
            <a:avLst/>
          </a:prstGeom>
          <a:solidFill>
            <a:schemeClr val="bg1"/>
          </a:solidFill>
        </p:spPr>
        <p:txBody>
          <a:bodyPr wrap="none">
            <a:spAutoFit/>
          </a:bodyPr>
          <a:lstStyle/>
          <a:p>
            <a:r>
              <a:rPr lang="en-US" dirty="0"/>
              <a:t>l</a:t>
            </a:r>
            <a:r>
              <a:rPr lang="en-US" baseline="-25000" dirty="0"/>
              <a:t>o</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xEl>
                                              <p:pRg st="7" end="7"/>
                                            </p:txEl>
                                          </p:spTgt>
                                        </p:tgtEl>
                                        <p:attrNameLst>
                                          <p:attrName>style.visibility</p:attrName>
                                        </p:attrNameLst>
                                      </p:cBhvr>
                                      <p:to>
                                        <p:strVal val="visible"/>
                                      </p:to>
                                    </p:set>
                                    <p:animEffect transition="in" filter="fade">
                                      <p:cBhvr>
                                        <p:cTn id="7" dur="500"/>
                                        <p:tgtEl>
                                          <p:spTgt spid="17411">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411">
                                            <p:txEl>
                                              <p:pRg st="8" end="8"/>
                                            </p:txEl>
                                          </p:spTgt>
                                        </p:tgtEl>
                                        <p:attrNameLst>
                                          <p:attrName>style.visibility</p:attrName>
                                        </p:attrNameLst>
                                      </p:cBhvr>
                                      <p:to>
                                        <p:strVal val="visible"/>
                                      </p:to>
                                    </p:set>
                                    <p:animEffect transition="in" filter="fade">
                                      <p:cBhvr>
                                        <p:cTn id="10" dur="500"/>
                                        <p:tgtEl>
                                          <p:spTgt spid="17411">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411">
                                            <p:txEl>
                                              <p:pRg st="9" end="9"/>
                                            </p:txEl>
                                          </p:spTgt>
                                        </p:tgtEl>
                                        <p:attrNameLst>
                                          <p:attrName>style.visibility</p:attrName>
                                        </p:attrNameLst>
                                      </p:cBhvr>
                                      <p:to>
                                        <p:strVal val="visible"/>
                                      </p:to>
                                    </p:set>
                                    <p:animEffect transition="in" filter="fade">
                                      <p:cBhvr>
                                        <p:cTn id="13" dur="500"/>
                                        <p:tgtEl>
                                          <p:spTgt spid="174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 r="24385" b="70576"/>
          <a:stretch/>
        </p:blipFill>
        <p:spPr>
          <a:xfrm>
            <a:off x="1388076" y="3429000"/>
            <a:ext cx="4114800" cy="2391934"/>
          </a:xfrm>
          <a:prstGeom prst="rect">
            <a:avLst/>
          </a:prstGeom>
        </p:spPr>
      </p:pic>
      <p:sp>
        <p:nvSpPr>
          <p:cNvPr id="2" name="Title 1"/>
          <p:cNvSpPr>
            <a:spLocks noGrp="1"/>
          </p:cNvSpPr>
          <p:nvPr>
            <p:ph type="title"/>
          </p:nvPr>
        </p:nvSpPr>
        <p:spPr/>
        <p:txBody>
          <a:bodyPr/>
          <a:lstStyle/>
          <a:p>
            <a:r>
              <a:rPr lang="en-US" dirty="0"/>
              <a:t>Extension and Isostasy </a:t>
            </a:r>
          </a:p>
        </p:txBody>
      </p:sp>
      <p:sp>
        <p:nvSpPr>
          <p:cNvPr id="3" name="Content Placeholder 2"/>
          <p:cNvSpPr>
            <a:spLocks noGrp="1"/>
          </p:cNvSpPr>
          <p:nvPr>
            <p:ph idx="1"/>
          </p:nvPr>
        </p:nvSpPr>
        <p:spPr>
          <a:xfrm>
            <a:off x="750101" y="990600"/>
            <a:ext cx="5632850" cy="5105400"/>
          </a:xfrm>
        </p:spPr>
        <p:txBody>
          <a:bodyPr/>
          <a:lstStyle/>
          <a:p>
            <a:pPr marL="0" indent="0"/>
            <a:r>
              <a:rPr lang="en-US" sz="2000" dirty="0"/>
              <a:t>Application of Law of Buoyancy to Earth (Archimedes’ Law):</a:t>
            </a:r>
          </a:p>
          <a:p>
            <a:pPr marL="400050" lvl="1" indent="0"/>
            <a:r>
              <a:rPr lang="en-US" sz="2000" dirty="0"/>
              <a:t>“the mass of water displaced by a block </a:t>
            </a:r>
            <a:br>
              <a:rPr lang="en-US" sz="2000" dirty="0"/>
            </a:br>
            <a:r>
              <a:rPr lang="en-US" sz="2000" dirty="0"/>
              <a:t>is equal to the mass of the block”</a:t>
            </a:r>
          </a:p>
          <a:p>
            <a:pPr marL="0" indent="0"/>
            <a:r>
              <a:rPr lang="en-US" sz="2000" dirty="0"/>
              <a:t>So, surface thinning of “block” (lithosphere) results in subsidence.</a:t>
            </a:r>
          </a:p>
        </p:txBody>
      </p:sp>
      <p:sp>
        <p:nvSpPr>
          <p:cNvPr id="4" name="Footer Placeholder 3"/>
          <p:cNvSpPr>
            <a:spLocks noGrp="1"/>
          </p:cNvSpPr>
          <p:nvPr>
            <p:ph type="ftr" sz="quarter" idx="10"/>
          </p:nvPr>
        </p:nvSpPr>
        <p:spPr/>
        <p:txBody>
          <a:bodyPr/>
          <a:lstStyle/>
          <a:p>
            <a:r>
              <a:rPr lang="en-US"/>
              <a:t>Extension Tectonics</a:t>
            </a:r>
          </a:p>
        </p:txBody>
      </p:sp>
      <p:sp>
        <p:nvSpPr>
          <p:cNvPr id="5" name="Slide Number Placeholder 4"/>
          <p:cNvSpPr>
            <a:spLocks noGrp="1"/>
          </p:cNvSpPr>
          <p:nvPr>
            <p:ph type="sldNum" sz="quarter" idx="11"/>
          </p:nvPr>
        </p:nvSpPr>
        <p:spPr/>
        <p:txBody>
          <a:bodyPr/>
          <a:lstStyle/>
          <a:p>
            <a:fld id="{55570A68-A87A-4FA4-A1AA-11BD095560E1}" type="slidenum">
              <a:rPr lang="en-US" smtClean="0"/>
              <a:pPr/>
              <a:t>14</a:t>
            </a:fld>
            <a:endParaRPr lang="en-US"/>
          </a:p>
        </p:txBody>
      </p:sp>
      <p:sp>
        <p:nvSpPr>
          <p:cNvPr id="40" name="TextBox 39"/>
          <p:cNvSpPr txBox="1"/>
          <p:nvPr/>
        </p:nvSpPr>
        <p:spPr>
          <a:xfrm>
            <a:off x="849962" y="5739825"/>
            <a:ext cx="1972015" cy="584775"/>
          </a:xfrm>
          <a:prstGeom prst="rect">
            <a:avLst/>
          </a:prstGeom>
          <a:noFill/>
        </p:spPr>
        <p:txBody>
          <a:bodyPr wrap="none" rtlCol="0">
            <a:spAutoFit/>
          </a:bodyPr>
          <a:lstStyle/>
          <a:p>
            <a:r>
              <a:rPr lang="en-US" sz="1600" dirty="0"/>
              <a:t>P</a:t>
            </a:r>
            <a:r>
              <a:rPr lang="en-US" sz="1600" baseline="-25000" dirty="0"/>
              <a:t>A</a:t>
            </a:r>
            <a:r>
              <a:rPr lang="en-US" sz="1600" dirty="0"/>
              <a:t> = P</a:t>
            </a:r>
            <a:r>
              <a:rPr lang="en-US" sz="1600" baseline="-25000" dirty="0"/>
              <a:t>B</a:t>
            </a:r>
            <a:r>
              <a:rPr lang="en-US" sz="1600" dirty="0"/>
              <a:t> is called</a:t>
            </a:r>
            <a:br>
              <a:rPr lang="en-US" sz="1600" dirty="0"/>
            </a:br>
            <a:r>
              <a:rPr lang="en-US" sz="1600" dirty="0"/>
              <a:t>isostatic equilibrium</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5657" b="39857"/>
          <a:stretch/>
        </p:blipFill>
        <p:spPr>
          <a:xfrm>
            <a:off x="6553200" y="1148920"/>
            <a:ext cx="5029200" cy="4947080"/>
          </a:xfrm>
          <a:prstGeom prst="rect">
            <a:avLst/>
          </a:prstGeom>
        </p:spPr>
      </p:pic>
      <p:sp>
        <p:nvSpPr>
          <p:cNvPr id="6" name="Date Placeholder 5"/>
          <p:cNvSpPr>
            <a:spLocks noGrp="1"/>
          </p:cNvSpPr>
          <p:nvPr>
            <p:ph type="dt" sz="half" idx="12"/>
          </p:nvPr>
        </p:nvSpPr>
        <p:spPr/>
        <p:txBody>
          <a:bodyPr/>
          <a:lstStyle/>
          <a:p>
            <a:r>
              <a:rPr lang="en-US"/>
              <a:t>© Ben van der Pluijm</a:t>
            </a:r>
          </a:p>
        </p:txBody>
      </p:sp>
      <p:sp>
        <p:nvSpPr>
          <p:cNvPr id="8" name="Rectangle 7">
            <a:extLst>
              <a:ext uri="{FF2B5EF4-FFF2-40B4-BE49-F238E27FC236}">
                <a16:creationId xmlns:a16="http://schemas.microsoft.com/office/drawing/2014/main" id="{DD02AE56-C005-4452-93F0-D13725690F62}"/>
              </a:ext>
            </a:extLst>
          </p:cNvPr>
          <p:cNvSpPr/>
          <p:nvPr/>
        </p:nvSpPr>
        <p:spPr>
          <a:xfrm>
            <a:off x="8991600" y="1143000"/>
            <a:ext cx="320922" cy="369332"/>
          </a:xfrm>
          <a:prstGeom prst="rect">
            <a:avLst/>
          </a:prstGeom>
          <a:solidFill>
            <a:schemeClr val="bg1"/>
          </a:solidFill>
        </p:spPr>
        <p:txBody>
          <a:bodyPr wrap="none">
            <a:spAutoFit/>
          </a:bodyPr>
          <a:lstStyle/>
          <a:p>
            <a:r>
              <a:rPr lang="en-US" dirty="0"/>
              <a:t>l</a:t>
            </a:r>
            <a:r>
              <a:rPr lang="en-US" baseline="-25000" dirty="0"/>
              <a:t>o</a:t>
            </a:r>
            <a:endParaRPr lang="en-US" dirty="0"/>
          </a:p>
        </p:txBody>
      </p:sp>
      <p:sp>
        <p:nvSpPr>
          <p:cNvPr id="9" name="Rectangle 8">
            <a:extLst>
              <a:ext uri="{FF2B5EF4-FFF2-40B4-BE49-F238E27FC236}">
                <a16:creationId xmlns:a16="http://schemas.microsoft.com/office/drawing/2014/main" id="{65E5CA81-A663-411C-95CD-DEF5D7E5A2E7}"/>
              </a:ext>
            </a:extLst>
          </p:cNvPr>
          <p:cNvSpPr/>
          <p:nvPr/>
        </p:nvSpPr>
        <p:spPr bwMode="auto">
          <a:xfrm>
            <a:off x="7162800" y="5334000"/>
            <a:ext cx="3962400" cy="4512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7345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906" y="685800"/>
            <a:ext cx="3851894" cy="5943600"/>
          </a:xfrm>
          <a:prstGeom prst="rect">
            <a:avLst/>
          </a:prstGeom>
        </p:spPr>
      </p:pic>
      <p:sp>
        <p:nvSpPr>
          <p:cNvPr id="7" name="Footer Placeholder 3"/>
          <p:cNvSpPr>
            <a:spLocks noGrp="1"/>
          </p:cNvSpPr>
          <p:nvPr>
            <p:ph type="ftr" sz="quarter" idx="10"/>
          </p:nvPr>
        </p:nvSpPr>
        <p:spPr/>
        <p:txBody>
          <a:bodyPr/>
          <a:lstStyle/>
          <a:p>
            <a:r>
              <a:rPr lang="en-US"/>
              <a:t>Extension Tectonics</a:t>
            </a:r>
          </a:p>
        </p:txBody>
      </p:sp>
      <p:sp>
        <p:nvSpPr>
          <p:cNvPr id="8" name="Slide Number Placeholder 4"/>
          <p:cNvSpPr>
            <a:spLocks noGrp="1"/>
          </p:cNvSpPr>
          <p:nvPr>
            <p:ph type="sldNum" sz="quarter" idx="11"/>
          </p:nvPr>
        </p:nvSpPr>
        <p:spPr/>
        <p:txBody>
          <a:bodyPr/>
          <a:lstStyle/>
          <a:p>
            <a:fld id="{C7B77EBF-6094-463C-A5DC-1E6BDE0EC70B}" type="slidenum">
              <a:rPr lang="en-US"/>
              <a:pPr/>
              <a:t>15</a:t>
            </a:fld>
            <a:endParaRPr lang="en-US"/>
          </a:p>
        </p:txBody>
      </p:sp>
      <p:sp>
        <p:nvSpPr>
          <p:cNvPr id="17410" name="Rectangle 2"/>
          <p:cNvSpPr>
            <a:spLocks noGrp="1" noChangeArrowheads="1"/>
          </p:cNvSpPr>
          <p:nvPr>
            <p:ph type="title"/>
          </p:nvPr>
        </p:nvSpPr>
        <p:spPr/>
        <p:txBody>
          <a:bodyPr/>
          <a:lstStyle/>
          <a:p>
            <a:r>
              <a:rPr lang="en-US" dirty="0"/>
              <a:t>Extra: Extension and Sedimentation</a:t>
            </a:r>
          </a:p>
        </p:txBody>
      </p:sp>
      <p:sp>
        <p:nvSpPr>
          <p:cNvPr id="2" name="TextBox 1"/>
          <p:cNvSpPr txBox="1"/>
          <p:nvPr/>
        </p:nvSpPr>
        <p:spPr>
          <a:xfrm>
            <a:off x="5090862" y="5777925"/>
            <a:ext cx="1537087" cy="584775"/>
          </a:xfrm>
          <a:prstGeom prst="rect">
            <a:avLst/>
          </a:prstGeom>
          <a:noFill/>
        </p:spPr>
        <p:txBody>
          <a:bodyPr wrap="none" rtlCol="0">
            <a:spAutoFit/>
          </a:bodyPr>
          <a:lstStyle/>
          <a:p>
            <a:r>
              <a:rPr lang="en-US" sz="1600" dirty="0"/>
              <a:t>Viking Graben </a:t>
            </a:r>
            <a:br>
              <a:rPr lang="en-US" sz="1600" dirty="0"/>
            </a:br>
            <a:r>
              <a:rPr lang="en-US" sz="1600" dirty="0"/>
              <a:t>(North Sea) </a:t>
            </a:r>
          </a:p>
        </p:txBody>
      </p:sp>
      <p:sp>
        <p:nvSpPr>
          <p:cNvPr id="4" name="Rectangle 3"/>
          <p:cNvSpPr/>
          <p:nvPr/>
        </p:nvSpPr>
        <p:spPr>
          <a:xfrm>
            <a:off x="914400" y="4215806"/>
            <a:ext cx="3961170" cy="1323439"/>
          </a:xfrm>
          <a:prstGeom prst="rect">
            <a:avLst/>
          </a:prstGeom>
          <a:solidFill>
            <a:schemeClr val="bg1"/>
          </a:solidFill>
        </p:spPr>
        <p:txBody>
          <a:bodyPr wrap="square">
            <a:spAutoFit/>
          </a:bodyPr>
          <a:lstStyle/>
          <a:p>
            <a:pPr marL="342900" indent="-342900">
              <a:buAutoNum type="alphaLcParenBoth"/>
            </a:pPr>
            <a:r>
              <a:rPr lang="en-US" sz="2000" dirty="0"/>
              <a:t>Thinning and basin formation</a:t>
            </a:r>
          </a:p>
          <a:p>
            <a:pPr marL="342900" indent="-342900">
              <a:buAutoNum type="alphaLcParenBoth"/>
            </a:pPr>
            <a:r>
              <a:rPr lang="en-US" sz="2000" dirty="0"/>
              <a:t>Cooling and further subsidence, forming broad basin fill (“</a:t>
            </a:r>
            <a:r>
              <a:rPr lang="en-US" sz="2000" dirty="0" err="1"/>
              <a:t>steerhead</a:t>
            </a:r>
            <a:r>
              <a:rPr lang="en-US" sz="2000" dirty="0"/>
              <a:t> basin”)</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143000"/>
            <a:ext cx="4114800" cy="3007127"/>
          </a:xfrm>
          <a:prstGeom prst="rect">
            <a:avLst/>
          </a:prstGeom>
        </p:spPr>
      </p:pic>
      <p:sp>
        <p:nvSpPr>
          <p:cNvPr id="3" name="Date Placeholder 2"/>
          <p:cNvSpPr>
            <a:spLocks noGrp="1"/>
          </p:cNvSpPr>
          <p:nvPr>
            <p:ph type="dt" sz="half" idx="12"/>
          </p:nvPr>
        </p:nvSpPr>
        <p:spPr/>
        <p:txBody>
          <a:bodyPr/>
          <a:lstStyle/>
          <a:p>
            <a:r>
              <a:rPr lang="en-US"/>
              <a:t>© Ben van der Pluijm</a:t>
            </a:r>
          </a:p>
        </p:txBody>
      </p:sp>
      <p:sp>
        <p:nvSpPr>
          <p:cNvPr id="9" name="Rectangle 8">
            <a:extLst>
              <a:ext uri="{FF2B5EF4-FFF2-40B4-BE49-F238E27FC236}">
                <a16:creationId xmlns:a16="http://schemas.microsoft.com/office/drawing/2014/main" id="{6DDA0240-52CD-4BE7-99B5-19F582F56CBE}"/>
              </a:ext>
            </a:extLst>
          </p:cNvPr>
          <p:cNvSpPr/>
          <p:nvPr/>
        </p:nvSpPr>
        <p:spPr bwMode="auto">
          <a:xfrm>
            <a:off x="7391400" y="3733800"/>
            <a:ext cx="27432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47949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70859" b="2402"/>
          <a:stretch/>
        </p:blipFill>
        <p:spPr>
          <a:xfrm>
            <a:off x="5181600" y="959068"/>
            <a:ext cx="5943600" cy="1707932"/>
          </a:xfrm>
          <a:prstGeom prst="rect">
            <a:avLst/>
          </a:prstGeom>
        </p:spPr>
      </p:pic>
      <p:sp>
        <p:nvSpPr>
          <p:cNvPr id="23554" name="Rectangle 2"/>
          <p:cNvSpPr>
            <a:spLocks noGrp="1" noChangeArrowheads="1"/>
          </p:cNvSpPr>
          <p:nvPr>
            <p:ph type="title"/>
          </p:nvPr>
        </p:nvSpPr>
        <p:spPr/>
        <p:txBody>
          <a:bodyPr/>
          <a:lstStyle/>
          <a:p>
            <a:r>
              <a:rPr lang="en-US" dirty="0"/>
              <a:t>Continental Extension: Metamorphic Core Complexes (MCCs)</a:t>
            </a:r>
          </a:p>
        </p:txBody>
      </p:sp>
      <p:sp>
        <p:nvSpPr>
          <p:cNvPr id="6" name="Footer Placeholder 3"/>
          <p:cNvSpPr>
            <a:spLocks noGrp="1"/>
          </p:cNvSpPr>
          <p:nvPr>
            <p:ph type="ftr" sz="quarter" idx="10"/>
          </p:nvPr>
        </p:nvSpPr>
        <p:spPr/>
        <p:txBody>
          <a:bodyPr/>
          <a:lstStyle/>
          <a:p>
            <a:r>
              <a:rPr lang="en-US"/>
              <a:t>Extension Tectonics</a:t>
            </a:r>
          </a:p>
        </p:txBody>
      </p:sp>
      <p:sp>
        <p:nvSpPr>
          <p:cNvPr id="7" name="Slide Number Placeholder 4"/>
          <p:cNvSpPr>
            <a:spLocks noGrp="1"/>
          </p:cNvSpPr>
          <p:nvPr>
            <p:ph type="sldNum" sz="quarter" idx="11"/>
          </p:nvPr>
        </p:nvSpPr>
        <p:spPr/>
        <p:txBody>
          <a:bodyPr/>
          <a:lstStyle/>
          <a:p>
            <a:fld id="{242AA335-2BFC-4C1C-9F28-31BF82F7AB50}" type="slidenum">
              <a:rPr lang="en-US"/>
              <a:pPr/>
              <a:t>16</a:t>
            </a:fld>
            <a:endParaRPr lang="en-US"/>
          </a:p>
        </p:txBody>
      </p:sp>
      <p:pic>
        <p:nvPicPr>
          <p:cNvPr id="2050" name="Picture 2" descr="C:\Users\vdpluijm\My Box Files\Professional PICTS\earthstructure2art\Whipple detachment\P10106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792413"/>
            <a:ext cx="4779433" cy="35845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vdpluijm\My Box Files\Professional PICTS\earthstructure2art\Whipple detachment\P10108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3886200"/>
            <a:ext cx="2743200" cy="2057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8226420" y="2209800"/>
            <a:ext cx="2593980" cy="307777"/>
          </a:xfrm>
          <a:prstGeom prst="rect">
            <a:avLst/>
          </a:prstGeom>
          <a:solidFill>
            <a:schemeClr val="bg1"/>
          </a:solidFill>
          <a:ln>
            <a:solidFill>
              <a:schemeClr val="tx1"/>
            </a:solidFill>
          </a:ln>
        </p:spPr>
        <p:txBody>
          <a:bodyPr wrap="none">
            <a:spAutoFit/>
          </a:bodyPr>
          <a:lstStyle/>
          <a:p>
            <a:r>
              <a:rPr lang="en-US" sz="1400" dirty="0"/>
              <a:t>MCC: idealized cross section </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8174"/>
          <a:stretch/>
        </p:blipFill>
        <p:spPr>
          <a:xfrm>
            <a:off x="685800" y="685800"/>
            <a:ext cx="3657600" cy="5875961"/>
          </a:xfrm>
          <a:prstGeom prst="rect">
            <a:avLst/>
          </a:prstGeom>
        </p:spPr>
      </p:pic>
      <p:sp>
        <p:nvSpPr>
          <p:cNvPr id="14" name="TextBox 13"/>
          <p:cNvSpPr txBox="1"/>
          <p:nvPr/>
        </p:nvSpPr>
        <p:spPr>
          <a:xfrm>
            <a:off x="5583767" y="2819324"/>
            <a:ext cx="1659172" cy="307777"/>
          </a:xfrm>
          <a:prstGeom prst="rect">
            <a:avLst/>
          </a:prstGeom>
          <a:noFill/>
        </p:spPr>
        <p:txBody>
          <a:bodyPr wrap="none" rtlCol="0">
            <a:spAutoFit/>
          </a:bodyPr>
          <a:lstStyle/>
          <a:p>
            <a:r>
              <a:rPr lang="en-US" sz="1400" dirty="0"/>
              <a:t>Whipple </a:t>
            </a:r>
            <a:r>
              <a:rPr lang="en-US" sz="1400" dirty="0" err="1"/>
              <a:t>Mnts</a:t>
            </a:r>
            <a:r>
              <a:rPr lang="en-US" sz="1400" dirty="0"/>
              <a:t>, CA </a:t>
            </a:r>
          </a:p>
        </p:txBody>
      </p:sp>
      <p:sp>
        <p:nvSpPr>
          <p:cNvPr id="2" name="Date Placeholder 1"/>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71479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Extension Tectonics</a:t>
            </a:r>
          </a:p>
        </p:txBody>
      </p:sp>
      <p:sp>
        <p:nvSpPr>
          <p:cNvPr id="6" name="Slide Number Placeholder 4"/>
          <p:cNvSpPr>
            <a:spLocks noGrp="1"/>
          </p:cNvSpPr>
          <p:nvPr>
            <p:ph type="sldNum" sz="quarter" idx="11"/>
          </p:nvPr>
        </p:nvSpPr>
        <p:spPr/>
        <p:txBody>
          <a:bodyPr/>
          <a:lstStyle/>
          <a:p>
            <a:fld id="{856C44A1-6B87-46EE-ADA7-3B61C56DA5D5}" type="slidenum">
              <a:rPr lang="en-US"/>
              <a:pPr/>
              <a:t>17</a:t>
            </a:fld>
            <a:endParaRPr lang="en-US"/>
          </a:p>
        </p:txBody>
      </p:sp>
      <p:sp>
        <p:nvSpPr>
          <p:cNvPr id="40962" name="Rectangle 2"/>
          <p:cNvSpPr>
            <a:spLocks noGrp="1" noChangeArrowheads="1"/>
          </p:cNvSpPr>
          <p:nvPr>
            <p:ph type="title"/>
          </p:nvPr>
        </p:nvSpPr>
        <p:spPr/>
        <p:txBody>
          <a:bodyPr/>
          <a:lstStyle/>
          <a:p>
            <a:r>
              <a:rPr lang="en-US" dirty="0"/>
              <a:t>Evolution of Metamorphic Core Complexes</a:t>
            </a: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5300"/>
                    </a14:imgEffect>
                  </a14:imgLayer>
                </a14:imgProps>
              </a:ext>
              <a:ext uri="{28A0092B-C50C-407E-A947-70E740481C1C}">
                <a14:useLocalDpi xmlns:a14="http://schemas.microsoft.com/office/drawing/2010/main" val="0"/>
              </a:ext>
            </a:extLst>
          </a:blip>
          <a:srcRect r="10641"/>
          <a:stretch/>
        </p:blipFill>
        <p:spPr>
          <a:xfrm>
            <a:off x="7141636" y="3429000"/>
            <a:ext cx="3657600" cy="2619952"/>
          </a:xfrm>
          <a:prstGeom prst="rect">
            <a:avLst/>
          </a:prstGeom>
        </p:spPr>
      </p:pic>
      <p:pic>
        <p:nvPicPr>
          <p:cNvPr id="8" name="Picture 4" descr="C:\Users\Ben van der Pluijm\Pictures\structure\detachment fault.JPG"/>
          <p:cNvPicPr>
            <a:picLocks noChangeAspect="1" noChangeArrowheads="1"/>
          </p:cNvPicPr>
          <p:nvPr/>
        </p:nvPicPr>
        <p:blipFill rotWithShape="1">
          <a:blip r:embed="rId5">
            <a:extLst>
              <a:ext uri="{28A0092B-C50C-407E-A947-70E740481C1C}">
                <a14:useLocalDpi xmlns:a14="http://schemas.microsoft.com/office/drawing/2010/main" val="0"/>
              </a:ext>
            </a:extLst>
          </a:blip>
          <a:srcRect t="15570" b="5393"/>
          <a:stretch/>
        </p:blipFill>
        <p:spPr bwMode="auto">
          <a:xfrm>
            <a:off x="7141636" y="990600"/>
            <a:ext cx="3657600" cy="19182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08828" y="6169223"/>
            <a:ext cx="1659172" cy="307777"/>
          </a:xfrm>
          <a:prstGeom prst="rect">
            <a:avLst/>
          </a:prstGeom>
          <a:noFill/>
        </p:spPr>
        <p:txBody>
          <a:bodyPr wrap="none" rtlCol="0">
            <a:spAutoFit/>
          </a:bodyPr>
          <a:lstStyle/>
          <a:p>
            <a:r>
              <a:rPr lang="en-US" sz="1400" dirty="0"/>
              <a:t>Whipple </a:t>
            </a:r>
            <a:r>
              <a:rPr lang="en-US" sz="1400" dirty="0" err="1"/>
              <a:t>Mnts</a:t>
            </a:r>
            <a:r>
              <a:rPr lang="en-US" sz="1400" dirty="0"/>
              <a:t>, CA </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762000"/>
            <a:ext cx="5303520" cy="5699520"/>
          </a:xfrm>
          <a:prstGeom prst="rect">
            <a:avLst/>
          </a:prstGeom>
        </p:spPr>
      </p:pic>
      <p:sp>
        <p:nvSpPr>
          <p:cNvPr id="4" name="Date Placeholder 3"/>
          <p:cNvSpPr>
            <a:spLocks noGrp="1"/>
          </p:cNvSpPr>
          <p:nvPr>
            <p:ph type="dt" sz="half" idx="12"/>
          </p:nvPr>
        </p:nvSpPr>
        <p:spPr/>
        <p:txBody>
          <a:body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 r="24385" b="70576"/>
          <a:stretch/>
        </p:blipFill>
        <p:spPr>
          <a:xfrm>
            <a:off x="7696198" y="1631320"/>
            <a:ext cx="4114800" cy="2391934"/>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45719"/>
          <a:stretch/>
        </p:blipFill>
        <p:spPr>
          <a:xfrm>
            <a:off x="1524000" y="3505200"/>
            <a:ext cx="5029200" cy="2933700"/>
          </a:xfrm>
          <a:prstGeom prst="rect">
            <a:avLst/>
          </a:prstGeom>
        </p:spPr>
      </p:pic>
      <p:sp>
        <p:nvSpPr>
          <p:cNvPr id="2" name="Title 1"/>
          <p:cNvSpPr>
            <a:spLocks noGrp="1"/>
          </p:cNvSpPr>
          <p:nvPr>
            <p:ph type="title"/>
          </p:nvPr>
        </p:nvSpPr>
        <p:spPr/>
        <p:txBody>
          <a:bodyPr/>
          <a:lstStyle/>
          <a:p>
            <a:r>
              <a:rPr lang="en-US" dirty="0"/>
              <a:t>Extension and Isostasy </a:t>
            </a:r>
          </a:p>
        </p:txBody>
      </p:sp>
      <p:sp>
        <p:nvSpPr>
          <p:cNvPr id="3" name="Content Placeholder 2"/>
          <p:cNvSpPr>
            <a:spLocks noGrp="1"/>
          </p:cNvSpPr>
          <p:nvPr>
            <p:ph idx="1"/>
          </p:nvPr>
        </p:nvSpPr>
        <p:spPr>
          <a:xfrm>
            <a:off x="369239" y="876300"/>
            <a:ext cx="6959600" cy="5105400"/>
          </a:xfrm>
        </p:spPr>
        <p:txBody>
          <a:bodyPr/>
          <a:lstStyle/>
          <a:p>
            <a:pPr marL="0" indent="0"/>
            <a:r>
              <a:rPr lang="en-US" sz="2000" dirty="0"/>
              <a:t>Application of Law of Buoyancy:</a:t>
            </a:r>
          </a:p>
          <a:p>
            <a:pPr marL="400050" lvl="1" indent="0"/>
            <a:r>
              <a:rPr lang="en-US" sz="1800" dirty="0"/>
              <a:t>“the mass of water displaced by a block </a:t>
            </a:r>
            <a:br>
              <a:rPr lang="en-US" sz="1800" dirty="0"/>
            </a:br>
            <a:r>
              <a:rPr lang="en-US" sz="1800" dirty="0"/>
              <a:t>is equal to the mass of the block”</a:t>
            </a:r>
          </a:p>
          <a:p>
            <a:pPr marL="0" indent="0"/>
            <a:r>
              <a:rPr lang="en-US" sz="2000" dirty="0"/>
              <a:t>So, surface thinning of “block” (upper crust) results in upward flow of “water” (lower crust).</a:t>
            </a:r>
          </a:p>
          <a:p>
            <a:pPr marL="0" indent="0"/>
            <a:r>
              <a:rPr lang="en-US" sz="2000" dirty="0"/>
              <a:t>In MCCs, thinning by normal faulting results in exhumation of deeper (mylonitic) detachment and basement rock.</a:t>
            </a:r>
          </a:p>
        </p:txBody>
      </p:sp>
      <p:sp>
        <p:nvSpPr>
          <p:cNvPr id="4" name="Footer Placeholder 3"/>
          <p:cNvSpPr>
            <a:spLocks noGrp="1"/>
          </p:cNvSpPr>
          <p:nvPr>
            <p:ph type="ftr" sz="quarter" idx="10"/>
          </p:nvPr>
        </p:nvSpPr>
        <p:spPr/>
        <p:txBody>
          <a:bodyPr/>
          <a:lstStyle/>
          <a:p>
            <a:r>
              <a:rPr lang="en-US"/>
              <a:t>Extension Tectonics</a:t>
            </a:r>
          </a:p>
        </p:txBody>
      </p:sp>
      <p:sp>
        <p:nvSpPr>
          <p:cNvPr id="5" name="Slide Number Placeholder 4"/>
          <p:cNvSpPr>
            <a:spLocks noGrp="1"/>
          </p:cNvSpPr>
          <p:nvPr>
            <p:ph type="sldNum" sz="quarter" idx="11"/>
          </p:nvPr>
        </p:nvSpPr>
        <p:spPr/>
        <p:txBody>
          <a:bodyPr/>
          <a:lstStyle/>
          <a:p>
            <a:fld id="{55570A68-A87A-4FA4-A1AA-11BD095560E1}" type="slidenum">
              <a:rPr lang="en-US" smtClean="0"/>
              <a:pPr/>
              <a:t>18</a:t>
            </a:fld>
            <a:endParaRPr lang="en-US"/>
          </a:p>
        </p:txBody>
      </p:sp>
      <p:cxnSp>
        <p:nvCxnSpPr>
          <p:cNvPr id="23" name="Curved Connector 22"/>
          <p:cNvCxnSpPr/>
          <p:nvPr/>
        </p:nvCxnSpPr>
        <p:spPr bwMode="auto">
          <a:xfrm rot="10800000">
            <a:off x="7924798" y="2460667"/>
            <a:ext cx="381002" cy="196811"/>
          </a:xfrm>
          <a:prstGeom prst="curvedConnector3">
            <a:avLst>
              <a:gd name="adj1" fmla="val 97324"/>
            </a:avLst>
          </a:prstGeom>
          <a:solidFill>
            <a:schemeClr val="accent1"/>
          </a:solidFill>
          <a:ln w="28575" cap="flat" cmpd="sng" algn="ctr">
            <a:solidFill>
              <a:srgbClr val="FF0000"/>
            </a:solidFill>
            <a:prstDash val="solid"/>
            <a:round/>
            <a:headEnd type="none" w="med" len="med"/>
            <a:tailEnd type="triangle"/>
          </a:ln>
          <a:effectLst/>
        </p:spPr>
      </p:cxnSp>
      <p:cxnSp>
        <p:nvCxnSpPr>
          <p:cNvPr id="34" name="Straight Arrow Connector 33"/>
          <p:cNvCxnSpPr/>
          <p:nvPr/>
        </p:nvCxnSpPr>
        <p:spPr bwMode="auto">
          <a:xfrm flipV="1">
            <a:off x="4419600" y="5410200"/>
            <a:ext cx="0" cy="3048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36" name="Straight Arrow Connector 35"/>
          <p:cNvCxnSpPr/>
          <p:nvPr/>
        </p:nvCxnSpPr>
        <p:spPr bwMode="auto">
          <a:xfrm>
            <a:off x="6553200" y="4191000"/>
            <a:ext cx="53340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39" name="Straight Arrow Connector 38"/>
          <p:cNvCxnSpPr/>
          <p:nvPr/>
        </p:nvCxnSpPr>
        <p:spPr bwMode="auto">
          <a:xfrm flipH="1">
            <a:off x="990600" y="4191000"/>
            <a:ext cx="53340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40" name="TextBox 39"/>
          <p:cNvSpPr txBox="1"/>
          <p:nvPr/>
        </p:nvSpPr>
        <p:spPr>
          <a:xfrm>
            <a:off x="9384362" y="4368225"/>
            <a:ext cx="1972015" cy="584775"/>
          </a:xfrm>
          <a:prstGeom prst="rect">
            <a:avLst/>
          </a:prstGeom>
          <a:noFill/>
        </p:spPr>
        <p:txBody>
          <a:bodyPr wrap="none" rtlCol="0">
            <a:spAutoFit/>
          </a:bodyPr>
          <a:lstStyle/>
          <a:p>
            <a:pPr algn="ctr"/>
            <a:r>
              <a:rPr lang="en-US" sz="1600" dirty="0"/>
              <a:t>P</a:t>
            </a:r>
            <a:r>
              <a:rPr lang="en-US" sz="1600" baseline="-25000" dirty="0"/>
              <a:t>A</a:t>
            </a:r>
            <a:r>
              <a:rPr lang="en-US" sz="1600" dirty="0"/>
              <a:t> = P</a:t>
            </a:r>
            <a:r>
              <a:rPr lang="en-US" sz="1600" baseline="-25000" dirty="0"/>
              <a:t>B</a:t>
            </a:r>
            <a:r>
              <a:rPr lang="en-US" sz="1600" dirty="0"/>
              <a:t> is called</a:t>
            </a:r>
            <a:br>
              <a:rPr lang="en-US" sz="1600" dirty="0"/>
            </a:br>
            <a:r>
              <a:rPr lang="en-US" sz="1600" dirty="0"/>
              <a:t>isostatic equilibrium</a:t>
            </a:r>
          </a:p>
        </p:txBody>
      </p:sp>
      <p:sp>
        <p:nvSpPr>
          <p:cNvPr id="6" name="Date Placeholder 5"/>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217053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59619" r="22809" b="2364"/>
          <a:stretch/>
        </p:blipFill>
        <p:spPr>
          <a:xfrm>
            <a:off x="609600" y="4114800"/>
            <a:ext cx="4572000" cy="205026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51265"/>
          <a:stretch/>
        </p:blipFill>
        <p:spPr>
          <a:xfrm>
            <a:off x="609600" y="1018634"/>
            <a:ext cx="7040880" cy="3124362"/>
          </a:xfrm>
          <a:prstGeom prst="rect">
            <a:avLst/>
          </a:prstGeom>
        </p:spPr>
      </p:pic>
      <p:sp>
        <p:nvSpPr>
          <p:cNvPr id="2" name="Title 1"/>
          <p:cNvSpPr>
            <a:spLocks noGrp="1"/>
          </p:cNvSpPr>
          <p:nvPr>
            <p:ph type="title"/>
          </p:nvPr>
        </p:nvSpPr>
        <p:spPr/>
        <p:txBody>
          <a:bodyPr/>
          <a:lstStyle/>
          <a:p>
            <a:r>
              <a:rPr lang="en-US" dirty="0"/>
              <a:t>Extension at Passive Margins (US Gulf Coast)</a:t>
            </a:r>
          </a:p>
        </p:txBody>
      </p:sp>
      <p:sp>
        <p:nvSpPr>
          <p:cNvPr id="4" name="Footer Placeholder 3"/>
          <p:cNvSpPr>
            <a:spLocks noGrp="1"/>
          </p:cNvSpPr>
          <p:nvPr>
            <p:ph type="ftr" sz="quarter" idx="10"/>
          </p:nvPr>
        </p:nvSpPr>
        <p:spPr/>
        <p:txBody>
          <a:bodyPr/>
          <a:lstStyle/>
          <a:p>
            <a:r>
              <a:rPr lang="en-US"/>
              <a:t>Extension Tectonics</a:t>
            </a:r>
          </a:p>
        </p:txBody>
      </p:sp>
      <p:sp>
        <p:nvSpPr>
          <p:cNvPr id="5" name="Slide Number Placeholder 4"/>
          <p:cNvSpPr>
            <a:spLocks noGrp="1"/>
          </p:cNvSpPr>
          <p:nvPr>
            <p:ph type="sldNum" sz="quarter" idx="11"/>
          </p:nvPr>
        </p:nvSpPr>
        <p:spPr/>
        <p:txBody>
          <a:bodyPr/>
          <a:lstStyle/>
          <a:p>
            <a:fld id="{55570A68-A87A-4FA4-A1AA-11BD095560E1}" type="slidenum">
              <a:rPr lang="en-US" smtClean="0"/>
              <a:pPr/>
              <a:t>19</a:t>
            </a:fld>
            <a:endParaRPr lang="en-US"/>
          </a:p>
        </p:txBody>
      </p:sp>
      <p:sp>
        <p:nvSpPr>
          <p:cNvPr id="3" name="TextBox 2"/>
          <p:cNvSpPr txBox="1"/>
          <p:nvPr/>
        </p:nvSpPr>
        <p:spPr>
          <a:xfrm>
            <a:off x="5102779" y="5769657"/>
            <a:ext cx="1986441" cy="338554"/>
          </a:xfrm>
          <a:prstGeom prst="rect">
            <a:avLst/>
          </a:prstGeom>
          <a:noFill/>
        </p:spPr>
        <p:txBody>
          <a:bodyPr wrap="none" rtlCol="0">
            <a:spAutoFit/>
          </a:bodyPr>
          <a:lstStyle/>
          <a:p>
            <a:r>
              <a:rPr lang="en-US" sz="1600" dirty="0"/>
              <a:t>Listric growth faults</a:t>
            </a:r>
          </a:p>
        </p:txBody>
      </p:sp>
      <p:cxnSp>
        <p:nvCxnSpPr>
          <p:cNvPr id="11" name="Straight Arrow Connector 10"/>
          <p:cNvCxnSpPr/>
          <p:nvPr/>
        </p:nvCxnSpPr>
        <p:spPr bwMode="auto">
          <a:xfrm flipH="1">
            <a:off x="1922090" y="2568118"/>
            <a:ext cx="858288" cy="1741693"/>
          </a:xfrm>
          <a:prstGeom prst="straightConnector1">
            <a:avLst/>
          </a:prstGeom>
          <a:solidFill>
            <a:schemeClr val="accent1"/>
          </a:solidFill>
          <a:ln w="28575" cap="flat" cmpd="sng" algn="ctr">
            <a:solidFill>
              <a:schemeClr val="bg2"/>
            </a:solidFill>
            <a:prstDash val="solid"/>
            <a:round/>
            <a:headEnd type="none" w="med" len="med"/>
            <a:tailEnd type="triangle"/>
          </a:ln>
          <a:effectLst/>
        </p:spPr>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6400" y="1371600"/>
            <a:ext cx="3749040" cy="4176451"/>
          </a:xfrm>
          <a:prstGeom prst="rect">
            <a:avLst/>
          </a:prstGeom>
        </p:spPr>
      </p:pic>
      <p:sp>
        <p:nvSpPr>
          <p:cNvPr id="6" name="TextBox 5"/>
          <p:cNvSpPr txBox="1"/>
          <p:nvPr/>
        </p:nvSpPr>
        <p:spPr>
          <a:xfrm>
            <a:off x="9656987" y="5790168"/>
            <a:ext cx="2122697" cy="338554"/>
          </a:xfrm>
          <a:prstGeom prst="rect">
            <a:avLst/>
          </a:prstGeom>
          <a:noFill/>
        </p:spPr>
        <p:txBody>
          <a:bodyPr wrap="none" rtlCol="0">
            <a:spAutoFit/>
          </a:bodyPr>
          <a:lstStyle/>
          <a:p>
            <a:r>
              <a:rPr lang="en-US" sz="1600" dirty="0"/>
              <a:t>US Gulf Coast region</a:t>
            </a:r>
          </a:p>
        </p:txBody>
      </p:sp>
      <p:sp>
        <p:nvSpPr>
          <p:cNvPr id="7" name="Date Placeholder 6"/>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108526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 r="34490" b="74691"/>
          <a:stretch/>
        </p:blipFill>
        <p:spPr>
          <a:xfrm rot="234473">
            <a:off x="8517504" y="2814887"/>
            <a:ext cx="2560320" cy="1477621"/>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70859" b="2402"/>
          <a:stretch/>
        </p:blipFill>
        <p:spPr>
          <a:xfrm>
            <a:off x="5791200" y="4440130"/>
            <a:ext cx="4572000" cy="1313792"/>
          </a:xfrm>
          <a:prstGeom prst="rect">
            <a:avLst/>
          </a:prstGeom>
        </p:spPr>
      </p:pic>
      <p:sp>
        <p:nvSpPr>
          <p:cNvPr id="6" name="Footer Placeholder 3"/>
          <p:cNvSpPr>
            <a:spLocks noGrp="1"/>
          </p:cNvSpPr>
          <p:nvPr>
            <p:ph type="ftr" sz="quarter" idx="10"/>
          </p:nvPr>
        </p:nvSpPr>
        <p:spPr/>
        <p:txBody>
          <a:bodyPr/>
          <a:lstStyle/>
          <a:p>
            <a:r>
              <a:rPr lang="en-US"/>
              <a:t>Extension Tectonics</a:t>
            </a:r>
          </a:p>
        </p:txBody>
      </p:sp>
      <p:sp>
        <p:nvSpPr>
          <p:cNvPr id="7" name="Slide Number Placeholder 4"/>
          <p:cNvSpPr>
            <a:spLocks noGrp="1"/>
          </p:cNvSpPr>
          <p:nvPr>
            <p:ph type="sldNum" sz="quarter" idx="11"/>
          </p:nvPr>
        </p:nvSpPr>
        <p:spPr/>
        <p:txBody>
          <a:bodyPr/>
          <a:lstStyle/>
          <a:p>
            <a:fld id="{A061F06D-7019-453A-B878-4E65FA63EE6A}" type="slidenum">
              <a:rPr lang="en-US"/>
              <a:pPr/>
              <a:t>2</a:t>
            </a:fld>
            <a:endParaRPr lang="en-US"/>
          </a:p>
        </p:txBody>
      </p:sp>
      <p:sp>
        <p:nvSpPr>
          <p:cNvPr id="18434" name="Rectangle 2"/>
          <p:cNvSpPr>
            <a:spLocks noGrp="1" noChangeArrowheads="1"/>
          </p:cNvSpPr>
          <p:nvPr>
            <p:ph type="title"/>
          </p:nvPr>
        </p:nvSpPr>
        <p:spPr/>
        <p:txBody>
          <a:bodyPr/>
          <a:lstStyle/>
          <a:p>
            <a:r>
              <a:rPr lang="en-US" dirty="0"/>
              <a:t>We Discuss …</a:t>
            </a:r>
          </a:p>
        </p:txBody>
      </p:sp>
      <p:pic>
        <p:nvPicPr>
          <p:cNvPr id="18436" name="Picture 4" descr="van1622aSerradoMar"/>
          <p:cNvPicPr>
            <a:picLocks noChangeAspect="1" noChangeArrowheads="1"/>
          </p:cNvPicPr>
          <p:nvPr/>
        </p:nvPicPr>
        <p:blipFill>
          <a:blip r:embed="rId5" cstate="print"/>
          <a:srcRect/>
          <a:stretch>
            <a:fillRect/>
          </a:stretch>
        </p:blipFill>
        <p:spPr bwMode="auto">
          <a:xfrm rot="21342771">
            <a:off x="5400113" y="1186309"/>
            <a:ext cx="3811290" cy="1911438"/>
          </a:xfrm>
          <a:prstGeom prst="rect">
            <a:avLst/>
          </a:prstGeom>
          <a:noFill/>
        </p:spPr>
      </p:pic>
      <p:sp>
        <p:nvSpPr>
          <p:cNvPr id="4" name="TextBox 3"/>
          <p:cNvSpPr txBox="1"/>
          <p:nvPr/>
        </p:nvSpPr>
        <p:spPr>
          <a:xfrm>
            <a:off x="487947" y="875376"/>
            <a:ext cx="4535558" cy="5693866"/>
          </a:xfrm>
          <a:prstGeom prst="rect">
            <a:avLst/>
          </a:prstGeom>
          <a:noFill/>
        </p:spPr>
        <p:txBody>
          <a:bodyPr wrap="square" rtlCol="0">
            <a:spAutoFit/>
          </a:bodyPr>
          <a:lstStyle/>
          <a:p>
            <a:r>
              <a:rPr lang="en-US" sz="2400" dirty="0"/>
              <a:t>Extension Tectonics</a:t>
            </a:r>
          </a:p>
          <a:p>
            <a:pPr marL="285750" indent="-285750">
              <a:buFont typeface="Arial" panose="020B0604020202020204" pitchFamily="34" charset="0"/>
              <a:buChar char="•"/>
            </a:pPr>
            <a:r>
              <a:rPr lang="en-US" sz="2000" dirty="0"/>
              <a:t>Today’s divergent plate boundaries</a:t>
            </a:r>
          </a:p>
          <a:p>
            <a:pPr marL="742950" lvl="1" indent="-285750">
              <a:buFont typeface="Arial" panose="020B0604020202020204" pitchFamily="34" charset="0"/>
              <a:buChar char="•"/>
            </a:pPr>
            <a:r>
              <a:rPr lang="en-US" sz="2000" dirty="0"/>
              <a:t>Ocean Ridges</a:t>
            </a:r>
          </a:p>
          <a:p>
            <a:pPr marL="742950" lvl="1" indent="-285750">
              <a:buFont typeface="Arial" panose="020B0604020202020204" pitchFamily="34" charset="0"/>
              <a:buChar char="•"/>
            </a:pPr>
            <a:r>
              <a:rPr lang="en-US" sz="2000" dirty="0"/>
              <a:t>Lithologies</a:t>
            </a:r>
          </a:p>
          <a:p>
            <a:pPr marL="285750" indent="-285750">
              <a:buFont typeface="Arial" panose="020B0604020202020204" pitchFamily="34" charset="0"/>
              <a:buChar char="•"/>
            </a:pPr>
            <a:r>
              <a:rPr lang="en-US" sz="2000" dirty="0"/>
              <a:t>Example: East African Rift</a:t>
            </a:r>
          </a:p>
          <a:p>
            <a:pPr marL="285750" indent="-285750">
              <a:buFont typeface="Arial" panose="020B0604020202020204" pitchFamily="34" charset="0"/>
              <a:buChar char="•"/>
            </a:pPr>
            <a:r>
              <a:rPr lang="en-US" sz="2000" dirty="0"/>
              <a:t>Failed Rifts (e.g., Midcontinent Rift)</a:t>
            </a:r>
          </a:p>
          <a:p>
            <a:pPr marL="285750" indent="-285750">
              <a:buFont typeface="Arial" panose="020B0604020202020204" pitchFamily="34" charset="0"/>
              <a:buChar char="•"/>
            </a:pPr>
            <a:r>
              <a:rPr lang="en-US" sz="2000" dirty="0"/>
              <a:t>Structural Styles</a:t>
            </a:r>
          </a:p>
          <a:p>
            <a:pPr marL="742950" lvl="1" indent="-285750">
              <a:buFont typeface="Arial" panose="020B0604020202020204" pitchFamily="34" charset="0"/>
              <a:buChar char="•"/>
            </a:pPr>
            <a:r>
              <a:rPr lang="en-US" sz="2000" dirty="0"/>
              <a:t>Pure shear systems</a:t>
            </a:r>
          </a:p>
          <a:p>
            <a:pPr marL="742950" lvl="1" indent="-285750">
              <a:buFont typeface="Arial" panose="020B0604020202020204" pitchFamily="34" charset="0"/>
              <a:buChar char="•"/>
            </a:pPr>
            <a:r>
              <a:rPr lang="en-US" sz="2000" dirty="0"/>
              <a:t>Simple shear systems</a:t>
            </a:r>
          </a:p>
          <a:p>
            <a:pPr marL="285750" indent="-285750">
              <a:buFont typeface="Arial" panose="020B0604020202020204" pitchFamily="34" charset="0"/>
              <a:buChar char="•"/>
            </a:pPr>
            <a:r>
              <a:rPr lang="en-US" sz="2000" dirty="0"/>
              <a:t>Stretching factor</a:t>
            </a:r>
          </a:p>
          <a:p>
            <a:pPr marL="285750" indent="-285750">
              <a:buFont typeface="Arial" panose="020B0604020202020204" pitchFamily="34" charset="0"/>
              <a:buChar char="•"/>
            </a:pPr>
            <a:r>
              <a:rPr lang="en-US" sz="2000" dirty="0"/>
              <a:t>Metamorphic core complexes</a:t>
            </a:r>
          </a:p>
          <a:p>
            <a:pPr marL="742950" lvl="1" indent="-285750">
              <a:buFont typeface="Arial" panose="020B0604020202020204" pitchFamily="34" charset="0"/>
              <a:buChar char="•"/>
            </a:pPr>
            <a:r>
              <a:rPr lang="en-US" sz="2000" dirty="0"/>
              <a:t>Isostasy</a:t>
            </a:r>
          </a:p>
          <a:p>
            <a:pPr marL="285750" indent="-285750">
              <a:buFont typeface="Arial" panose="020B0604020202020204" pitchFamily="34" charset="0"/>
              <a:buChar char="•"/>
            </a:pPr>
            <a:r>
              <a:rPr lang="en-US" sz="2000" dirty="0"/>
              <a:t>Rift evolution</a:t>
            </a:r>
          </a:p>
          <a:p>
            <a:pPr marL="742950" lvl="1" indent="-285750">
              <a:buFont typeface="Arial" panose="020B0604020202020204" pitchFamily="34" charset="0"/>
              <a:buChar char="•"/>
            </a:pPr>
            <a:r>
              <a:rPr lang="en-US" sz="2000" dirty="0"/>
              <a:t>Lithologies</a:t>
            </a:r>
          </a:p>
          <a:p>
            <a:pPr marL="742950" lvl="1" indent="-285750">
              <a:buFont typeface="Arial" panose="020B0604020202020204" pitchFamily="34" charset="0"/>
              <a:buChar char="•"/>
            </a:pPr>
            <a:r>
              <a:rPr lang="en-US" sz="2000" dirty="0"/>
              <a:t>Passive margins</a:t>
            </a:r>
          </a:p>
          <a:p>
            <a:pPr marL="285750" indent="-285750">
              <a:buFont typeface="Arial" panose="020B0604020202020204" pitchFamily="34" charset="0"/>
              <a:buChar char="•"/>
            </a:pPr>
            <a:r>
              <a:rPr lang="en-US" sz="2000" dirty="0"/>
              <a:t>Causes of rifting and regional extension</a:t>
            </a:r>
          </a:p>
          <a:p>
            <a:pPr marL="285750" indent="-285750">
              <a:buFont typeface="Arial" panose="020B0604020202020204" pitchFamily="34" charset="0"/>
              <a:buChar char="•"/>
            </a:pPr>
            <a:endParaRPr lang="en-US" sz="2000" dirty="0"/>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48213" b="29493"/>
          <a:stretch/>
        </p:blipFill>
        <p:spPr>
          <a:xfrm rot="314561">
            <a:off x="8037085" y="1291428"/>
            <a:ext cx="3291840" cy="940526"/>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colorTemperature colorTemp="5300"/>
                    </a14:imgEffect>
                  </a14:imgLayer>
                </a14:imgProps>
              </a:ext>
              <a:ext uri="{28A0092B-C50C-407E-A947-70E740481C1C}">
                <a14:useLocalDpi xmlns:a14="http://schemas.microsoft.com/office/drawing/2010/main" val="0"/>
              </a:ext>
            </a:extLst>
          </a:blip>
          <a:srcRect r="10641"/>
          <a:stretch/>
        </p:blipFill>
        <p:spPr>
          <a:xfrm rot="280286">
            <a:off x="5499717" y="2833569"/>
            <a:ext cx="2286000" cy="1637467"/>
          </a:xfrm>
          <a:prstGeom prst="rect">
            <a:avLst/>
          </a:prstGeom>
        </p:spPr>
      </p:pic>
      <p:sp>
        <p:nvSpPr>
          <p:cNvPr id="2" name="Date Placeholder 1"/>
          <p:cNvSpPr>
            <a:spLocks noGrp="1"/>
          </p:cNvSpPr>
          <p:nvPr>
            <p:ph type="dt" sz="half" idx="12"/>
          </p:nvPr>
        </p:nvSpPr>
        <p:spPr/>
        <p:txBody>
          <a:body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5553"/>
          </a:xfrm>
        </p:spPr>
        <p:txBody>
          <a:bodyPr/>
          <a:lstStyle/>
          <a:p>
            <a:r>
              <a:rPr lang="en-US" dirty="0"/>
              <a:t>Rift Evolution (Rift-to-Drift) and Lithologic Assemblages</a:t>
            </a:r>
          </a:p>
        </p:txBody>
      </p:sp>
      <p:sp>
        <p:nvSpPr>
          <p:cNvPr id="4" name="Footer Placeholder 3"/>
          <p:cNvSpPr>
            <a:spLocks noGrp="1"/>
          </p:cNvSpPr>
          <p:nvPr>
            <p:ph type="ftr" sz="quarter" idx="10"/>
          </p:nvPr>
        </p:nvSpPr>
        <p:spPr/>
        <p:txBody>
          <a:bodyPr/>
          <a:lstStyle/>
          <a:p>
            <a:r>
              <a:rPr lang="en-US"/>
              <a:t>Extension Tectonics</a:t>
            </a:r>
          </a:p>
        </p:txBody>
      </p:sp>
      <p:sp>
        <p:nvSpPr>
          <p:cNvPr id="5" name="Slide Number Placeholder 4"/>
          <p:cNvSpPr>
            <a:spLocks noGrp="1"/>
          </p:cNvSpPr>
          <p:nvPr>
            <p:ph type="sldNum" sz="quarter" idx="11"/>
          </p:nvPr>
        </p:nvSpPr>
        <p:spPr/>
        <p:txBody>
          <a:bodyPr/>
          <a:lstStyle/>
          <a:p>
            <a:fld id="{55570A68-A87A-4FA4-A1AA-11BD095560E1}" type="slidenum">
              <a:rPr lang="en-US" smtClean="0"/>
              <a:pPr/>
              <a:t>20</a:t>
            </a:fld>
            <a:endParaRPr lang="en-US"/>
          </a:p>
        </p:txBody>
      </p:sp>
      <p:sp>
        <p:nvSpPr>
          <p:cNvPr id="3" name="Date Placeholder 2"/>
          <p:cNvSpPr>
            <a:spLocks noGrp="1"/>
          </p:cNvSpPr>
          <p:nvPr>
            <p:ph type="dt" sz="half" idx="12"/>
          </p:nvPr>
        </p:nvSpPr>
        <p:spPr/>
        <p:txBody>
          <a:bodyPr/>
          <a:lstStyle/>
          <a:p>
            <a:r>
              <a:rPr lang="en-US"/>
              <a:t>© Ben van der Pluijm</a:t>
            </a:r>
          </a:p>
        </p:txBody>
      </p:sp>
      <p:pic>
        <p:nvPicPr>
          <p:cNvPr id="6" name="Content Placeholder 5"/>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b="65384"/>
          <a:stretch/>
        </p:blipFill>
        <p:spPr>
          <a:xfrm>
            <a:off x="5715000" y="685800"/>
            <a:ext cx="5769968" cy="2057400"/>
          </a:xfrm>
        </p:spPr>
      </p:pic>
      <p:sp>
        <p:nvSpPr>
          <p:cNvPr id="7" name="Rectangle 6"/>
          <p:cNvSpPr/>
          <p:nvPr/>
        </p:nvSpPr>
        <p:spPr>
          <a:xfrm>
            <a:off x="574685" y="1430953"/>
            <a:ext cx="4626968" cy="4893647"/>
          </a:xfrm>
          <a:prstGeom prst="rect">
            <a:avLst/>
          </a:prstGeom>
        </p:spPr>
        <p:txBody>
          <a:bodyPr wrap="square">
            <a:spAutoFit/>
          </a:bodyPr>
          <a:lstStyle/>
          <a:p>
            <a:pPr marL="465138" indent="-465138">
              <a:buAutoNum type="alphaLcParenBoth"/>
            </a:pPr>
            <a:r>
              <a:rPr lang="en-US" sz="2400" dirty="0"/>
              <a:t>Rift stage with non-marine basins (continental </a:t>
            </a:r>
            <a:r>
              <a:rPr lang="en-US" sz="2400" dirty="0" err="1"/>
              <a:t>sst</a:t>
            </a:r>
            <a:r>
              <a:rPr lang="en-US" sz="2400" dirty="0"/>
              <a:t>)</a:t>
            </a:r>
          </a:p>
          <a:p>
            <a:pPr marL="465138" indent="-465138">
              <a:buAutoNum type="alphaLcParenBoth"/>
            </a:pPr>
            <a:endParaRPr lang="en-US" sz="2400" dirty="0"/>
          </a:p>
          <a:p>
            <a:pPr marL="465138" indent="-465138">
              <a:buAutoNum type="alphaLcParenBoth"/>
            </a:pPr>
            <a:endParaRPr lang="en-US" sz="2400" dirty="0"/>
          </a:p>
          <a:p>
            <a:pPr marL="465138" indent="-465138">
              <a:buAutoNum type="alphaLcParenBoth"/>
            </a:pPr>
            <a:endParaRPr lang="en-US" sz="2400" dirty="0"/>
          </a:p>
          <a:p>
            <a:pPr marL="465138" indent="-465138">
              <a:buAutoNum type="alphaLcParenBoth"/>
            </a:pPr>
            <a:r>
              <a:rPr lang="en-US" sz="2400" dirty="0"/>
              <a:t>Rift–drift transition with evaporate deposition</a:t>
            </a:r>
          </a:p>
          <a:p>
            <a:pPr marL="465138" indent="-465138">
              <a:buAutoNum type="alphaLcParenBoth"/>
            </a:pPr>
            <a:endParaRPr lang="en-US" sz="2400" dirty="0"/>
          </a:p>
          <a:p>
            <a:pPr marL="465138" indent="-465138">
              <a:buAutoNum type="alphaLcParenBoth"/>
            </a:pPr>
            <a:endParaRPr lang="en-US" sz="2400" dirty="0"/>
          </a:p>
          <a:p>
            <a:pPr marL="465138" indent="-465138">
              <a:buAutoNum type="alphaLcParenBoth"/>
            </a:pPr>
            <a:r>
              <a:rPr lang="en-US" sz="2400" dirty="0"/>
              <a:t>Drift stage, with seafloor spreading, passive-margin deposition, and marine basin deposition </a:t>
            </a:r>
          </a:p>
        </p:txBody>
      </p:sp>
      <p:pic>
        <p:nvPicPr>
          <p:cNvPr id="8" name="Content Placeholder 5">
            <a:extLst>
              <a:ext uri="{FF2B5EF4-FFF2-40B4-BE49-F238E27FC236}">
                <a16:creationId xmlns:a16="http://schemas.microsoft.com/office/drawing/2014/main" id="{6D8BE3BD-3484-48AE-A782-6D625946F124}"/>
              </a:ext>
            </a:extLst>
          </p:cNvPr>
          <p:cNvPicPr>
            <a:picLocks noChangeAspect="1"/>
          </p:cNvPicPr>
          <p:nvPr/>
        </p:nvPicPr>
        <p:blipFill rotWithShape="1">
          <a:blip r:embed="rId3">
            <a:extLst>
              <a:ext uri="{28A0092B-C50C-407E-A947-70E740481C1C}">
                <a14:useLocalDpi xmlns:a14="http://schemas.microsoft.com/office/drawing/2010/main" val="0"/>
              </a:ext>
            </a:extLst>
          </a:blip>
          <a:srcRect t="34093" b="33334"/>
          <a:stretch/>
        </p:blipFill>
        <p:spPr bwMode="auto">
          <a:xfrm>
            <a:off x="5715000" y="2800319"/>
            <a:ext cx="5769968" cy="1936016"/>
          </a:xfrm>
          <a:prstGeom prst="rect">
            <a:avLst/>
          </a:prstGeom>
          <a:noFill/>
          <a:ln w="9525">
            <a:noFill/>
            <a:miter lim="800000"/>
            <a:headEnd/>
            <a:tailEnd/>
          </a:ln>
          <a:effectLst/>
        </p:spPr>
      </p:pic>
      <p:pic>
        <p:nvPicPr>
          <p:cNvPr id="9" name="Content Placeholder 5">
            <a:extLst>
              <a:ext uri="{FF2B5EF4-FFF2-40B4-BE49-F238E27FC236}">
                <a16:creationId xmlns:a16="http://schemas.microsoft.com/office/drawing/2014/main" id="{B766F898-912E-4E9C-95EA-700B5A73C044}"/>
              </a:ext>
            </a:extLst>
          </p:cNvPr>
          <p:cNvPicPr>
            <a:picLocks noChangeAspect="1"/>
          </p:cNvPicPr>
          <p:nvPr/>
        </p:nvPicPr>
        <p:blipFill rotWithShape="1">
          <a:blip r:embed="rId3">
            <a:extLst>
              <a:ext uri="{28A0092B-C50C-407E-A947-70E740481C1C}">
                <a14:useLocalDpi xmlns:a14="http://schemas.microsoft.com/office/drawing/2010/main" val="0"/>
              </a:ext>
            </a:extLst>
          </a:blip>
          <a:srcRect t="65384"/>
          <a:stretch/>
        </p:blipFill>
        <p:spPr bwMode="auto">
          <a:xfrm>
            <a:off x="5715000" y="4562475"/>
            <a:ext cx="5769968" cy="2057400"/>
          </a:xfrm>
          <a:prstGeom prst="rect">
            <a:avLst/>
          </a:prstGeom>
          <a:noFill/>
          <a:ln w="9525">
            <a:noFill/>
            <a:miter lim="800000"/>
            <a:headEnd/>
            <a:tailEnd/>
          </a:ln>
          <a:effectLst/>
        </p:spPr>
      </p:pic>
    </p:spTree>
    <p:extLst>
      <p:ext uri="{BB962C8B-B14F-4D97-AF65-F5344CB8AC3E}">
        <p14:creationId xmlns:p14="http://schemas.microsoft.com/office/powerpoint/2010/main" val="203987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animEffect transition="in" filter="fade">
                                      <p:cBhvr>
                                        <p:cTn id="15" dur="500"/>
                                        <p:tgtEl>
                                          <p:spTgt spid="7">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Extension Tectonics</a:t>
            </a:r>
          </a:p>
        </p:txBody>
      </p:sp>
      <p:sp>
        <p:nvSpPr>
          <p:cNvPr id="8" name="Slide Number Placeholder 4"/>
          <p:cNvSpPr>
            <a:spLocks noGrp="1"/>
          </p:cNvSpPr>
          <p:nvPr>
            <p:ph type="sldNum" sz="quarter" idx="11"/>
          </p:nvPr>
        </p:nvSpPr>
        <p:spPr/>
        <p:txBody>
          <a:bodyPr/>
          <a:lstStyle/>
          <a:p>
            <a:fld id="{833B179F-7D64-4BD3-8B60-D53E3D9F4FF2}" type="slidenum">
              <a:rPr lang="en-US"/>
              <a:pPr/>
              <a:t>21</a:t>
            </a:fld>
            <a:endParaRPr lang="en-US"/>
          </a:p>
        </p:txBody>
      </p:sp>
      <p:sp>
        <p:nvSpPr>
          <p:cNvPr id="26626" name="Rectangle 2"/>
          <p:cNvSpPr>
            <a:spLocks noGrp="1" noChangeArrowheads="1"/>
          </p:cNvSpPr>
          <p:nvPr>
            <p:ph type="title"/>
          </p:nvPr>
        </p:nvSpPr>
        <p:spPr/>
        <p:txBody>
          <a:bodyPr/>
          <a:lstStyle/>
          <a:p>
            <a:r>
              <a:rPr lang="en-US" dirty="0"/>
              <a:t>Main Causes of Regional Extension and Rifting</a:t>
            </a:r>
          </a:p>
        </p:txBody>
      </p:sp>
      <p:sp>
        <p:nvSpPr>
          <p:cNvPr id="26627" name="Rectangle 3"/>
          <p:cNvSpPr>
            <a:spLocks noGrp="1" noChangeArrowheads="1"/>
          </p:cNvSpPr>
          <p:nvPr>
            <p:ph type="body" idx="1"/>
          </p:nvPr>
        </p:nvSpPr>
        <p:spPr>
          <a:xfrm>
            <a:off x="5715000" y="1529953"/>
            <a:ext cx="6044168" cy="2057400"/>
          </a:xfrm>
        </p:spPr>
        <p:txBody>
          <a:bodyPr/>
          <a:lstStyle/>
          <a:p>
            <a:pPr marL="457200" indent="-457200">
              <a:spcBef>
                <a:spcPts val="0"/>
              </a:spcBef>
              <a:buClrTx/>
              <a:buSzPct val="100000"/>
              <a:buFont typeface="+mj-lt"/>
              <a:buAutoNum type="alphaLcParenR"/>
            </a:pPr>
            <a:r>
              <a:rPr lang="en-US" sz="2000" dirty="0"/>
              <a:t>Rifting above thermal plume (‘mantle view’)</a:t>
            </a:r>
          </a:p>
          <a:p>
            <a:pPr marL="457200" indent="-457200">
              <a:spcBef>
                <a:spcPts val="0"/>
              </a:spcBef>
              <a:buClrTx/>
              <a:buSzPct val="100000"/>
              <a:buFont typeface="+mj-lt"/>
              <a:buAutoNum type="alphaLcParenR"/>
            </a:pPr>
            <a:r>
              <a:rPr lang="en-US" sz="2000" dirty="0"/>
              <a:t>As plates move apart, continent is stretched and pulled apart (‘plate view’)</a:t>
            </a:r>
          </a:p>
          <a:p>
            <a:pPr marL="457200" indent="-457200">
              <a:spcBef>
                <a:spcPts val="0"/>
              </a:spcBef>
              <a:buClrTx/>
              <a:buSzPct val="100000"/>
              <a:buFont typeface="+mj-lt"/>
              <a:buAutoNum type="alphaLcParenR"/>
            </a:pPr>
            <a:r>
              <a:rPr lang="en-US" sz="2000" dirty="0"/>
              <a:t>Backarc extension associated with subduction and slab roll-back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8274"/>
          <a:stretch/>
        </p:blipFill>
        <p:spPr>
          <a:xfrm>
            <a:off x="685800" y="1193977"/>
            <a:ext cx="4572000" cy="2235023"/>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76669" b="1760"/>
          <a:stretch/>
        </p:blipFill>
        <p:spPr>
          <a:xfrm>
            <a:off x="6292528" y="3781317"/>
            <a:ext cx="4572000" cy="221894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69220"/>
          <a:stretch/>
        </p:blipFill>
        <p:spPr>
          <a:xfrm>
            <a:off x="667512" y="4076700"/>
            <a:ext cx="4572000" cy="1562100"/>
          </a:xfrm>
          <a:prstGeom prst="rect">
            <a:avLst/>
          </a:prstGeom>
        </p:spPr>
      </p:pic>
      <p:sp>
        <p:nvSpPr>
          <p:cNvPr id="4" name="TextBox 3"/>
          <p:cNvSpPr txBox="1"/>
          <p:nvPr/>
        </p:nvSpPr>
        <p:spPr>
          <a:xfrm>
            <a:off x="685800" y="3502222"/>
            <a:ext cx="402674" cy="307777"/>
          </a:xfrm>
          <a:prstGeom prst="rect">
            <a:avLst/>
          </a:prstGeom>
          <a:noFill/>
        </p:spPr>
        <p:txBody>
          <a:bodyPr wrap="none" rtlCol="0">
            <a:spAutoFit/>
          </a:bodyPr>
          <a:lstStyle/>
          <a:p>
            <a:r>
              <a:rPr lang="en-US" sz="1400" dirty="0"/>
              <a:t>(a)</a:t>
            </a:r>
          </a:p>
        </p:txBody>
      </p:sp>
      <p:sp>
        <p:nvSpPr>
          <p:cNvPr id="12" name="TextBox 11"/>
          <p:cNvSpPr txBox="1"/>
          <p:nvPr/>
        </p:nvSpPr>
        <p:spPr>
          <a:xfrm>
            <a:off x="6262636" y="5684463"/>
            <a:ext cx="393056" cy="307777"/>
          </a:xfrm>
          <a:prstGeom prst="rect">
            <a:avLst/>
          </a:prstGeom>
          <a:noFill/>
        </p:spPr>
        <p:txBody>
          <a:bodyPr wrap="none" rtlCol="0">
            <a:spAutoFit/>
          </a:bodyPr>
          <a:lstStyle/>
          <a:p>
            <a:r>
              <a:rPr lang="en-US" sz="1400" dirty="0"/>
              <a:t>(c)</a:t>
            </a:r>
          </a:p>
        </p:txBody>
      </p:sp>
      <p:sp>
        <p:nvSpPr>
          <p:cNvPr id="13" name="TextBox 12"/>
          <p:cNvSpPr txBox="1"/>
          <p:nvPr/>
        </p:nvSpPr>
        <p:spPr>
          <a:xfrm>
            <a:off x="655908" y="5638800"/>
            <a:ext cx="402674" cy="307777"/>
          </a:xfrm>
          <a:prstGeom prst="rect">
            <a:avLst/>
          </a:prstGeom>
          <a:noFill/>
        </p:spPr>
        <p:txBody>
          <a:bodyPr wrap="none" rtlCol="0">
            <a:spAutoFit/>
          </a:bodyPr>
          <a:lstStyle/>
          <a:p>
            <a:r>
              <a:rPr lang="en-US" sz="1400" dirty="0"/>
              <a:t>(b)</a:t>
            </a:r>
          </a:p>
        </p:txBody>
      </p:sp>
      <p:sp>
        <p:nvSpPr>
          <p:cNvPr id="3" name="Date Placeholder 2"/>
          <p:cNvSpPr>
            <a:spLocks noGrp="1"/>
          </p:cNvSpPr>
          <p:nvPr>
            <p:ph type="dt" sz="half" idx="12"/>
          </p:nvPr>
        </p:nvSpPr>
        <p:spPr/>
        <p:txBody>
          <a:bodyPr/>
          <a:lstStyle/>
          <a:p>
            <a:r>
              <a:rPr lang="en-US"/>
              <a:t>© Ben van der Pluijm</a:t>
            </a: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ADE3A08-FFEF-4F35-92E2-001277B9871D}"/>
                  </a:ext>
                </a:extLst>
              </p14:cNvPr>
              <p14:cNvContentPartPr/>
              <p14:nvPr/>
            </p14:nvContentPartPr>
            <p14:xfrm>
              <a:off x="8557276" y="2626749"/>
              <a:ext cx="10440" cy="360"/>
            </p14:xfrm>
          </p:contentPart>
        </mc:Choice>
        <mc:Fallback xmlns="">
          <p:pic>
            <p:nvPicPr>
              <p:cNvPr id="5" name="Ink 4">
                <a:extLst>
                  <a:ext uri="{FF2B5EF4-FFF2-40B4-BE49-F238E27FC236}">
                    <a16:creationId xmlns:a16="http://schemas.microsoft.com/office/drawing/2014/main" id="{4ADE3A08-FFEF-4F35-92E2-001277B9871D}"/>
                  </a:ext>
                </a:extLst>
              </p:cNvPr>
              <p:cNvPicPr/>
              <p:nvPr/>
            </p:nvPicPr>
            <p:blipFill>
              <a:blip r:embed="rId6"/>
              <a:stretch>
                <a:fillRect/>
              </a:stretch>
            </p:blipFill>
            <p:spPr>
              <a:xfrm>
                <a:off x="8548636" y="2618109"/>
                <a:ext cx="28080" cy="18000"/>
              </a:xfrm>
              <a:prstGeom prst="rect">
                <a:avLst/>
              </a:prstGeom>
            </p:spPr>
          </p:pic>
        </mc:Fallback>
      </mc:AlternateContent>
    </p:spTree>
    <p:extLst>
      <p:ext uri="{BB962C8B-B14F-4D97-AF65-F5344CB8AC3E}">
        <p14:creationId xmlns:p14="http://schemas.microsoft.com/office/powerpoint/2010/main" val="29569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animEffect transition="in" filter="fade">
                                      <p:cBhvr>
                                        <p:cTn id="7" dur="500"/>
                                        <p:tgtEl>
                                          <p:spTgt spid="2662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animEffect transition="in" filter="fade">
                                      <p:cBhvr>
                                        <p:cTn id="15" dur="500"/>
                                        <p:tgtEl>
                                          <p:spTgt spid="2662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723"/>
          <a:stretch/>
        </p:blipFill>
        <p:spPr>
          <a:xfrm>
            <a:off x="3782116" y="2314074"/>
            <a:ext cx="8028884" cy="4114800"/>
          </a:xfrm>
          <a:prstGeom prst="rect">
            <a:avLst/>
          </a:prstGeom>
        </p:spPr>
      </p:pic>
      <p:sp>
        <p:nvSpPr>
          <p:cNvPr id="6" name="Footer Placeholder 3"/>
          <p:cNvSpPr>
            <a:spLocks noGrp="1"/>
          </p:cNvSpPr>
          <p:nvPr>
            <p:ph type="ftr" sz="quarter" idx="10"/>
          </p:nvPr>
        </p:nvSpPr>
        <p:spPr/>
        <p:txBody>
          <a:bodyPr/>
          <a:lstStyle/>
          <a:p>
            <a:r>
              <a:rPr lang="en-US"/>
              <a:t>Extension Tectonics</a:t>
            </a:r>
          </a:p>
        </p:txBody>
      </p:sp>
      <p:sp>
        <p:nvSpPr>
          <p:cNvPr id="7" name="Slide Number Placeholder 4"/>
          <p:cNvSpPr>
            <a:spLocks noGrp="1"/>
          </p:cNvSpPr>
          <p:nvPr>
            <p:ph type="sldNum" sz="quarter" idx="11"/>
          </p:nvPr>
        </p:nvSpPr>
        <p:spPr/>
        <p:txBody>
          <a:bodyPr/>
          <a:lstStyle/>
          <a:p>
            <a:fld id="{BCA1221C-E7EB-4A52-B2B3-D8337C9AEAA7}" type="slidenum">
              <a:rPr lang="en-US"/>
              <a:pPr/>
              <a:t>3</a:t>
            </a:fld>
            <a:endParaRPr lang="en-US"/>
          </a:p>
        </p:txBody>
      </p:sp>
      <p:sp>
        <p:nvSpPr>
          <p:cNvPr id="25602" name="Rectangle 2"/>
          <p:cNvSpPr>
            <a:spLocks noGrp="1" noChangeArrowheads="1"/>
          </p:cNvSpPr>
          <p:nvPr>
            <p:ph type="title"/>
          </p:nvPr>
        </p:nvSpPr>
        <p:spPr/>
        <p:txBody>
          <a:bodyPr/>
          <a:lstStyle/>
          <a:p>
            <a:r>
              <a:rPr lang="en-US" dirty="0"/>
              <a:t>Today’s Plates and Divergent Boundaries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5492"/>
          <a:stretch/>
        </p:blipFill>
        <p:spPr>
          <a:xfrm>
            <a:off x="381000" y="917340"/>
            <a:ext cx="4114800" cy="2359259"/>
          </a:xfrm>
          <a:prstGeom prst="rect">
            <a:avLst/>
          </a:prstGeom>
        </p:spPr>
      </p:pic>
      <p:sp>
        <p:nvSpPr>
          <p:cNvPr id="8" name="TextBox 7"/>
          <p:cNvSpPr txBox="1"/>
          <p:nvPr/>
        </p:nvSpPr>
        <p:spPr>
          <a:xfrm>
            <a:off x="1335328" y="1295400"/>
            <a:ext cx="1143262" cy="215444"/>
          </a:xfrm>
          <a:prstGeom prst="rect">
            <a:avLst/>
          </a:prstGeom>
          <a:solidFill>
            <a:schemeClr val="bg1"/>
          </a:solidFill>
        </p:spPr>
        <p:txBody>
          <a:bodyPr wrap="none" rtlCol="0">
            <a:spAutoFit/>
          </a:bodyPr>
          <a:lstStyle/>
          <a:p>
            <a:r>
              <a:rPr lang="en-US" sz="800" dirty="0"/>
              <a:t>Lateral slip boundary</a:t>
            </a:r>
          </a:p>
        </p:txBody>
      </p:sp>
      <p:sp>
        <p:nvSpPr>
          <p:cNvPr id="9" name="Date Placeholder 8"/>
          <p:cNvSpPr>
            <a:spLocks noGrp="1"/>
          </p:cNvSpPr>
          <p:nvPr>
            <p:ph type="dt" sz="half" idx="12"/>
          </p:nvPr>
        </p:nvSpPr>
        <p:spPr/>
        <p:txBody>
          <a:bodyPr/>
          <a:lstStyle/>
          <a:p>
            <a:r>
              <a:rPr lang="en-US" dirty="0"/>
              <a:t>© Ben van der Pluijm</a:t>
            </a:r>
          </a:p>
        </p:txBody>
      </p:sp>
      <p:sp>
        <p:nvSpPr>
          <p:cNvPr id="3" name="Oval 2">
            <a:extLst>
              <a:ext uri="{FF2B5EF4-FFF2-40B4-BE49-F238E27FC236}">
                <a16:creationId xmlns:a16="http://schemas.microsoft.com/office/drawing/2014/main" id="{333F4BCF-BDD1-4089-A7D5-4C15900698E8}"/>
              </a:ext>
            </a:extLst>
          </p:cNvPr>
          <p:cNvSpPr/>
          <p:nvPr/>
        </p:nvSpPr>
        <p:spPr bwMode="auto">
          <a:xfrm>
            <a:off x="228338" y="1295400"/>
            <a:ext cx="1143262" cy="304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noFill/>
              <a:effectLst/>
              <a:latin typeface="Arial" charset="0"/>
            </a:endParaRPr>
          </a:p>
        </p:txBody>
      </p:sp>
      <p:sp>
        <p:nvSpPr>
          <p:cNvPr id="5" name="Freeform: Shape 4">
            <a:extLst>
              <a:ext uri="{FF2B5EF4-FFF2-40B4-BE49-F238E27FC236}">
                <a16:creationId xmlns:a16="http://schemas.microsoft.com/office/drawing/2014/main" id="{D7A48418-2898-4E1F-9010-10FFA05D570E}"/>
              </a:ext>
            </a:extLst>
          </p:cNvPr>
          <p:cNvSpPr/>
          <p:nvPr/>
        </p:nvSpPr>
        <p:spPr bwMode="auto">
          <a:xfrm>
            <a:off x="702365" y="4002157"/>
            <a:ext cx="106068" cy="636104"/>
          </a:xfrm>
          <a:custGeom>
            <a:avLst/>
            <a:gdLst>
              <a:gd name="connsiteX0" fmla="*/ 53009 w 106068"/>
              <a:gd name="connsiteY0" fmla="*/ 0 h 636104"/>
              <a:gd name="connsiteX1" fmla="*/ 26505 w 106068"/>
              <a:gd name="connsiteY1" fmla="*/ 119269 h 636104"/>
              <a:gd name="connsiteX2" fmla="*/ 0 w 106068"/>
              <a:gd name="connsiteY2" fmla="*/ 238539 h 636104"/>
              <a:gd name="connsiteX3" fmla="*/ 13252 w 106068"/>
              <a:gd name="connsiteY3" fmla="*/ 490330 h 636104"/>
              <a:gd name="connsiteX4" fmla="*/ 53009 w 106068"/>
              <a:gd name="connsiteY4" fmla="*/ 543339 h 636104"/>
              <a:gd name="connsiteX5" fmla="*/ 66261 w 106068"/>
              <a:gd name="connsiteY5" fmla="*/ 583095 h 636104"/>
              <a:gd name="connsiteX6" fmla="*/ 106018 w 106068"/>
              <a:gd name="connsiteY6" fmla="*/ 636104 h 6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68" h="636104">
                <a:moveTo>
                  <a:pt x="53009" y="0"/>
                </a:moveTo>
                <a:cubicBezTo>
                  <a:pt x="44174" y="39756"/>
                  <a:pt x="35038" y="79447"/>
                  <a:pt x="26505" y="119269"/>
                </a:cubicBezTo>
                <a:cubicBezTo>
                  <a:pt x="1271" y="237024"/>
                  <a:pt x="25514" y="136481"/>
                  <a:pt x="0" y="238539"/>
                </a:cubicBezTo>
                <a:cubicBezTo>
                  <a:pt x="4417" y="322469"/>
                  <a:pt x="-1149" y="407526"/>
                  <a:pt x="13252" y="490330"/>
                </a:cubicBezTo>
                <a:cubicBezTo>
                  <a:pt x="17036" y="512090"/>
                  <a:pt x="42051" y="524162"/>
                  <a:pt x="53009" y="543339"/>
                </a:cubicBezTo>
                <a:cubicBezTo>
                  <a:pt x="59940" y="555467"/>
                  <a:pt x="58512" y="571472"/>
                  <a:pt x="66261" y="583095"/>
                </a:cubicBezTo>
                <a:cubicBezTo>
                  <a:pt x="109142" y="647415"/>
                  <a:pt x="106018" y="599057"/>
                  <a:pt x="106018" y="636104"/>
                </a:cubicBez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9EB51BC5-8EF9-4516-A0B6-7553A860DA27}"/>
              </a:ext>
            </a:extLst>
          </p:cNvPr>
          <p:cNvSpPr txBox="1"/>
          <p:nvPr/>
        </p:nvSpPr>
        <p:spPr>
          <a:xfrm>
            <a:off x="1066800" y="4001869"/>
            <a:ext cx="2428870" cy="1477328"/>
          </a:xfrm>
          <a:prstGeom prst="rect">
            <a:avLst/>
          </a:prstGeom>
          <a:noFill/>
        </p:spPr>
        <p:txBody>
          <a:bodyPr wrap="none" rtlCol="0">
            <a:spAutoFit/>
          </a:bodyPr>
          <a:lstStyle/>
          <a:p>
            <a:r>
              <a:rPr lang="en-US" dirty="0"/>
              <a:t>Divergent boundary +</a:t>
            </a:r>
          </a:p>
          <a:p>
            <a:r>
              <a:rPr lang="en-US" dirty="0"/>
              <a:t>Lateral slip boundary</a:t>
            </a:r>
          </a:p>
          <a:p>
            <a:endParaRPr lang="en-US" dirty="0"/>
          </a:p>
          <a:p>
            <a:r>
              <a:rPr lang="en-US" dirty="0"/>
              <a:t>Convergent boundary</a:t>
            </a:r>
            <a:br>
              <a:rPr lang="en-US" dirty="0"/>
            </a:br>
            <a:r>
              <a:rPr lang="en-US" dirty="0"/>
              <a:t>(points to upper plate)</a:t>
            </a:r>
          </a:p>
        </p:txBody>
      </p:sp>
      <p:sp>
        <p:nvSpPr>
          <p:cNvPr id="11" name="Isosceles Triangle 10">
            <a:extLst>
              <a:ext uri="{FF2B5EF4-FFF2-40B4-BE49-F238E27FC236}">
                <a16:creationId xmlns:a16="http://schemas.microsoft.com/office/drawing/2014/main" id="{B0D062D8-083F-49C3-A2C5-791343AC2571}"/>
              </a:ext>
            </a:extLst>
          </p:cNvPr>
          <p:cNvSpPr>
            <a:spLocks noChangeAspect="1"/>
          </p:cNvSpPr>
          <p:nvPr/>
        </p:nvSpPr>
        <p:spPr bwMode="auto">
          <a:xfrm rot="5400000">
            <a:off x="685800" y="5105400"/>
            <a:ext cx="182880" cy="182880"/>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Freeform: Shape 12">
            <a:extLst>
              <a:ext uri="{FF2B5EF4-FFF2-40B4-BE49-F238E27FC236}">
                <a16:creationId xmlns:a16="http://schemas.microsoft.com/office/drawing/2014/main" id="{741D59A6-1AA9-4219-8646-06933310EB14}"/>
              </a:ext>
            </a:extLst>
          </p:cNvPr>
          <p:cNvSpPr/>
          <p:nvPr/>
        </p:nvSpPr>
        <p:spPr bwMode="auto">
          <a:xfrm>
            <a:off x="685800" y="4850296"/>
            <a:ext cx="106068" cy="636104"/>
          </a:xfrm>
          <a:custGeom>
            <a:avLst/>
            <a:gdLst>
              <a:gd name="connsiteX0" fmla="*/ 53009 w 106068"/>
              <a:gd name="connsiteY0" fmla="*/ 0 h 636104"/>
              <a:gd name="connsiteX1" fmla="*/ 26505 w 106068"/>
              <a:gd name="connsiteY1" fmla="*/ 119269 h 636104"/>
              <a:gd name="connsiteX2" fmla="*/ 0 w 106068"/>
              <a:gd name="connsiteY2" fmla="*/ 238539 h 636104"/>
              <a:gd name="connsiteX3" fmla="*/ 13252 w 106068"/>
              <a:gd name="connsiteY3" fmla="*/ 490330 h 636104"/>
              <a:gd name="connsiteX4" fmla="*/ 53009 w 106068"/>
              <a:gd name="connsiteY4" fmla="*/ 543339 h 636104"/>
              <a:gd name="connsiteX5" fmla="*/ 66261 w 106068"/>
              <a:gd name="connsiteY5" fmla="*/ 583095 h 636104"/>
              <a:gd name="connsiteX6" fmla="*/ 106018 w 106068"/>
              <a:gd name="connsiteY6" fmla="*/ 636104 h 6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68" h="636104">
                <a:moveTo>
                  <a:pt x="53009" y="0"/>
                </a:moveTo>
                <a:cubicBezTo>
                  <a:pt x="44174" y="39756"/>
                  <a:pt x="35038" y="79447"/>
                  <a:pt x="26505" y="119269"/>
                </a:cubicBezTo>
                <a:cubicBezTo>
                  <a:pt x="1271" y="237024"/>
                  <a:pt x="25514" y="136481"/>
                  <a:pt x="0" y="238539"/>
                </a:cubicBezTo>
                <a:cubicBezTo>
                  <a:pt x="4417" y="322469"/>
                  <a:pt x="-1149" y="407526"/>
                  <a:pt x="13252" y="490330"/>
                </a:cubicBezTo>
                <a:cubicBezTo>
                  <a:pt x="17036" y="512090"/>
                  <a:pt x="42051" y="524162"/>
                  <a:pt x="53009" y="543339"/>
                </a:cubicBezTo>
                <a:cubicBezTo>
                  <a:pt x="59940" y="555467"/>
                  <a:pt x="58512" y="571472"/>
                  <a:pt x="66261" y="583095"/>
                </a:cubicBezTo>
                <a:cubicBezTo>
                  <a:pt x="109142" y="647415"/>
                  <a:pt x="106018" y="599057"/>
                  <a:pt x="106018" y="636104"/>
                </a:cubicBez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352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Extension Tectonics</a:t>
            </a:r>
          </a:p>
        </p:txBody>
      </p:sp>
      <p:sp>
        <p:nvSpPr>
          <p:cNvPr id="7" name="Slide Number Placeholder 4"/>
          <p:cNvSpPr>
            <a:spLocks noGrp="1"/>
          </p:cNvSpPr>
          <p:nvPr>
            <p:ph type="sldNum" sz="quarter" idx="11"/>
          </p:nvPr>
        </p:nvSpPr>
        <p:spPr/>
        <p:txBody>
          <a:bodyPr/>
          <a:lstStyle/>
          <a:p>
            <a:fld id="{71DF050A-0F33-49E1-BD38-C3883C7AC3F3}" type="slidenum">
              <a:rPr lang="en-US"/>
              <a:pPr/>
              <a:t>4</a:t>
            </a:fld>
            <a:endParaRPr lang="en-US"/>
          </a:p>
        </p:txBody>
      </p:sp>
      <p:sp>
        <p:nvSpPr>
          <p:cNvPr id="19458" name="Rectangle 2"/>
          <p:cNvSpPr>
            <a:spLocks noGrp="1" noChangeArrowheads="1"/>
          </p:cNvSpPr>
          <p:nvPr>
            <p:ph type="title"/>
          </p:nvPr>
        </p:nvSpPr>
        <p:spPr/>
        <p:txBody>
          <a:bodyPr/>
          <a:lstStyle/>
          <a:p>
            <a:r>
              <a:rPr lang="en-US" dirty="0"/>
              <a:t>Continental Rift Systems: East African Rift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57785"/>
            <a:ext cx="4389120" cy="50498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1157785"/>
            <a:ext cx="3200400" cy="5257801"/>
          </a:xfrm>
          <a:prstGeom prst="rect">
            <a:avLst/>
          </a:prstGeom>
        </p:spPr>
      </p:pic>
      <p:sp>
        <p:nvSpPr>
          <p:cNvPr id="3" name="TextBox 2"/>
          <p:cNvSpPr txBox="1"/>
          <p:nvPr/>
        </p:nvSpPr>
        <p:spPr>
          <a:xfrm>
            <a:off x="9121182" y="1524001"/>
            <a:ext cx="1013419" cy="276999"/>
          </a:xfrm>
          <a:prstGeom prst="rect">
            <a:avLst/>
          </a:prstGeom>
          <a:solidFill>
            <a:schemeClr val="bg1"/>
          </a:solidFill>
        </p:spPr>
        <p:txBody>
          <a:bodyPr wrap="none" rtlCol="0">
            <a:spAutoFit/>
          </a:bodyPr>
          <a:lstStyle/>
          <a:p>
            <a:r>
              <a:rPr lang="en-US" sz="1200" dirty="0"/>
              <a:t>Gregory Rift</a:t>
            </a:r>
          </a:p>
        </p:txBody>
      </p:sp>
      <p:sp>
        <p:nvSpPr>
          <p:cNvPr id="2" name="Date Placeholder 1"/>
          <p:cNvSpPr>
            <a:spLocks noGrp="1"/>
          </p:cNvSpPr>
          <p:nvPr>
            <p:ph type="dt" sz="half" idx="12"/>
          </p:nvPr>
        </p:nvSpPr>
        <p:spPr/>
        <p:txBody>
          <a:body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Extension Tectonics</a:t>
            </a:r>
          </a:p>
        </p:txBody>
      </p:sp>
      <p:sp>
        <p:nvSpPr>
          <p:cNvPr id="8" name="Slide Number Placeholder 4"/>
          <p:cNvSpPr>
            <a:spLocks noGrp="1"/>
          </p:cNvSpPr>
          <p:nvPr>
            <p:ph type="sldNum" sz="quarter" idx="11"/>
          </p:nvPr>
        </p:nvSpPr>
        <p:spPr/>
        <p:txBody>
          <a:bodyPr/>
          <a:lstStyle/>
          <a:p>
            <a:fld id="{A08780E3-0C36-49DE-87FE-12900A16EC1B}" type="slidenum">
              <a:rPr lang="en-US"/>
              <a:pPr/>
              <a:t>5</a:t>
            </a:fld>
            <a:endParaRPr lang="en-US"/>
          </a:p>
        </p:txBody>
      </p:sp>
      <p:sp>
        <p:nvSpPr>
          <p:cNvPr id="44034" name="Rectangle 2"/>
          <p:cNvSpPr>
            <a:spLocks noGrp="1" noChangeArrowheads="1"/>
          </p:cNvSpPr>
          <p:nvPr>
            <p:ph type="title"/>
          </p:nvPr>
        </p:nvSpPr>
        <p:spPr/>
        <p:txBody>
          <a:bodyPr/>
          <a:lstStyle/>
          <a:p>
            <a:r>
              <a:rPr lang="en-US" dirty="0"/>
              <a:t>Africa’s Gregory Rift</a:t>
            </a:r>
          </a:p>
        </p:txBody>
      </p:sp>
      <p:pic>
        <p:nvPicPr>
          <p:cNvPr id="44036" name="Picture 4" descr="16_2 Gregory Rift"/>
          <p:cNvPicPr>
            <a:picLocks noChangeAspect="1" noChangeArrowheads="1"/>
          </p:cNvPicPr>
          <p:nvPr/>
        </p:nvPicPr>
        <p:blipFill>
          <a:blip r:embed="rId3" cstate="print"/>
          <a:srcRect/>
          <a:stretch>
            <a:fillRect/>
          </a:stretch>
        </p:blipFill>
        <p:spPr bwMode="auto">
          <a:xfrm>
            <a:off x="990600" y="1143000"/>
            <a:ext cx="4454525" cy="5029200"/>
          </a:xfrm>
          <a:prstGeom prst="rect">
            <a:avLst/>
          </a:prstGeom>
          <a:noFill/>
        </p:spPr>
      </p:pic>
      <p:pic>
        <p:nvPicPr>
          <p:cNvPr id="44037" name="Picture 5" descr="MapT-35"/>
          <p:cNvPicPr>
            <a:picLocks noChangeAspect="1" noChangeArrowheads="1"/>
          </p:cNvPicPr>
          <p:nvPr/>
        </p:nvPicPr>
        <p:blipFill>
          <a:blip r:embed="rId4" cstate="print"/>
          <a:srcRect/>
          <a:stretch>
            <a:fillRect/>
          </a:stretch>
        </p:blipFill>
        <p:spPr bwMode="auto">
          <a:xfrm>
            <a:off x="6578600" y="3051534"/>
            <a:ext cx="3327400" cy="3581400"/>
          </a:xfrm>
          <a:prstGeom prst="rect">
            <a:avLst/>
          </a:prstGeom>
          <a:noFill/>
        </p:spPr>
      </p:pic>
      <p:pic>
        <p:nvPicPr>
          <p:cNvPr id="1028" name="Picture 4" descr="Mount Keny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2300" y="685800"/>
            <a:ext cx="3390900" cy="22597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297678" y="754768"/>
            <a:ext cx="941283" cy="307777"/>
          </a:xfrm>
          <a:prstGeom prst="rect">
            <a:avLst/>
          </a:prstGeom>
        </p:spPr>
        <p:txBody>
          <a:bodyPr wrap="none">
            <a:spAutoFit/>
          </a:bodyPr>
          <a:lstStyle/>
          <a:p>
            <a:r>
              <a:rPr lang="en-US" sz="1400" dirty="0">
                <a:solidFill>
                  <a:schemeClr val="bg1"/>
                </a:solidFill>
              </a:rPr>
              <a:t>Mt Kenya</a:t>
            </a:r>
          </a:p>
        </p:txBody>
      </p:sp>
      <p:sp>
        <p:nvSpPr>
          <p:cNvPr id="2" name="Date Placeholder 1"/>
          <p:cNvSpPr>
            <a:spLocks noGrp="1"/>
          </p:cNvSpPr>
          <p:nvPr>
            <p:ph type="dt" sz="half" idx="12"/>
          </p:nvPr>
        </p:nvSpPr>
        <p:spPr/>
        <p:txBody>
          <a:bodyPr/>
          <a:lstStyle/>
          <a:p>
            <a:r>
              <a:rPr lang="en-US"/>
              <a:t>© Ben van der Pluijm</a:t>
            </a:r>
          </a:p>
        </p:txBody>
      </p:sp>
      <p:cxnSp>
        <p:nvCxnSpPr>
          <p:cNvPr id="5" name="Straight Connector 4">
            <a:extLst>
              <a:ext uri="{FF2B5EF4-FFF2-40B4-BE49-F238E27FC236}">
                <a16:creationId xmlns:a16="http://schemas.microsoft.com/office/drawing/2014/main" id="{9A763337-02A1-41CB-BA36-BFA1F6CDFE30}"/>
              </a:ext>
            </a:extLst>
          </p:cNvPr>
          <p:cNvCxnSpPr/>
          <p:nvPr/>
        </p:nvCxnSpPr>
        <p:spPr bwMode="auto">
          <a:xfrm flipH="1" flipV="1">
            <a:off x="5445125" y="1143000"/>
            <a:ext cx="1260475" cy="21336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622E27D-361D-4623-AA43-FC1B21D558EA}"/>
              </a:ext>
            </a:extLst>
          </p:cNvPr>
          <p:cNvCxnSpPr>
            <a:cxnSpLocks/>
          </p:cNvCxnSpPr>
          <p:nvPr/>
        </p:nvCxnSpPr>
        <p:spPr bwMode="auto">
          <a:xfrm flipH="1" flipV="1">
            <a:off x="5445126" y="6172200"/>
            <a:ext cx="1260474" cy="2286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Tectonic Vignettes: Rifting</a:t>
            </a:r>
          </a:p>
        </p:txBody>
      </p:sp>
      <p:sp>
        <p:nvSpPr>
          <p:cNvPr id="4" name="Footer Placeholder 3"/>
          <p:cNvSpPr>
            <a:spLocks noGrp="1"/>
          </p:cNvSpPr>
          <p:nvPr>
            <p:ph type="ftr" sz="quarter" idx="10"/>
          </p:nvPr>
        </p:nvSpPr>
        <p:spPr/>
        <p:txBody>
          <a:bodyPr/>
          <a:lstStyle/>
          <a:p>
            <a:r>
              <a:rPr lang="en-US"/>
              <a:t>Extension Tectonics</a:t>
            </a:r>
          </a:p>
        </p:txBody>
      </p:sp>
      <p:sp>
        <p:nvSpPr>
          <p:cNvPr id="5" name="Slide Number Placeholder 4"/>
          <p:cNvSpPr>
            <a:spLocks noGrp="1"/>
          </p:cNvSpPr>
          <p:nvPr>
            <p:ph type="sldNum" sz="quarter" idx="11"/>
          </p:nvPr>
        </p:nvSpPr>
        <p:spPr/>
        <p:txBody>
          <a:bodyPr/>
          <a:lstStyle/>
          <a:p>
            <a:fld id="{55570A68-A87A-4FA4-A1AA-11BD095560E1}" type="slidenum">
              <a:rPr lang="en-US" smtClean="0"/>
              <a:pPr/>
              <a:t>6</a:t>
            </a:fld>
            <a:endParaRPr lang="en-US"/>
          </a:p>
        </p:txBody>
      </p:sp>
      <p:sp>
        <p:nvSpPr>
          <p:cNvPr id="6" name="Date Placeholder 5"/>
          <p:cNvSpPr>
            <a:spLocks noGrp="1"/>
          </p:cNvSpPr>
          <p:nvPr>
            <p:ph type="dt" sz="half" idx="12"/>
          </p:nvPr>
        </p:nvSpPr>
        <p:spPr/>
        <p:txBody>
          <a:bodyPr/>
          <a:lstStyle/>
          <a:p>
            <a:r>
              <a:rPr lang="en-US"/>
              <a:t>© Ben van der Pluijm</a:t>
            </a:r>
          </a:p>
        </p:txBody>
      </p:sp>
      <p:sp>
        <p:nvSpPr>
          <p:cNvPr id="9" name="Rectangle 8"/>
          <p:cNvSpPr/>
          <p:nvPr/>
        </p:nvSpPr>
        <p:spPr>
          <a:xfrm>
            <a:off x="474871" y="1447800"/>
            <a:ext cx="2649329" cy="4524315"/>
          </a:xfrm>
          <a:prstGeom prst="rect">
            <a:avLst/>
          </a:prstGeom>
          <a:solidFill>
            <a:schemeClr val="bg1"/>
          </a:solidFill>
        </p:spPr>
        <p:txBody>
          <a:bodyPr wrap="square">
            <a:spAutoFit/>
          </a:bodyPr>
          <a:lstStyle/>
          <a:p>
            <a:r>
              <a:rPr lang="en-US" dirty="0"/>
              <a:t>Map of Africa, showing </a:t>
            </a:r>
            <a:br>
              <a:rPr lang="en-US" dirty="0"/>
            </a:br>
            <a:r>
              <a:rPr lang="en-US" dirty="0"/>
              <a:t>East African Rift, Red </a:t>
            </a:r>
            <a:br>
              <a:rPr lang="en-US" dirty="0"/>
            </a:br>
            <a:r>
              <a:rPr lang="en-US" dirty="0"/>
              <a:t>Sea and Gulf of Aden. </a:t>
            </a:r>
            <a:br>
              <a:rPr lang="en-US" dirty="0"/>
            </a:br>
            <a:r>
              <a:rPr lang="en-US" dirty="0"/>
              <a:t>East African Rift </a:t>
            </a:r>
            <a:br>
              <a:rPr lang="en-US" dirty="0"/>
            </a:br>
            <a:r>
              <a:rPr lang="en-US" dirty="0"/>
              <a:t>consists of a belt of </a:t>
            </a:r>
            <a:br>
              <a:rPr lang="en-US" dirty="0"/>
            </a:br>
            <a:r>
              <a:rPr lang="en-US" dirty="0"/>
              <a:t>normal faults that bound </a:t>
            </a:r>
            <a:br>
              <a:rPr lang="en-US" dirty="0"/>
            </a:br>
            <a:r>
              <a:rPr lang="en-US" dirty="0"/>
              <a:t>deep troughs, some filled with water (lakes). Afar Triangle lies at triple junction between Red Sea, Gulf of Aden, and East African Rift. In Red Sea and Gulf of Aden the rift has evolved to form a narrow ocean basin.</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1969" y="1210588"/>
            <a:ext cx="2781631" cy="3200400"/>
          </a:xfrm>
          <a:prstGeom prst="rect">
            <a:avLst/>
          </a:prstGeom>
        </p:spPr>
      </p:pic>
      <p:pic>
        <p:nvPicPr>
          <p:cNvPr id="3" name="Vignette01_1080p">
            <a:hlinkClick r:id="" action="ppaction://media"/>
            <a:extLst>
              <a:ext uri="{FF2B5EF4-FFF2-40B4-BE49-F238E27FC236}">
                <a16:creationId xmlns:a16="http://schemas.microsoft.com/office/drawing/2014/main" id="{FD30AE6F-C29D-49D6-93FE-93A0E0E8A753}"/>
              </a:ext>
            </a:extLst>
          </p:cNvPr>
          <p:cNvPicPr>
            <a:picLocks noChangeAspect="1"/>
          </p:cNvPicPr>
          <p:nvPr>
            <a:videoFile r:link="rId1"/>
            <p:extLst>
              <p:ext uri="{DAA4B4D4-6D71-4841-9C94-3DE7FCFB9230}">
                <p14:media xmlns:p14="http://schemas.microsoft.com/office/powerpoint/2010/main" r:embed="rId2">
                  <p14:trim st="39141" end="5520"/>
                </p14:media>
              </p:ext>
            </p:extLst>
          </p:nvPr>
        </p:nvPicPr>
        <p:blipFill>
          <a:blip r:embed="rId5"/>
          <a:stretch>
            <a:fillRect/>
          </a:stretch>
        </p:blipFill>
        <p:spPr>
          <a:xfrm>
            <a:off x="6781802" y="2581821"/>
            <a:ext cx="4572000" cy="3597637"/>
          </a:xfrm>
          <a:prstGeom prst="rect">
            <a:avLst/>
          </a:prstGeom>
        </p:spPr>
      </p:pic>
      <p:sp>
        <p:nvSpPr>
          <p:cNvPr id="7" name="TextBox 6">
            <a:extLst>
              <a:ext uri="{FF2B5EF4-FFF2-40B4-BE49-F238E27FC236}">
                <a16:creationId xmlns:a16="http://schemas.microsoft.com/office/drawing/2014/main" id="{CA748939-62D0-45B9-BF30-E70AABD9535A}"/>
              </a:ext>
            </a:extLst>
          </p:cNvPr>
          <p:cNvSpPr txBox="1"/>
          <p:nvPr/>
        </p:nvSpPr>
        <p:spPr>
          <a:xfrm>
            <a:off x="4953000" y="5733619"/>
            <a:ext cx="1609736" cy="400110"/>
          </a:xfrm>
          <a:prstGeom prst="rect">
            <a:avLst/>
          </a:prstGeom>
          <a:noFill/>
        </p:spPr>
        <p:txBody>
          <a:bodyPr wrap="none" rtlCol="0">
            <a:spAutoFit/>
          </a:bodyPr>
          <a:lstStyle/>
          <a:p>
            <a:r>
              <a:rPr lang="en-US" sz="1000" dirty="0"/>
              <a:t>Deconstructing Tectonics</a:t>
            </a:r>
          </a:p>
          <a:p>
            <a:r>
              <a:rPr lang="en-US" sz="1000" dirty="0"/>
              <a:t>Scotese &amp; van der Pluijm</a:t>
            </a:r>
          </a:p>
        </p:txBody>
      </p:sp>
    </p:spTree>
    <p:extLst>
      <p:ext uri="{BB962C8B-B14F-4D97-AF65-F5344CB8AC3E}">
        <p14:creationId xmlns:p14="http://schemas.microsoft.com/office/powerpoint/2010/main" val="130259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Failed Continental Rift Systems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2960" y="990600"/>
            <a:ext cx="5394960" cy="5212475"/>
          </a:xfrm>
        </p:spPr>
      </p:pic>
      <p:sp>
        <p:nvSpPr>
          <p:cNvPr id="4" name="Footer Placeholder 3"/>
          <p:cNvSpPr>
            <a:spLocks noGrp="1"/>
          </p:cNvSpPr>
          <p:nvPr>
            <p:ph type="ftr" sz="quarter" idx="10"/>
          </p:nvPr>
        </p:nvSpPr>
        <p:spPr/>
        <p:txBody>
          <a:bodyPr/>
          <a:lstStyle/>
          <a:p>
            <a:r>
              <a:rPr lang="en-US"/>
              <a:t>Extension Tectonics</a:t>
            </a:r>
          </a:p>
        </p:txBody>
      </p:sp>
      <p:sp>
        <p:nvSpPr>
          <p:cNvPr id="5" name="Slide Number Placeholder 4"/>
          <p:cNvSpPr>
            <a:spLocks noGrp="1"/>
          </p:cNvSpPr>
          <p:nvPr>
            <p:ph type="sldNum" sz="quarter" idx="11"/>
          </p:nvPr>
        </p:nvSpPr>
        <p:spPr/>
        <p:txBody>
          <a:bodyPr/>
          <a:lstStyle/>
          <a:p>
            <a:fld id="{55570A68-A87A-4FA4-A1AA-11BD095560E1}" type="slidenum">
              <a:rPr lang="en-US" smtClean="0"/>
              <a:pPr/>
              <a:t>7</a:t>
            </a:fld>
            <a:endParaRPr lang="en-US"/>
          </a:p>
        </p:txBody>
      </p:sp>
      <p:pic>
        <p:nvPicPr>
          <p:cNvPr id="7" name="Picture 2" descr="22-Keweenawan gravity in color.jpg"/>
          <p:cNvPicPr>
            <a:picLocks noChangeAspect="1"/>
          </p:cNvPicPr>
          <p:nvPr/>
        </p:nvPicPr>
        <p:blipFill rotWithShape="1">
          <a:blip r:embed="rId4">
            <a:extLst>
              <a:ext uri="{28A0092B-C50C-407E-A947-70E740481C1C}">
                <a14:useLocalDpi xmlns:a14="http://schemas.microsoft.com/office/drawing/2010/main" val="0"/>
              </a:ext>
            </a:extLst>
          </a:blip>
          <a:srcRect l="-379" t="2111" b="8415"/>
          <a:stretch/>
        </p:blipFill>
        <p:spPr bwMode="auto">
          <a:xfrm>
            <a:off x="7086600" y="1676400"/>
            <a:ext cx="4038600" cy="438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593648" y="6049897"/>
            <a:ext cx="1325812" cy="276999"/>
          </a:xfrm>
          <a:prstGeom prst="rect">
            <a:avLst/>
          </a:prstGeom>
          <a:noFill/>
        </p:spPr>
        <p:txBody>
          <a:bodyPr wrap="none" rtlCol="0">
            <a:spAutoFit/>
          </a:bodyPr>
          <a:lstStyle/>
          <a:p>
            <a:r>
              <a:rPr lang="en-US" sz="1200" dirty="0"/>
              <a:t>Stein et al., 2011</a:t>
            </a:r>
          </a:p>
        </p:txBody>
      </p:sp>
      <p:sp>
        <p:nvSpPr>
          <p:cNvPr id="9" name="TextBox 8"/>
          <p:cNvSpPr txBox="1"/>
          <p:nvPr/>
        </p:nvSpPr>
        <p:spPr>
          <a:xfrm>
            <a:off x="8293100" y="5329662"/>
            <a:ext cx="1625600" cy="646331"/>
          </a:xfrm>
          <a:prstGeom prst="rect">
            <a:avLst/>
          </a:prstGeom>
          <a:noFill/>
        </p:spPr>
        <p:txBody>
          <a:bodyPr wrap="square" rtlCol="0">
            <a:spAutoFit/>
          </a:bodyPr>
          <a:lstStyle/>
          <a:p>
            <a:r>
              <a:rPr lang="en-US" dirty="0"/>
              <a:t>Midcontinent </a:t>
            </a:r>
            <a:br>
              <a:rPr lang="en-US" dirty="0"/>
            </a:br>
            <a:r>
              <a:rPr lang="en-US" dirty="0"/>
              <a:t>Gravity High</a:t>
            </a:r>
          </a:p>
        </p:txBody>
      </p:sp>
      <p:sp>
        <p:nvSpPr>
          <p:cNvPr id="3" name="Date Placeholder 2"/>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273420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Rifting and Ocean Ridges</a:t>
            </a:r>
          </a:p>
        </p:txBody>
      </p:sp>
      <p:sp>
        <p:nvSpPr>
          <p:cNvPr id="4" name="Footer Placeholder 3"/>
          <p:cNvSpPr>
            <a:spLocks noGrp="1"/>
          </p:cNvSpPr>
          <p:nvPr>
            <p:ph type="ftr" sz="quarter" idx="10"/>
          </p:nvPr>
        </p:nvSpPr>
        <p:spPr/>
        <p:txBody>
          <a:bodyPr/>
          <a:lstStyle/>
          <a:p>
            <a:r>
              <a:rPr lang="en-US"/>
              <a:t>Extension Tectonics</a:t>
            </a:r>
          </a:p>
        </p:txBody>
      </p:sp>
      <p:sp>
        <p:nvSpPr>
          <p:cNvPr id="5" name="Slide Number Placeholder 4"/>
          <p:cNvSpPr>
            <a:spLocks noGrp="1"/>
          </p:cNvSpPr>
          <p:nvPr>
            <p:ph type="sldNum" sz="quarter" idx="11"/>
          </p:nvPr>
        </p:nvSpPr>
        <p:spPr/>
        <p:txBody>
          <a:bodyPr/>
          <a:lstStyle/>
          <a:p>
            <a:fld id="{55570A68-A87A-4FA4-A1AA-11BD095560E1}" type="slidenum">
              <a:rPr lang="en-US" smtClean="0"/>
              <a:pPr/>
              <a:t>8</a:t>
            </a:fld>
            <a:endParaRPr lang="en-US"/>
          </a:p>
        </p:txBody>
      </p:sp>
      <p:sp>
        <p:nvSpPr>
          <p:cNvPr id="10" name="Rectangle 9"/>
          <p:cNvSpPr/>
          <p:nvPr/>
        </p:nvSpPr>
        <p:spPr bwMode="auto">
          <a:xfrm>
            <a:off x="4419600" y="5562601"/>
            <a:ext cx="457200" cy="1983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085217"/>
            <a:ext cx="10058400" cy="5163183"/>
          </a:xfrm>
          <a:prstGeom prst="rect">
            <a:avLst/>
          </a:prstGeom>
        </p:spPr>
      </p:pic>
      <p:sp>
        <p:nvSpPr>
          <p:cNvPr id="6" name="Date Placeholder 5"/>
          <p:cNvSpPr>
            <a:spLocks noGrp="1"/>
          </p:cNvSpPr>
          <p:nvPr>
            <p:ph type="dt" sz="half" idx="12"/>
          </p:nvPr>
        </p:nvSpPr>
        <p:spPr/>
        <p:txBody>
          <a:bodyPr/>
          <a:lstStyle/>
          <a:p>
            <a:r>
              <a:rPr lang="en-US"/>
              <a:t>© Ben van der Pluijm</a:t>
            </a:r>
          </a:p>
        </p:txBody>
      </p:sp>
      <p:sp>
        <p:nvSpPr>
          <p:cNvPr id="7" name="Rectangle 6">
            <a:extLst>
              <a:ext uri="{FF2B5EF4-FFF2-40B4-BE49-F238E27FC236}">
                <a16:creationId xmlns:a16="http://schemas.microsoft.com/office/drawing/2014/main" id="{84B8A4A8-A7BE-4D3D-A4F0-4144A1F9B4A7}"/>
              </a:ext>
            </a:extLst>
          </p:cNvPr>
          <p:cNvSpPr/>
          <p:nvPr/>
        </p:nvSpPr>
        <p:spPr bwMode="auto">
          <a:xfrm>
            <a:off x="6629400" y="6019800"/>
            <a:ext cx="1524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6235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Extension Tectonics</a:t>
            </a:r>
          </a:p>
        </p:txBody>
      </p:sp>
      <p:sp>
        <p:nvSpPr>
          <p:cNvPr id="7" name="Slide Number Placeholder 4"/>
          <p:cNvSpPr>
            <a:spLocks noGrp="1"/>
          </p:cNvSpPr>
          <p:nvPr>
            <p:ph type="sldNum" sz="quarter" idx="11"/>
          </p:nvPr>
        </p:nvSpPr>
        <p:spPr/>
        <p:txBody>
          <a:bodyPr/>
          <a:lstStyle/>
          <a:p>
            <a:fld id="{5F66726C-D4DF-4CDF-9472-E52B48DBC765}" type="slidenum">
              <a:rPr lang="en-US"/>
              <a:pPr/>
              <a:t>9</a:t>
            </a:fld>
            <a:endParaRPr lang="en-US"/>
          </a:p>
        </p:txBody>
      </p:sp>
      <p:sp>
        <p:nvSpPr>
          <p:cNvPr id="36866" name="Rectangle 2"/>
          <p:cNvSpPr>
            <a:spLocks noGrp="1" noChangeArrowheads="1"/>
          </p:cNvSpPr>
          <p:nvPr>
            <p:ph type="title"/>
          </p:nvPr>
        </p:nvSpPr>
        <p:spPr/>
        <p:txBody>
          <a:bodyPr/>
          <a:lstStyle/>
          <a:p>
            <a:r>
              <a:rPr lang="en-US" dirty="0"/>
              <a:t>Morphology of Ocean Ridges and Spreading Rate</a:t>
            </a:r>
          </a:p>
        </p:txBody>
      </p:sp>
      <p:sp>
        <p:nvSpPr>
          <p:cNvPr id="3" name="Rectangle 2"/>
          <p:cNvSpPr/>
          <p:nvPr/>
        </p:nvSpPr>
        <p:spPr>
          <a:xfrm>
            <a:off x="8382000" y="3276601"/>
            <a:ext cx="1983188" cy="2585323"/>
          </a:xfrm>
          <a:prstGeom prst="rect">
            <a:avLst/>
          </a:prstGeom>
        </p:spPr>
        <p:txBody>
          <a:bodyPr wrap="square">
            <a:spAutoFit/>
          </a:bodyPr>
          <a:lstStyle/>
          <a:p>
            <a:r>
              <a:rPr lang="en-US" dirty="0"/>
              <a:t>Fast: East Pacific Rise (EPR); 10+cm/y</a:t>
            </a:r>
            <a:br>
              <a:rPr lang="en-US" dirty="0"/>
            </a:br>
            <a:endParaRPr lang="en-US" dirty="0"/>
          </a:p>
          <a:p>
            <a:endParaRPr lang="en-US" dirty="0"/>
          </a:p>
          <a:p>
            <a:endParaRPr lang="en-US" dirty="0"/>
          </a:p>
          <a:p>
            <a:r>
              <a:rPr lang="en-US" dirty="0"/>
              <a:t>Slow: Mid-Atlantic Ridge (MAR); few cm/y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373" y="2743200"/>
            <a:ext cx="6400800" cy="349991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2434"/>
          <a:stretch/>
        </p:blipFill>
        <p:spPr>
          <a:xfrm>
            <a:off x="1752600" y="1066800"/>
            <a:ext cx="5577840" cy="1502841"/>
          </a:xfrm>
          <a:prstGeom prst="rect">
            <a:avLst/>
          </a:prstGeom>
        </p:spPr>
      </p:pic>
      <p:sp>
        <p:nvSpPr>
          <p:cNvPr id="2" name="Date Placeholder 1"/>
          <p:cNvSpPr>
            <a:spLocks noGrp="1"/>
          </p:cNvSpPr>
          <p:nvPr>
            <p:ph type="dt" sz="half" idx="12"/>
          </p:nvPr>
        </p:nvSpPr>
        <p:spPr/>
        <p:txBody>
          <a:bodyPr/>
          <a:lstStyle/>
          <a:p>
            <a:r>
              <a:rPr lang="en-US"/>
              <a:t>© Ben van der Pluijm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1798</TotalTime>
  <Words>3418</Words>
  <Application>Microsoft Office PowerPoint</Application>
  <PresentationFormat>Widescreen</PresentationFormat>
  <Paragraphs>247</Paragraphs>
  <Slides>21</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Black</vt:lpstr>
      <vt:lpstr>Times New Roman</vt:lpstr>
      <vt:lpstr>Wingdings</vt:lpstr>
      <vt:lpstr>Pixel</vt:lpstr>
      <vt:lpstr>Extension Tectonics: Rifting and Divergence</vt:lpstr>
      <vt:lpstr>We Discuss …</vt:lpstr>
      <vt:lpstr>Today’s Plates and Divergent Boundaries</vt:lpstr>
      <vt:lpstr>Continental Rift Systems: East African Rift</vt:lpstr>
      <vt:lpstr>Africa’s Gregory Rift</vt:lpstr>
      <vt:lpstr>Tectonic Vignettes: Rifting</vt:lpstr>
      <vt:lpstr>Failed Continental Rift Systems</vt:lpstr>
      <vt:lpstr>Rifting and Ocean Ridges</vt:lpstr>
      <vt:lpstr>Morphology of Ocean Ridges and Spreading Rate</vt:lpstr>
      <vt:lpstr>Petrology of Ocean Ridges (“ophiolite”)</vt:lpstr>
      <vt:lpstr>Structural Styles of Rift Systems</vt:lpstr>
      <vt:lpstr>Examples of Rift Systems</vt:lpstr>
      <vt:lpstr>Extension and Stretching Factor</vt:lpstr>
      <vt:lpstr>Extension and Isostasy </vt:lpstr>
      <vt:lpstr>Extra: Extension and Sedimentation</vt:lpstr>
      <vt:lpstr>Continental Extension: Metamorphic Core Complexes (MCCs)</vt:lpstr>
      <vt:lpstr>Evolution of Metamorphic Core Complexes</vt:lpstr>
      <vt:lpstr>Extension and Isostasy </vt:lpstr>
      <vt:lpstr>Extension at Passive Margins (US Gulf Coast)</vt:lpstr>
      <vt:lpstr>Rift Evolution (Rift-to-Drift) and Lithologic Assemblages</vt:lpstr>
      <vt:lpstr>Main Causes of Regional Extension and Rifting</vt:lpstr>
    </vt:vector>
  </TitlesOfParts>
  <Company>Univ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Extension Tectonics</dc:title>
  <dc:creator>Ben van der Pluijm</dc:creator>
  <cp:lastModifiedBy>van der Pluijm, Ben</cp:lastModifiedBy>
  <cp:revision>148</cp:revision>
  <dcterms:created xsi:type="dcterms:W3CDTF">2003-12-17T17:41:21Z</dcterms:created>
  <dcterms:modified xsi:type="dcterms:W3CDTF">2023-09-15T19:44:52Z</dcterms:modified>
</cp:coreProperties>
</file>