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1"/>
  </p:notesMasterIdLst>
  <p:sldIdLst>
    <p:sldId id="256" r:id="rId2"/>
    <p:sldId id="293" r:id="rId3"/>
    <p:sldId id="497" r:id="rId4"/>
    <p:sldId id="266" r:id="rId5"/>
    <p:sldId id="265" r:id="rId6"/>
    <p:sldId id="276" r:id="rId7"/>
    <p:sldId id="363" r:id="rId8"/>
    <p:sldId id="306" r:id="rId9"/>
    <p:sldId id="496" r:id="rId10"/>
    <p:sldId id="488" r:id="rId11"/>
    <p:sldId id="490" r:id="rId12"/>
    <p:sldId id="261" r:id="rId13"/>
    <p:sldId id="262" r:id="rId14"/>
    <p:sldId id="260" r:id="rId15"/>
    <p:sldId id="277" r:id="rId16"/>
    <p:sldId id="267" r:id="rId17"/>
    <p:sldId id="272" r:id="rId18"/>
    <p:sldId id="499" r:id="rId19"/>
    <p:sldId id="271" r:id="rId20"/>
    <p:sldId id="268" r:id="rId21"/>
    <p:sldId id="279" r:id="rId22"/>
    <p:sldId id="290" r:id="rId23"/>
    <p:sldId id="296" r:id="rId24"/>
    <p:sldId id="304" r:id="rId25"/>
    <p:sldId id="263" r:id="rId26"/>
    <p:sldId id="487" r:id="rId27"/>
    <p:sldId id="280" r:id="rId28"/>
    <p:sldId id="491" r:id="rId29"/>
    <p:sldId id="287" r:id="rId30"/>
  </p:sldIdLst>
  <p:sldSz cx="12192000" cy="6858000"/>
  <p:notesSz cx="7086600" cy="93726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00"/>
    <a:srgbClr val="9966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32" autoAdjust="0"/>
  </p:normalViewPr>
  <p:slideViewPr>
    <p:cSldViewPr>
      <p:cViewPr varScale="1">
        <p:scale>
          <a:sx n="79" d="100"/>
          <a:sy n="79" d="100"/>
        </p:scale>
        <p:origin x="120" y="84"/>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0860" cy="46863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eaLnBrk="1" hangingPunct="1">
              <a:defRPr sz="1200"/>
            </a:lvl1pPr>
          </a:lstStyle>
          <a:p>
            <a:endParaRPr lang="en-US"/>
          </a:p>
        </p:txBody>
      </p:sp>
      <p:sp>
        <p:nvSpPr>
          <p:cNvPr id="7171" name="Rectangle 3"/>
          <p:cNvSpPr>
            <a:spLocks noGrp="1" noChangeArrowheads="1"/>
          </p:cNvSpPr>
          <p:nvPr>
            <p:ph type="dt" idx="1"/>
          </p:nvPr>
        </p:nvSpPr>
        <p:spPr bwMode="auto">
          <a:xfrm>
            <a:off x="4014100" y="0"/>
            <a:ext cx="3070860" cy="46863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eaLnBrk="1" hangingPunct="1">
              <a:defRPr sz="1200"/>
            </a:lvl1pPr>
          </a:lstStyle>
          <a:p>
            <a:endParaRPr lang="en-US"/>
          </a:p>
        </p:txBody>
      </p:sp>
      <p:sp>
        <p:nvSpPr>
          <p:cNvPr id="7172" name="Rectangle 4"/>
          <p:cNvSpPr>
            <a:spLocks noGrp="1" noRot="1" noChangeAspect="1" noChangeArrowheads="1" noTextEdit="1"/>
          </p:cNvSpPr>
          <p:nvPr>
            <p:ph type="sldImg" idx="2"/>
          </p:nvPr>
        </p:nvSpPr>
        <p:spPr bwMode="auto">
          <a:xfrm>
            <a:off x="419100" y="703263"/>
            <a:ext cx="6248400" cy="3514725"/>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708660" y="4451985"/>
            <a:ext cx="5669280" cy="421767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8902343"/>
            <a:ext cx="3070860" cy="46863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eaLnBrk="1" hangingPunct="1">
              <a:defRPr sz="1200"/>
            </a:lvl1pPr>
          </a:lstStyle>
          <a:p>
            <a:endParaRPr lang="en-US"/>
          </a:p>
        </p:txBody>
      </p:sp>
      <p:sp>
        <p:nvSpPr>
          <p:cNvPr id="7175" name="Rectangle 7"/>
          <p:cNvSpPr>
            <a:spLocks noGrp="1" noChangeArrowheads="1"/>
          </p:cNvSpPr>
          <p:nvPr>
            <p:ph type="sldNum" sz="quarter" idx="5"/>
          </p:nvPr>
        </p:nvSpPr>
        <p:spPr bwMode="auto">
          <a:xfrm>
            <a:off x="4014100" y="8902343"/>
            <a:ext cx="3070860" cy="46863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eaLnBrk="1" hangingPunct="1">
              <a:defRPr sz="1200"/>
            </a:lvl1pPr>
          </a:lstStyle>
          <a:p>
            <a:fld id="{DE46EE5B-516C-4C17-9A24-966FF7741396}" type="slidenum">
              <a:rPr lang="en-US"/>
              <a:pPr/>
              <a:t>‹#›</a:t>
            </a:fld>
            <a:endParaRPr lang="en-US"/>
          </a:p>
        </p:txBody>
      </p:sp>
    </p:spTree>
    <p:extLst>
      <p:ext uri="{BB962C8B-B14F-4D97-AF65-F5344CB8AC3E}">
        <p14:creationId xmlns:p14="http://schemas.microsoft.com/office/powerpoint/2010/main" val="34263020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BF839D-AAF6-4403-A5DC-DCEEA3DCE69C}" type="slidenum">
              <a:rPr lang="en-US"/>
              <a:pPr/>
              <a:t>1</a:t>
            </a:fld>
            <a:endParaRPr lang="en-US"/>
          </a:p>
        </p:txBody>
      </p:sp>
      <p:sp>
        <p:nvSpPr>
          <p:cNvPr id="9218" name="Rectangle 2"/>
          <p:cNvSpPr>
            <a:spLocks noGrp="1" noRot="1" noChangeAspect="1" noChangeArrowheads="1" noTextEdit="1"/>
          </p:cNvSpPr>
          <p:nvPr>
            <p:ph type="sldImg"/>
          </p:nvPr>
        </p:nvSpPr>
        <p:spPr>
          <a:xfrm>
            <a:off x="419100" y="703263"/>
            <a:ext cx="6248400" cy="3514725"/>
          </a:xfrm>
          <a:ln/>
        </p:spPr>
      </p:sp>
      <p:sp>
        <p:nvSpPr>
          <p:cNvPr id="9219" name="Rectangle 3"/>
          <p:cNvSpPr>
            <a:spLocks noGrp="1" noChangeArrowheads="1"/>
          </p:cNvSpPr>
          <p:nvPr>
            <p:ph type="body" idx="1"/>
          </p:nvPr>
        </p:nvSpPr>
        <p:spPr/>
        <p:txBody>
          <a:bodyPr/>
          <a:lstStyle/>
          <a:p>
            <a:r>
              <a:rPr lang="en-US" dirty="0"/>
              <a:t>cube, soft</a:t>
            </a:r>
            <a:r>
              <a:rPr lang="en-US" baseline="0" dirty="0"/>
              <a:t> ball, hard ball (sphere), fault block, ellipsoid</a:t>
            </a:r>
          </a:p>
          <a:p>
            <a:r>
              <a:rPr lang="en-US" baseline="0" dirty="0"/>
              <a:t>2-2.5 hours, not 2 full 1.5hr classes</a:t>
            </a:r>
            <a:endParaRPr lang="en-US" dirty="0"/>
          </a:p>
        </p:txBody>
      </p:sp>
    </p:spTree>
    <p:extLst>
      <p:ext uri="{BB962C8B-B14F-4D97-AF65-F5344CB8AC3E}">
        <p14:creationId xmlns:p14="http://schemas.microsoft.com/office/powerpoint/2010/main" val="1984979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normAutofit/>
          </a:bodyPr>
          <a:lstStyle/>
          <a:p>
            <a:r>
              <a:rPr lang="en-US" dirty="0"/>
              <a:t>Stress depends on reference system/orientation; tensor (not vector).  Stress on surface is vector (traction).</a:t>
            </a:r>
          </a:p>
          <a:p>
            <a:r>
              <a:rPr lang="en-US" dirty="0"/>
              <a:t>F I G U R E 3 . 4 The relationship between force (F) and stress (σ) on a plane. Section through a cube showing face ABCD with ribs of length AB on which a force F is applied. This force is resolved into orientations parallel (Fs) and perpendicular (Fn) to a plane that makes an angle θ with the top and bottom surface (EF is the trace of this plane). The magnitudes of vectors Fs and </a:t>
            </a:r>
            <a:r>
              <a:rPr lang="en-US" dirty="0" err="1"/>
              <a:t>Fn</a:t>
            </a:r>
            <a:r>
              <a:rPr lang="en-US" dirty="0"/>
              <a:t> are a function of the angle θ: Fn = F ⋅ </a:t>
            </a:r>
            <a:r>
              <a:rPr lang="en-US" dirty="0" err="1"/>
              <a:t>cos</a:t>
            </a:r>
            <a:r>
              <a:rPr lang="en-US" dirty="0"/>
              <a:t> θ, Fs = F ⋅ sin θ.  The magnitude of the normal (σn) and shear stress (</a:t>
            </a:r>
            <a:r>
              <a:rPr lang="en-US" dirty="0" err="1"/>
              <a:t>σs</a:t>
            </a:r>
            <a:r>
              <a:rPr lang="en-US" dirty="0"/>
              <a:t>) is a function of the angle θ and the area: σn=σcos2 θ, </a:t>
            </a:r>
            <a:r>
              <a:rPr lang="en-US" dirty="0" err="1"/>
              <a:t>σs</a:t>
            </a:r>
            <a:r>
              <a:rPr lang="en-US" dirty="0"/>
              <a:t>=σ1⁄2 (sin 2θ). (a) Force F on plane; (b) stress σ on plane; (c) normalized values of Fn and σn on plane with angle θ; (d) normalized values of Fs and </a:t>
            </a:r>
            <a:r>
              <a:rPr lang="en-US" dirty="0" err="1"/>
              <a:t>σs</a:t>
            </a:r>
            <a:r>
              <a:rPr lang="en-US" dirty="0"/>
              <a:t> on a plane with angle </a:t>
            </a:r>
            <a:r>
              <a:rPr lang="el-GR" dirty="0"/>
              <a:t>θ.</a:t>
            </a:r>
            <a:endParaRPr lang="en-US" dirty="0"/>
          </a:p>
          <a:p>
            <a:endParaRPr lang="en-US" dirty="0"/>
          </a:p>
          <a:p>
            <a:r>
              <a:rPr lang="en-US" dirty="0"/>
              <a:t>Sin = opposite/hypotenuse</a:t>
            </a:r>
          </a:p>
          <a:p>
            <a:r>
              <a:rPr lang="en-US" dirty="0"/>
              <a:t>Cos = adjacent/hypotenuse</a:t>
            </a:r>
          </a:p>
          <a:p>
            <a:r>
              <a:rPr lang="en-US" dirty="0"/>
              <a:t>Tan = sin/</a:t>
            </a:r>
            <a:r>
              <a:rPr lang="en-US" dirty="0" err="1"/>
              <a:t>cos</a:t>
            </a:r>
            <a:r>
              <a:rPr lang="en-US" dirty="0"/>
              <a:t> = opposite/adjacent</a:t>
            </a:r>
          </a:p>
        </p:txBody>
      </p:sp>
      <p:sp>
        <p:nvSpPr>
          <p:cNvPr id="4" name="Slide Number Placeholder 3"/>
          <p:cNvSpPr>
            <a:spLocks noGrp="1"/>
          </p:cNvSpPr>
          <p:nvPr>
            <p:ph type="sldNum" sz="quarter" idx="10"/>
          </p:nvPr>
        </p:nvSpPr>
        <p:spPr/>
        <p:txBody>
          <a:bodyPr/>
          <a:lstStyle/>
          <a:p>
            <a:fld id="{DE46EE5B-516C-4C17-9A24-966FF7741396}" type="slidenum">
              <a:rPr lang="en-US" smtClean="0"/>
              <a:pPr/>
              <a:t>11</a:t>
            </a:fld>
            <a:endParaRPr lang="en-US"/>
          </a:p>
        </p:txBody>
      </p:sp>
    </p:spTree>
    <p:extLst>
      <p:ext uri="{BB962C8B-B14F-4D97-AF65-F5344CB8AC3E}">
        <p14:creationId xmlns:p14="http://schemas.microsoft.com/office/powerpoint/2010/main" val="577177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56FF1-012A-489C-B8AA-47A98FF7BF39}" type="slidenum">
              <a:rPr lang="en-US"/>
              <a:pPr/>
              <a:t>12</a:t>
            </a:fld>
            <a:endParaRPr lang="en-US"/>
          </a:p>
        </p:txBody>
      </p:sp>
      <p:sp>
        <p:nvSpPr>
          <p:cNvPr id="41986" name="Rectangle 2"/>
          <p:cNvSpPr>
            <a:spLocks noGrp="1" noRot="1" noChangeAspect="1" noChangeArrowheads="1" noTextEdit="1"/>
          </p:cNvSpPr>
          <p:nvPr>
            <p:ph type="sldImg"/>
          </p:nvPr>
        </p:nvSpPr>
        <p:spPr>
          <a:xfrm>
            <a:off x="419100" y="703263"/>
            <a:ext cx="6248400" cy="3514725"/>
          </a:xfrm>
          <a:ln/>
        </p:spPr>
      </p:sp>
      <p:sp>
        <p:nvSpPr>
          <p:cNvPr id="41987" name="Rectangle 3"/>
          <p:cNvSpPr>
            <a:spLocks noGrp="1" noChangeArrowheads="1"/>
          </p:cNvSpPr>
          <p:nvPr>
            <p:ph type="body" idx="1"/>
          </p:nvPr>
        </p:nvSpPr>
        <p:spPr/>
        <p:txBody>
          <a:bodyPr/>
          <a:lstStyle/>
          <a:p>
            <a:pPr defTabSz="940460">
              <a:defRPr/>
            </a:pPr>
            <a:r>
              <a:rPr lang="en-US" dirty="0"/>
              <a:t>3</a:t>
            </a:r>
            <a:r>
              <a:rPr lang="en-US" baseline="30000" dirty="0"/>
              <a:t>rd</a:t>
            </a:r>
            <a:r>
              <a:rPr lang="en-US" dirty="0"/>
              <a:t> law of motion </a:t>
            </a:r>
            <a:r>
              <a:rPr lang="en-US" baseline="0" dirty="0"/>
              <a:t>for non moving, non-rotating object</a:t>
            </a:r>
            <a:endParaRPr lang="en-US" dirty="0"/>
          </a:p>
          <a:p>
            <a:pPr defTabSz="940460">
              <a:defRPr/>
            </a:pPr>
            <a:r>
              <a:rPr lang="en-US" dirty="0"/>
              <a:t>F I G U R E 3 . 6 Resolution of stress into components perpendicular (three normal stresses, σn) and components</a:t>
            </a:r>
          </a:p>
          <a:p>
            <a:pPr defTabSz="940460">
              <a:defRPr/>
            </a:pPr>
            <a:r>
              <a:rPr lang="en-US" dirty="0"/>
              <a:t>parallel (six shear stresses, </a:t>
            </a:r>
            <a:r>
              <a:rPr lang="en-US" dirty="0" err="1"/>
              <a:t>σs</a:t>
            </a:r>
            <a:r>
              <a:rPr lang="en-US" dirty="0"/>
              <a:t>) to the three faces of an infinitesimally small cube, relative to the reference system x, y, and z.</a:t>
            </a:r>
          </a:p>
          <a:p>
            <a:pPr defTabSz="940460">
              <a:defRPr/>
            </a:pPr>
            <a:endParaRPr lang="en-US" dirty="0"/>
          </a:p>
        </p:txBody>
      </p:sp>
    </p:spTree>
    <p:extLst>
      <p:ext uri="{BB962C8B-B14F-4D97-AF65-F5344CB8AC3E}">
        <p14:creationId xmlns:p14="http://schemas.microsoft.com/office/powerpoint/2010/main" val="1703764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0D03B-90D6-4407-A389-2BA004031AA9}" type="slidenum">
              <a:rPr lang="en-US"/>
              <a:pPr/>
              <a:t>13</a:t>
            </a:fld>
            <a:endParaRPr lang="en-US"/>
          </a:p>
        </p:txBody>
      </p:sp>
      <p:sp>
        <p:nvSpPr>
          <p:cNvPr id="44034" name="Rectangle 2"/>
          <p:cNvSpPr>
            <a:spLocks noGrp="1" noRot="1" noChangeAspect="1" noChangeArrowheads="1" noTextEdit="1"/>
          </p:cNvSpPr>
          <p:nvPr>
            <p:ph type="sldImg"/>
          </p:nvPr>
        </p:nvSpPr>
        <p:spPr>
          <a:xfrm>
            <a:off x="419100" y="703263"/>
            <a:ext cx="6248400" cy="3514725"/>
          </a:xfrm>
          <a:ln/>
        </p:spPr>
      </p:sp>
      <p:sp>
        <p:nvSpPr>
          <p:cNvPr id="44035" name="Rectangle 3"/>
          <p:cNvSpPr>
            <a:spLocks noGrp="1" noChangeArrowheads="1"/>
          </p:cNvSpPr>
          <p:nvPr>
            <p:ph type="body" idx="1"/>
          </p:nvPr>
        </p:nvSpPr>
        <p:spPr/>
        <p:txBody>
          <a:bodyPr/>
          <a:lstStyle/>
          <a:p>
            <a:pPr defTabSz="940460">
              <a:defRPr/>
            </a:pPr>
            <a:r>
              <a:rPr lang="en-US" dirty="0"/>
              <a:t>Shrink cube to point</a:t>
            </a:r>
            <a:r>
              <a:rPr lang="en-US" baseline="0" dirty="0"/>
              <a:t> (point is infinite number of planes intersection)</a:t>
            </a:r>
            <a:endParaRPr lang="en-US" dirty="0"/>
          </a:p>
          <a:p>
            <a:pPr defTabSz="940460">
              <a:defRPr/>
            </a:pPr>
            <a:r>
              <a:rPr lang="en-US" dirty="0"/>
              <a:t>F I G U R E 3 . 5 (a) A point represents the intersection of an infinite number of planes, and the stresses on these planes</a:t>
            </a:r>
          </a:p>
          <a:p>
            <a:pPr defTabSz="940460">
              <a:defRPr/>
            </a:pPr>
            <a:r>
              <a:rPr lang="en-US" dirty="0"/>
              <a:t>describe an ellipse in the two-dimensional case. In three dimensions this stress envelope is an ellipsoid (b), defined by</a:t>
            </a:r>
          </a:p>
          <a:p>
            <a:pPr defTabSz="940460">
              <a:defRPr/>
            </a:pPr>
            <a:r>
              <a:rPr lang="en-US" dirty="0"/>
              <a:t>three mutually perpendicular principal stress axes (σ1≥σ2≥σ3). These three axes are normal to the principal planes of stress.</a:t>
            </a:r>
          </a:p>
          <a:p>
            <a:pPr defTabSz="940460">
              <a:defRPr/>
            </a:pPr>
            <a:endParaRPr lang="en-US" dirty="0"/>
          </a:p>
        </p:txBody>
      </p:sp>
    </p:spTree>
    <p:extLst>
      <p:ext uri="{BB962C8B-B14F-4D97-AF65-F5344CB8AC3E}">
        <p14:creationId xmlns:p14="http://schemas.microsoft.com/office/powerpoint/2010/main" val="1333741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86F3F-5774-4962-BCA9-8C2FACADAE05}" type="slidenum">
              <a:rPr lang="en-US"/>
              <a:pPr/>
              <a:t>14</a:t>
            </a:fld>
            <a:endParaRPr lang="en-US"/>
          </a:p>
        </p:txBody>
      </p:sp>
      <p:sp>
        <p:nvSpPr>
          <p:cNvPr id="45058" name="Rectangle 2"/>
          <p:cNvSpPr>
            <a:spLocks noGrp="1" noRot="1" noChangeAspect="1" noChangeArrowheads="1" noTextEdit="1"/>
          </p:cNvSpPr>
          <p:nvPr>
            <p:ph type="sldImg"/>
          </p:nvPr>
        </p:nvSpPr>
        <p:spPr>
          <a:xfrm>
            <a:off x="419100" y="703263"/>
            <a:ext cx="6248400" cy="3514725"/>
          </a:xfrm>
          <a:ln/>
        </p:spPr>
      </p:sp>
      <p:sp>
        <p:nvSpPr>
          <p:cNvPr id="45059" name="Rectangle 3"/>
          <p:cNvSpPr>
            <a:spLocks noGrp="1" noChangeArrowheads="1"/>
          </p:cNvSpPr>
          <p:nvPr>
            <p:ph type="body" idx="1"/>
          </p:nvPr>
        </p:nvSpPr>
        <p:spPr/>
        <p:txBody>
          <a:bodyPr/>
          <a:lstStyle/>
          <a:p>
            <a:pPr defTabSz="940460">
              <a:defRPr/>
            </a:pPr>
            <a:r>
              <a:rPr lang="en-US" dirty="0"/>
              <a:t>F I G U R E 3 . 7 Determining the normal and shear stresses on a plane in a stressed body as a function of the principal stresses. (a) An illustration from the late nineteenth-century fracture experiments of </a:t>
            </a:r>
            <a:r>
              <a:rPr lang="en-US" dirty="0" err="1"/>
              <a:t>Daubrée</a:t>
            </a:r>
            <a:r>
              <a:rPr lang="en-US" dirty="0"/>
              <a:t> using wax. (b) For a classroom experiment, a block of clay is squeezed between two planks of wood. AB is the trace of fracture plane P in our body that makes an angle θ with σ3. The two-dimensional case shown is sufficient to describe the experiment, because σ2 equals σ3 (atmospheric pressure).</a:t>
            </a:r>
          </a:p>
        </p:txBody>
      </p:sp>
    </p:spTree>
    <p:extLst>
      <p:ext uri="{BB962C8B-B14F-4D97-AF65-F5344CB8AC3E}">
        <p14:creationId xmlns:p14="http://schemas.microsoft.com/office/powerpoint/2010/main" val="3526721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97572-3563-4B4E-96E5-C628F48C6528}" type="slidenum">
              <a:rPr lang="en-US"/>
              <a:pPr/>
              <a:t>15</a:t>
            </a:fld>
            <a:endParaRPr lang="en-US"/>
          </a:p>
        </p:txBody>
      </p:sp>
      <p:sp>
        <p:nvSpPr>
          <p:cNvPr id="46082" name="Rectangle 2"/>
          <p:cNvSpPr>
            <a:spLocks noGrp="1" noRot="1" noChangeAspect="1" noChangeArrowheads="1" noTextEdit="1"/>
          </p:cNvSpPr>
          <p:nvPr>
            <p:ph type="sldImg"/>
          </p:nvPr>
        </p:nvSpPr>
        <p:spPr>
          <a:xfrm>
            <a:off x="419100" y="703263"/>
            <a:ext cx="6248400" cy="3514725"/>
          </a:xfrm>
          <a:ln/>
        </p:spPr>
      </p:sp>
      <p:sp>
        <p:nvSpPr>
          <p:cNvPr id="46083" name="Rectangle 3"/>
          <p:cNvSpPr>
            <a:spLocks noGrp="1" noChangeArrowheads="1"/>
          </p:cNvSpPr>
          <p:nvPr>
            <p:ph type="body" idx="1"/>
          </p:nvPr>
        </p:nvSpPr>
        <p:spPr/>
        <p:txBody>
          <a:bodyPr/>
          <a:lstStyle/>
          <a:p>
            <a:r>
              <a:rPr lang="en-US" dirty="0"/>
              <a:t>CD parallel</a:t>
            </a:r>
            <a:r>
              <a:rPr lang="en-US" baseline="0" dirty="0"/>
              <a:t> to </a:t>
            </a:r>
            <a:r>
              <a:rPr lang="en-US" baseline="0" dirty="0" err="1"/>
              <a:t>sigmaN</a:t>
            </a:r>
            <a:r>
              <a:rPr lang="en-US" baseline="0" dirty="0"/>
              <a:t>; AB parallel to </a:t>
            </a:r>
            <a:r>
              <a:rPr lang="en-US" baseline="0" dirty="0" err="1"/>
              <a:t>sigmaS</a:t>
            </a:r>
            <a:endParaRPr lang="en-US" baseline="0" dirty="0"/>
          </a:p>
          <a:p>
            <a:r>
              <a:rPr lang="en-US" baseline="0" dirty="0"/>
              <a:t>Plane angles with max stress from equation</a:t>
            </a:r>
            <a:endParaRPr lang="en-US" dirty="0"/>
          </a:p>
        </p:txBody>
      </p:sp>
    </p:spTree>
    <p:extLst>
      <p:ext uri="{BB962C8B-B14F-4D97-AF65-F5344CB8AC3E}">
        <p14:creationId xmlns:p14="http://schemas.microsoft.com/office/powerpoint/2010/main" val="886023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A8164-5C3E-4735-8213-CE00A1461CD4}" type="slidenum">
              <a:rPr lang="en-US"/>
              <a:pPr/>
              <a:t>16</a:t>
            </a:fld>
            <a:endParaRPr lang="en-US"/>
          </a:p>
        </p:txBody>
      </p:sp>
      <p:sp>
        <p:nvSpPr>
          <p:cNvPr id="47106" name="Rectangle 2"/>
          <p:cNvSpPr>
            <a:spLocks noGrp="1" noRot="1" noChangeAspect="1" noChangeArrowheads="1" noTextEdit="1"/>
          </p:cNvSpPr>
          <p:nvPr>
            <p:ph type="sldImg"/>
          </p:nvPr>
        </p:nvSpPr>
        <p:spPr>
          <a:xfrm>
            <a:off x="419100" y="703263"/>
            <a:ext cx="6248400" cy="3514725"/>
          </a:xfrm>
          <a:ln/>
        </p:spPr>
      </p:sp>
      <p:sp>
        <p:nvSpPr>
          <p:cNvPr id="47107" name="Rectangle 3"/>
          <p:cNvSpPr>
            <a:spLocks noGrp="1" noChangeArrowheads="1"/>
          </p:cNvSpPr>
          <p:nvPr>
            <p:ph type="body" idx="1"/>
          </p:nvPr>
        </p:nvSpPr>
        <p:spPr/>
        <p:txBody>
          <a:bodyPr/>
          <a:lstStyle/>
          <a:p>
            <a:pPr defTabSz="940460">
              <a:defRPr/>
            </a:pPr>
            <a:r>
              <a:rPr lang="en-US" dirty="0"/>
              <a:t>Plot twice theta angle </a:t>
            </a:r>
            <a:r>
              <a:rPr lang="en-US"/>
              <a:t>(plane-sigma3</a:t>
            </a:r>
            <a:r>
              <a:rPr lang="en-US" dirty="0"/>
              <a:t>) from sigma 1 side</a:t>
            </a:r>
          </a:p>
          <a:p>
            <a:pPr defTabSz="940460">
              <a:defRPr/>
            </a:pPr>
            <a:r>
              <a:rPr lang="en-US" dirty="0"/>
              <a:t>F I G U R E 3 . 8 The Mohr diagram for stress. Point P</a:t>
            </a:r>
          </a:p>
          <a:p>
            <a:pPr defTabSz="940460">
              <a:defRPr/>
            </a:pPr>
            <a:r>
              <a:rPr lang="en-US" dirty="0"/>
              <a:t>represents the plane in our clay experiment of Figure 3.7.</a:t>
            </a:r>
          </a:p>
        </p:txBody>
      </p:sp>
    </p:spTree>
    <p:extLst>
      <p:ext uri="{BB962C8B-B14F-4D97-AF65-F5344CB8AC3E}">
        <p14:creationId xmlns:p14="http://schemas.microsoft.com/office/powerpoint/2010/main" val="1070038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D79775-BFF3-4194-B9A0-D122BCAB6694}" type="slidenum">
              <a:rPr lang="en-US"/>
              <a:pPr/>
              <a:t>17</a:t>
            </a:fld>
            <a:endParaRPr lang="en-US"/>
          </a:p>
        </p:txBody>
      </p:sp>
      <p:sp>
        <p:nvSpPr>
          <p:cNvPr id="48130" name="Rectangle 2"/>
          <p:cNvSpPr>
            <a:spLocks noGrp="1" noRot="1" noChangeAspect="1" noChangeArrowheads="1" noTextEdit="1"/>
          </p:cNvSpPr>
          <p:nvPr>
            <p:ph type="sldImg"/>
          </p:nvPr>
        </p:nvSpPr>
        <p:spPr>
          <a:xfrm>
            <a:off x="419100" y="703263"/>
            <a:ext cx="6248400" cy="3514725"/>
          </a:xfrm>
          <a:ln/>
        </p:spPr>
      </p:sp>
      <p:sp>
        <p:nvSpPr>
          <p:cNvPr id="48131" name="Rectangle 3"/>
          <p:cNvSpPr>
            <a:spLocks noGrp="1" noChangeArrowheads="1"/>
          </p:cNvSpPr>
          <p:nvPr>
            <p:ph type="body" idx="1"/>
          </p:nvPr>
        </p:nvSpPr>
        <p:spPr/>
        <p:txBody>
          <a:bodyPr/>
          <a:lstStyle/>
          <a:p>
            <a:pPr defTabSz="940460">
              <a:defRPr/>
            </a:pPr>
            <a:r>
              <a:rPr lang="en-US" dirty="0"/>
              <a:t>F I G U R E 3 . 9 For each value of the shear stress and the normal stress there are two corresponding planes, as shown in the Mohr diagram (a). The corresponding planes in σ1 – σ3 space are shown in (b).</a:t>
            </a:r>
          </a:p>
        </p:txBody>
      </p:sp>
    </p:spTree>
    <p:extLst>
      <p:ext uri="{BB962C8B-B14F-4D97-AF65-F5344CB8AC3E}">
        <p14:creationId xmlns:p14="http://schemas.microsoft.com/office/powerpoint/2010/main" val="1723941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ABAED9-67D5-4096-B664-92971004D694}" type="slidenum">
              <a:rPr lang="en-US"/>
              <a:pPr/>
              <a:t>18</a:t>
            </a:fld>
            <a:endParaRPr lang="en-US"/>
          </a:p>
        </p:txBody>
      </p:sp>
      <p:sp>
        <p:nvSpPr>
          <p:cNvPr id="49154" name="Rectangle 2"/>
          <p:cNvSpPr>
            <a:spLocks noGrp="1" noRot="1" noChangeAspect="1" noChangeArrowheads="1" noTextEdit="1"/>
          </p:cNvSpPr>
          <p:nvPr>
            <p:ph type="sldImg"/>
          </p:nvPr>
        </p:nvSpPr>
        <p:spPr>
          <a:xfrm>
            <a:off x="419100" y="703263"/>
            <a:ext cx="6248400" cy="3514725"/>
          </a:xfrm>
          <a:ln/>
        </p:spPr>
      </p:sp>
      <p:sp>
        <p:nvSpPr>
          <p:cNvPr id="49155" name="Rectangle 3"/>
          <p:cNvSpPr>
            <a:spLocks noGrp="1" noChangeArrowheads="1"/>
          </p:cNvSpPr>
          <p:nvPr>
            <p:ph type="body" idx="1"/>
          </p:nvPr>
        </p:nvSpPr>
        <p:spPr/>
        <p:txBody>
          <a:bodyPr/>
          <a:lstStyle/>
          <a:p>
            <a:pPr defTabSz="940460">
              <a:defRPr/>
            </a:pPr>
            <a:r>
              <a:rPr lang="en-US" dirty="0"/>
              <a:t>F I G U R E 3 . 1 0 Adventures with the Mohr circle. To estimate the normal and shear stresses on the </a:t>
            </a:r>
            <a:r>
              <a:rPr lang="en-US" dirty="0" err="1"/>
              <a:t>the</a:t>
            </a:r>
            <a:r>
              <a:rPr lang="en-US" dirty="0"/>
              <a:t> six planes in (a) apply the Mohr construction in (b). The principal stresses and angles θ are given in (a). You can check your estimates from the construction</a:t>
            </a:r>
          </a:p>
          <a:p>
            <a:pPr defTabSz="940460">
              <a:defRPr/>
            </a:pPr>
            <a:r>
              <a:rPr lang="en-US" dirty="0"/>
              <a:t>in σn – </a:t>
            </a:r>
            <a:r>
              <a:rPr lang="en-US" dirty="0" err="1"/>
              <a:t>σs</a:t>
            </a:r>
            <a:r>
              <a:rPr lang="en-US" dirty="0"/>
              <a:t> space by using Equations 3.7 and 3.10.</a:t>
            </a:r>
          </a:p>
          <a:p>
            <a:endParaRPr lang="en-US" dirty="0"/>
          </a:p>
        </p:txBody>
      </p:sp>
    </p:spTree>
    <p:extLst>
      <p:ext uri="{BB962C8B-B14F-4D97-AF65-F5344CB8AC3E}">
        <p14:creationId xmlns:p14="http://schemas.microsoft.com/office/powerpoint/2010/main" val="3322810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48496-50BF-4178-A3B9-68E97CB351DA}" type="slidenum">
              <a:rPr lang="en-US"/>
              <a:pPr/>
              <a:t>19</a:t>
            </a:fld>
            <a:endParaRPr lang="en-US"/>
          </a:p>
        </p:txBody>
      </p:sp>
      <p:sp>
        <p:nvSpPr>
          <p:cNvPr id="50178" name="Rectangle 2"/>
          <p:cNvSpPr>
            <a:spLocks noGrp="1" noRot="1" noChangeAspect="1" noChangeArrowheads="1" noTextEdit="1"/>
          </p:cNvSpPr>
          <p:nvPr>
            <p:ph type="sldImg"/>
          </p:nvPr>
        </p:nvSpPr>
        <p:spPr>
          <a:xfrm>
            <a:off x="419100" y="703263"/>
            <a:ext cx="6248400" cy="3514725"/>
          </a:xfrm>
          <a:ln/>
        </p:spPr>
      </p:sp>
      <p:sp>
        <p:nvSpPr>
          <p:cNvPr id="50179" name="Rectangle 3"/>
          <p:cNvSpPr>
            <a:spLocks noGrp="1" noChangeArrowheads="1"/>
          </p:cNvSpPr>
          <p:nvPr>
            <p:ph type="body" idx="1"/>
          </p:nvPr>
        </p:nvSpPr>
        <p:spPr/>
        <p:txBody>
          <a:bodyPr/>
          <a:lstStyle/>
          <a:p>
            <a:pPr defTabSz="940460">
              <a:defRPr/>
            </a:pPr>
            <a:r>
              <a:rPr lang="en-US" dirty="0"/>
              <a:t>F I G U R E 3 . 1 1 Mohr diagrams of some representative stress states: (a) triaxial stress, (b) biaxial (plane) stress, (c) uniaxial compression, and (d) isotropic stress or hydrostatic pressure, P (compression is shown).</a:t>
            </a:r>
          </a:p>
        </p:txBody>
      </p:sp>
    </p:spTree>
    <p:extLst>
      <p:ext uri="{BB962C8B-B14F-4D97-AF65-F5344CB8AC3E}">
        <p14:creationId xmlns:p14="http://schemas.microsoft.com/office/powerpoint/2010/main" val="1778085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3C87EA-8038-4081-9EC2-E5139C883ABB}" type="slidenum">
              <a:rPr lang="en-US"/>
              <a:pPr/>
              <a:t>20</a:t>
            </a:fld>
            <a:endParaRPr lang="en-US"/>
          </a:p>
        </p:txBody>
      </p:sp>
      <p:sp>
        <p:nvSpPr>
          <p:cNvPr id="51202" name="Rectangle 2"/>
          <p:cNvSpPr>
            <a:spLocks noGrp="1" noRot="1" noChangeAspect="1" noChangeArrowheads="1" noTextEdit="1"/>
          </p:cNvSpPr>
          <p:nvPr>
            <p:ph type="sldImg"/>
          </p:nvPr>
        </p:nvSpPr>
        <p:spPr>
          <a:xfrm>
            <a:off x="419100" y="703263"/>
            <a:ext cx="6248400" cy="3514725"/>
          </a:xfrm>
          <a:ln/>
        </p:spPr>
      </p:sp>
      <p:sp>
        <p:nvSpPr>
          <p:cNvPr id="51203" name="Rectangle 3"/>
          <p:cNvSpPr>
            <a:spLocks noGrp="1" noChangeArrowheads="1"/>
          </p:cNvSpPr>
          <p:nvPr>
            <p:ph type="body" idx="1"/>
          </p:nvPr>
        </p:nvSpPr>
        <p:spPr/>
        <p:txBody>
          <a:bodyPr/>
          <a:lstStyle/>
          <a:p>
            <a:pPr defTabSz="940460">
              <a:defRPr/>
            </a:pPr>
            <a:r>
              <a:rPr lang="en-US" dirty="0"/>
              <a:t>F I G U R E 3 . 1 2 The mean (hydrostatic) and </a:t>
            </a:r>
            <a:r>
              <a:rPr lang="en-US" dirty="0" err="1"/>
              <a:t>deviatoric</a:t>
            </a:r>
            <a:r>
              <a:rPr lang="en-US" dirty="0"/>
              <a:t> components of the stress.</a:t>
            </a:r>
          </a:p>
          <a:p>
            <a:pPr defTabSz="940460">
              <a:defRPr/>
            </a:pPr>
            <a:r>
              <a:rPr lang="en-US" dirty="0"/>
              <a:t>(a) Mean stress causes volume change and (b) </a:t>
            </a:r>
            <a:r>
              <a:rPr lang="en-US" dirty="0" err="1"/>
              <a:t>deviatoric</a:t>
            </a:r>
            <a:r>
              <a:rPr lang="en-US" dirty="0"/>
              <a:t> stress causes shape change.</a:t>
            </a:r>
          </a:p>
        </p:txBody>
      </p:sp>
    </p:spTree>
    <p:extLst>
      <p:ext uri="{BB962C8B-B14F-4D97-AF65-F5344CB8AC3E}">
        <p14:creationId xmlns:p14="http://schemas.microsoft.com/office/powerpoint/2010/main" val="323107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EE5B-516C-4C17-9A24-966FF7741396}" type="slidenum">
              <a:rPr lang="en-US" smtClean="0"/>
              <a:pPr/>
              <a:t>2</a:t>
            </a:fld>
            <a:endParaRPr lang="en-US"/>
          </a:p>
        </p:txBody>
      </p:sp>
    </p:spTree>
    <p:extLst>
      <p:ext uri="{BB962C8B-B14F-4D97-AF65-F5344CB8AC3E}">
        <p14:creationId xmlns:p14="http://schemas.microsoft.com/office/powerpoint/2010/main" val="2481026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04E19-1777-4553-95EE-A7C27FBE8C6C}" type="slidenum">
              <a:rPr lang="en-US"/>
              <a:pPr/>
              <a:t>21</a:t>
            </a:fld>
            <a:endParaRPr lang="en-US"/>
          </a:p>
        </p:txBody>
      </p:sp>
      <p:sp>
        <p:nvSpPr>
          <p:cNvPr id="52226" name="Rectangle 2"/>
          <p:cNvSpPr>
            <a:spLocks noGrp="1" noRot="1" noChangeAspect="1" noChangeArrowheads="1" noTextEdit="1"/>
          </p:cNvSpPr>
          <p:nvPr>
            <p:ph type="sldImg"/>
          </p:nvPr>
        </p:nvSpPr>
        <p:spPr>
          <a:xfrm>
            <a:off x="419100" y="703263"/>
            <a:ext cx="6248400" cy="3514725"/>
          </a:xfrm>
          <a:ln/>
        </p:spPr>
      </p:sp>
      <p:sp>
        <p:nvSpPr>
          <p:cNvPr id="52227" name="Rectangle 3"/>
          <p:cNvSpPr>
            <a:spLocks noGrp="1" noChangeArrowheads="1"/>
          </p:cNvSpPr>
          <p:nvPr>
            <p:ph type="body" idx="1"/>
          </p:nvPr>
        </p:nvSpPr>
        <p:spPr/>
        <p:txBody>
          <a:bodyPr/>
          <a:lstStyle/>
          <a:p>
            <a:r>
              <a:rPr lang="en-US" dirty="0"/>
              <a:t>Stress is force vector (1x3 matrix)</a:t>
            </a:r>
            <a:r>
              <a:rPr lang="en-US" baseline="0" dirty="0"/>
              <a:t> </a:t>
            </a:r>
            <a:r>
              <a:rPr lang="en-US" dirty="0"/>
              <a:t>and orientation, so 3x3 matrix</a:t>
            </a:r>
          </a:p>
        </p:txBody>
      </p:sp>
    </p:spTree>
    <p:extLst>
      <p:ext uri="{BB962C8B-B14F-4D97-AF65-F5344CB8AC3E}">
        <p14:creationId xmlns:p14="http://schemas.microsoft.com/office/powerpoint/2010/main" val="2047469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normAutofit/>
          </a:bodyPr>
          <a:lstStyle/>
          <a:p>
            <a:pPr defTabSz="940460">
              <a:defRPr/>
            </a:pPr>
            <a:r>
              <a:rPr lang="en-US" dirty="0"/>
              <a:t>F I G U R E 3 . 1 4 In situ borehole measurements of differential stress (</a:t>
            </a:r>
            <a:r>
              <a:rPr lang="en-US" dirty="0" err="1"/>
              <a:t>σd</a:t>
            </a:r>
            <a:r>
              <a:rPr lang="en-US" dirty="0"/>
              <a:t>) with depth, indicating a friction coefficient (μ) in the range of 0.6–0.7 for the upper crust.</a:t>
            </a:r>
          </a:p>
          <a:p>
            <a:pPr defTabSz="940460">
              <a:defRPr/>
            </a:pPr>
            <a:r>
              <a:rPr lang="en-US" dirty="0"/>
              <a:t>KTB borehole: </a:t>
            </a:r>
            <a:r>
              <a:rPr lang="en-US" dirty="0" err="1"/>
              <a:t>Kontinentales</a:t>
            </a:r>
            <a:r>
              <a:rPr lang="en-US" dirty="0"/>
              <a:t> </a:t>
            </a:r>
            <a:r>
              <a:rPr lang="en-US" dirty="0" err="1"/>
              <a:t>Tiefbohrprogramm</a:t>
            </a:r>
            <a:r>
              <a:rPr lang="en-US" dirty="0"/>
              <a:t> de </a:t>
            </a:r>
            <a:r>
              <a:rPr lang="en-US" dirty="0" err="1"/>
              <a:t>Bundesrepublik</a:t>
            </a:r>
            <a:r>
              <a:rPr lang="en-US" dirty="0"/>
              <a:t> Deutschland (German Continental Deep Drilling Program); Bohemian Massif, southern Germany; main borehole KTB-HB started in 1990 (finished 1994), to a depth of 9101 m (29,859 </a:t>
            </a:r>
            <a:r>
              <a:rPr lang="en-US" dirty="0" err="1"/>
              <a:t>ft</a:t>
            </a:r>
            <a:r>
              <a:rPr lang="en-US" dirty="0"/>
              <a:t>).</a:t>
            </a:r>
          </a:p>
        </p:txBody>
      </p:sp>
      <p:sp>
        <p:nvSpPr>
          <p:cNvPr id="4" name="Slide Number Placeholder 3"/>
          <p:cNvSpPr>
            <a:spLocks noGrp="1"/>
          </p:cNvSpPr>
          <p:nvPr>
            <p:ph type="sldNum" sz="quarter" idx="10"/>
          </p:nvPr>
        </p:nvSpPr>
        <p:spPr/>
        <p:txBody>
          <a:bodyPr/>
          <a:lstStyle/>
          <a:p>
            <a:fld id="{DE46EE5B-516C-4C17-9A24-966FF7741396}" type="slidenum">
              <a:rPr lang="en-US" smtClean="0"/>
              <a:pPr/>
              <a:t>25</a:t>
            </a:fld>
            <a:endParaRPr lang="en-US"/>
          </a:p>
        </p:txBody>
      </p:sp>
    </p:spTree>
    <p:extLst>
      <p:ext uri="{BB962C8B-B14F-4D97-AF65-F5344CB8AC3E}">
        <p14:creationId xmlns:p14="http://schemas.microsoft.com/office/powerpoint/2010/main" val="1549829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222222"/>
                </a:solidFill>
                <a:latin typeface="+mn-lt"/>
              </a:rPr>
              <a:t>F</a:t>
            </a:r>
            <a:r>
              <a:rPr lang="en-US" sz="1200" b="0" i="0" dirty="0">
                <a:solidFill>
                  <a:srgbClr val="222222"/>
                </a:solidFill>
                <a:effectLst/>
                <a:latin typeface="+mn-lt"/>
              </a:rPr>
              <a:t>rom plate drag at base of lithosphere?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solidFill>
                  <a:srgbClr val="222222"/>
                </a:solidFill>
                <a:effectLst/>
                <a:latin typeface="+mn-lt"/>
              </a:rPr>
              <a:t>Lund </a:t>
            </a:r>
            <a:r>
              <a:rPr lang="en-US" sz="1200" b="0" i="0" dirty="0" err="1">
                <a:solidFill>
                  <a:srgbClr val="222222"/>
                </a:solidFill>
                <a:effectLst/>
                <a:latin typeface="+mn-lt"/>
              </a:rPr>
              <a:t>Snee</a:t>
            </a:r>
            <a:r>
              <a:rPr lang="en-US" sz="1200" b="0" i="0" dirty="0">
                <a:solidFill>
                  <a:srgbClr val="222222"/>
                </a:solidFill>
                <a:effectLst/>
                <a:latin typeface="+mn-lt"/>
              </a:rPr>
              <a:t>, JE., Zoback, M.D. Multiscale variations of the crustal stress field throughout North America. </a:t>
            </a:r>
            <a:r>
              <a:rPr lang="en-US" sz="1200" b="0" i="1" dirty="0">
                <a:solidFill>
                  <a:srgbClr val="222222"/>
                </a:solidFill>
                <a:effectLst/>
                <a:latin typeface="+mn-lt"/>
              </a:rPr>
              <a:t>Nat </a:t>
            </a:r>
            <a:r>
              <a:rPr lang="en-US" sz="1200" b="0" i="1" dirty="0" err="1">
                <a:solidFill>
                  <a:srgbClr val="222222"/>
                </a:solidFill>
                <a:effectLst/>
                <a:latin typeface="+mn-lt"/>
              </a:rPr>
              <a:t>Commun</a:t>
            </a:r>
            <a:r>
              <a:rPr lang="en-US" sz="1200" b="0" i="0" dirty="0">
                <a:solidFill>
                  <a:srgbClr val="222222"/>
                </a:solidFill>
                <a:effectLst/>
                <a:latin typeface="+mn-lt"/>
              </a:rPr>
              <a:t> </a:t>
            </a:r>
            <a:r>
              <a:rPr lang="en-US" sz="1200" b="1" i="0" dirty="0">
                <a:solidFill>
                  <a:srgbClr val="222222"/>
                </a:solidFill>
                <a:effectLst/>
                <a:latin typeface="+mn-lt"/>
              </a:rPr>
              <a:t>11</a:t>
            </a:r>
            <a:r>
              <a:rPr lang="en-US" sz="1200" b="0" i="0" dirty="0">
                <a:solidFill>
                  <a:srgbClr val="222222"/>
                </a:solidFill>
                <a:effectLst/>
                <a:latin typeface="+mn-lt"/>
              </a:rPr>
              <a:t> (2020).</a:t>
            </a:r>
            <a:endParaRPr lang="en-US" sz="1200" dirty="0">
              <a:latin typeface="+mn-lt"/>
            </a:endParaRPr>
          </a:p>
        </p:txBody>
      </p:sp>
      <p:sp>
        <p:nvSpPr>
          <p:cNvPr id="4" name="Slide Number Placeholder 3"/>
          <p:cNvSpPr>
            <a:spLocks noGrp="1"/>
          </p:cNvSpPr>
          <p:nvPr>
            <p:ph type="sldNum" sz="quarter" idx="5"/>
          </p:nvPr>
        </p:nvSpPr>
        <p:spPr/>
        <p:txBody>
          <a:bodyPr/>
          <a:lstStyle/>
          <a:p>
            <a:fld id="{DE46EE5B-516C-4C17-9A24-966FF7741396}" type="slidenum">
              <a:rPr lang="en-US" smtClean="0"/>
              <a:pPr/>
              <a:t>28</a:t>
            </a:fld>
            <a:endParaRPr lang="en-US"/>
          </a:p>
        </p:txBody>
      </p:sp>
    </p:spTree>
    <p:extLst>
      <p:ext uri="{BB962C8B-B14F-4D97-AF65-F5344CB8AC3E}">
        <p14:creationId xmlns:p14="http://schemas.microsoft.com/office/powerpoint/2010/main" val="3710923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pPr defTabSz="940460">
              <a:defRPr/>
            </a:pPr>
            <a:r>
              <a:rPr lang="en-US" dirty="0"/>
              <a:t>Cold strong v warm weak.  Large</a:t>
            </a:r>
            <a:r>
              <a:rPr lang="en-US" baseline="0" dirty="0"/>
              <a:t> stresses</a:t>
            </a:r>
            <a:endParaRPr lang="en-US" dirty="0"/>
          </a:p>
          <a:p>
            <a:pPr defTabSz="940460">
              <a:defRPr/>
            </a:pPr>
            <a:r>
              <a:rPr lang="en-US" dirty="0"/>
              <a:t>Peanut butter sandwich lithosphere</a:t>
            </a:r>
          </a:p>
          <a:p>
            <a:pPr defTabSz="940460">
              <a:defRPr/>
            </a:pPr>
            <a:r>
              <a:rPr lang="en-US" dirty="0"/>
              <a:t>F I G U R E 3 . 1 6 Strength curves showing the variation in differential stress magnitude with depth in the Earth for (a) a region characterized by a low geothermal gradient (e.g., Precambrian shield areas) and (b) a region with a high geothermal gradient (e.g., areas of continental extension).</a:t>
            </a:r>
          </a:p>
          <a:p>
            <a:pPr defTabSz="940460">
              <a:defRPr/>
            </a:pPr>
            <a:r>
              <a:rPr lang="en-US" dirty="0"/>
              <a:t>Differential stresses are largely based on experimental data for brittle failure and ductile flow, which change as a function of composition and temperature. In these diagrams the only compositional change occurs at the crust-mantle boundary (the Moho); in the case of additional compositional stratification, more drops and rises will be present in the strength curve. The bar at the right side of each diagram indicates where seismic activity may occur.</a:t>
            </a:r>
          </a:p>
        </p:txBody>
      </p:sp>
      <p:sp>
        <p:nvSpPr>
          <p:cNvPr id="4" name="Slide Number Placeholder 3"/>
          <p:cNvSpPr>
            <a:spLocks noGrp="1"/>
          </p:cNvSpPr>
          <p:nvPr>
            <p:ph type="sldNum" sz="quarter" idx="10"/>
          </p:nvPr>
        </p:nvSpPr>
        <p:spPr/>
        <p:txBody>
          <a:bodyPr/>
          <a:lstStyle/>
          <a:p>
            <a:fld id="{DE46EE5B-516C-4C17-9A24-966FF7741396}" type="slidenum">
              <a:rPr lang="en-US" smtClean="0"/>
              <a:pPr/>
              <a:t>29</a:t>
            </a:fld>
            <a:endParaRPr lang="en-US"/>
          </a:p>
        </p:txBody>
      </p:sp>
    </p:spTree>
    <p:extLst>
      <p:ext uri="{BB962C8B-B14F-4D97-AF65-F5344CB8AC3E}">
        <p14:creationId xmlns:p14="http://schemas.microsoft.com/office/powerpoint/2010/main" val="47630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normAutofit/>
          </a:bodyPr>
          <a:lstStyle/>
          <a:p>
            <a:pPr defTabSz="940460">
              <a:defRPr/>
            </a:pPr>
            <a:r>
              <a:rPr lang="en-US" dirty="0"/>
              <a:t>Imagine the difference between playing pool with regular balls and balls made of jelly.</a:t>
            </a:r>
          </a:p>
          <a:p>
            <a:pPr defTabSz="940460">
              <a:defRPr/>
            </a:pPr>
            <a:endParaRPr lang="en-US" dirty="0"/>
          </a:p>
          <a:p>
            <a:pPr defTabSz="940460">
              <a:defRPr/>
            </a:pPr>
            <a:r>
              <a:rPr lang="en-US" dirty="0"/>
              <a:t>F I G U R E 3 . 2 The interaction of </a:t>
            </a:r>
            <a:r>
              <a:rPr lang="en-US" dirty="0" err="1"/>
              <a:t>nondeformable</a:t>
            </a:r>
            <a:r>
              <a:rPr lang="en-US" dirty="0"/>
              <a:t> bodies is described by Newtonian (or classical) mechanics (a) and that between deformable bodies by continuum mechanics (b).</a:t>
            </a:r>
          </a:p>
        </p:txBody>
      </p:sp>
      <p:sp>
        <p:nvSpPr>
          <p:cNvPr id="4" name="Slide Number Placeholder 3"/>
          <p:cNvSpPr>
            <a:spLocks noGrp="1"/>
          </p:cNvSpPr>
          <p:nvPr>
            <p:ph type="sldNum" sz="quarter" idx="10"/>
          </p:nvPr>
        </p:nvSpPr>
        <p:spPr/>
        <p:txBody>
          <a:bodyPr/>
          <a:lstStyle/>
          <a:p>
            <a:fld id="{DE46EE5B-516C-4C17-9A24-966FF7741396}" type="slidenum">
              <a:rPr lang="en-US" smtClean="0"/>
              <a:pPr/>
              <a:t>4</a:t>
            </a:fld>
            <a:endParaRPr lang="en-US"/>
          </a:p>
        </p:txBody>
      </p:sp>
    </p:spTree>
    <p:extLst>
      <p:ext uri="{BB962C8B-B14F-4D97-AF65-F5344CB8AC3E}">
        <p14:creationId xmlns:p14="http://schemas.microsoft.com/office/powerpoint/2010/main" val="2641254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normAutofit/>
          </a:bodyPr>
          <a:lstStyle/>
          <a:p>
            <a:pPr defTabSz="940460">
              <a:defRPr/>
            </a:pPr>
            <a:r>
              <a:rPr lang="en-US" dirty="0"/>
              <a:t>Vector quantities</a:t>
            </a:r>
          </a:p>
          <a:p>
            <a:pPr defTabSz="940460">
              <a:defRPr/>
            </a:pPr>
            <a:r>
              <a:rPr lang="en-US" dirty="0"/>
              <a:t>Body forces v surface forces</a:t>
            </a:r>
          </a:p>
          <a:p>
            <a:pPr defTabSz="940460">
              <a:defRPr/>
            </a:pPr>
            <a:r>
              <a:rPr lang="en-US" dirty="0"/>
              <a:t>Stress = intensity of force.  Hit rock with pointy</a:t>
            </a:r>
            <a:r>
              <a:rPr lang="en-US" baseline="0" dirty="0"/>
              <a:t> or flat side of hammer, different result.  Step on Lego piece.</a:t>
            </a:r>
            <a:endParaRPr lang="en-US" dirty="0"/>
          </a:p>
          <a:p>
            <a:pPr defTabSz="940460">
              <a:defRPr/>
            </a:pPr>
            <a:endParaRPr lang="en-US" dirty="0"/>
          </a:p>
          <a:p>
            <a:r>
              <a:rPr lang="en-US" dirty="0"/>
              <a:t>F I G U R E 3 . 3 The stress on a two-dimensional plane is defined by a stress acting perpendicular to the plane (the</a:t>
            </a:r>
          </a:p>
          <a:p>
            <a:r>
              <a:rPr lang="en-US" dirty="0"/>
              <a:t>normal stress) and a stress acting along the plane (the shear stress). The normal stress and shear stress are perpendicular</a:t>
            </a:r>
          </a:p>
          <a:p>
            <a:r>
              <a:rPr lang="en-US" dirty="0"/>
              <a:t>to one another.</a:t>
            </a:r>
          </a:p>
          <a:p>
            <a:endParaRPr lang="en-US" dirty="0"/>
          </a:p>
        </p:txBody>
      </p:sp>
      <p:sp>
        <p:nvSpPr>
          <p:cNvPr id="4" name="Slide Number Placeholder 3"/>
          <p:cNvSpPr>
            <a:spLocks noGrp="1"/>
          </p:cNvSpPr>
          <p:nvPr>
            <p:ph type="sldNum" sz="quarter" idx="10"/>
          </p:nvPr>
        </p:nvSpPr>
        <p:spPr/>
        <p:txBody>
          <a:bodyPr/>
          <a:lstStyle/>
          <a:p>
            <a:fld id="{DE46EE5B-516C-4C17-9A24-966FF7741396}" type="slidenum">
              <a:rPr lang="en-US" smtClean="0"/>
              <a:pPr/>
              <a:t>5</a:t>
            </a:fld>
            <a:endParaRPr lang="en-US"/>
          </a:p>
        </p:txBody>
      </p:sp>
    </p:spTree>
    <p:extLst>
      <p:ext uri="{BB962C8B-B14F-4D97-AF65-F5344CB8AC3E}">
        <p14:creationId xmlns:p14="http://schemas.microsoft.com/office/powerpoint/2010/main" val="1396540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normAutofit/>
          </a:bodyPr>
          <a:lstStyle/>
          <a:p>
            <a:r>
              <a:rPr lang="en-US" dirty="0"/>
              <a:t>Stress = intensity of force.  Hit rock with pointy</a:t>
            </a:r>
            <a:r>
              <a:rPr lang="en-US" baseline="0" dirty="0"/>
              <a:t> or flat side of hammer, different result.</a:t>
            </a:r>
            <a:endParaRPr lang="en-US" dirty="0"/>
          </a:p>
        </p:txBody>
      </p:sp>
      <p:sp>
        <p:nvSpPr>
          <p:cNvPr id="4" name="Slide Number Placeholder 3"/>
          <p:cNvSpPr>
            <a:spLocks noGrp="1"/>
          </p:cNvSpPr>
          <p:nvPr>
            <p:ph type="sldNum" sz="quarter" idx="10"/>
          </p:nvPr>
        </p:nvSpPr>
        <p:spPr/>
        <p:txBody>
          <a:bodyPr/>
          <a:lstStyle/>
          <a:p>
            <a:fld id="{DE46EE5B-516C-4C17-9A24-966FF7741396}" type="slidenum">
              <a:rPr lang="en-US" smtClean="0"/>
              <a:pPr/>
              <a:t>6</a:t>
            </a:fld>
            <a:endParaRPr lang="en-US"/>
          </a:p>
        </p:txBody>
      </p:sp>
    </p:spTree>
    <p:extLst>
      <p:ext uri="{BB962C8B-B14F-4D97-AF65-F5344CB8AC3E}">
        <p14:creationId xmlns:p14="http://schemas.microsoft.com/office/powerpoint/2010/main" val="105585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FB5B48-AD42-4CEE-912C-877D1119909E}" type="slidenum">
              <a:rPr lang="en-US" smtClean="0"/>
              <a:pPr/>
              <a:t>7</a:t>
            </a:fld>
            <a:endParaRPr lang="en-US"/>
          </a:p>
        </p:txBody>
      </p:sp>
    </p:spTree>
    <p:extLst>
      <p:ext uri="{BB962C8B-B14F-4D97-AF65-F5344CB8AC3E}">
        <p14:creationId xmlns:p14="http://schemas.microsoft.com/office/powerpoint/2010/main" val="423822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normAutofit/>
          </a:bodyPr>
          <a:lstStyle/>
          <a:p>
            <a:r>
              <a:rPr lang="en-US" dirty="0"/>
              <a:t>Stress depends on reference system/orientation; tensor (not vector).  Stress on surface is vector (traction).</a:t>
            </a:r>
          </a:p>
          <a:p>
            <a:r>
              <a:rPr lang="en-US" dirty="0"/>
              <a:t>F I G U R E 3 . 4 The relationship between force (F) and stress (σ) on a plane. Section through a cube showing face ABCD with ribs of length AB on which a force F is applied. This force is resolved into orientations parallel (Fs) and perpendicular (Fn) to a plane that makes an angle θ with the top and bottom surface (EF is the trace of this plane). The magnitudes of vectors Fs and </a:t>
            </a:r>
            <a:r>
              <a:rPr lang="en-US" dirty="0" err="1"/>
              <a:t>Fn</a:t>
            </a:r>
            <a:r>
              <a:rPr lang="en-US" dirty="0"/>
              <a:t> are a function of the angle θ: Fn = F ⋅ </a:t>
            </a:r>
            <a:r>
              <a:rPr lang="en-US" dirty="0" err="1"/>
              <a:t>cos</a:t>
            </a:r>
            <a:r>
              <a:rPr lang="en-US" dirty="0"/>
              <a:t> θ, Fs = F ⋅ sin θ.  The magnitude of the normal (σn) and shear stress (</a:t>
            </a:r>
            <a:r>
              <a:rPr lang="en-US" dirty="0" err="1"/>
              <a:t>σs</a:t>
            </a:r>
            <a:r>
              <a:rPr lang="en-US" dirty="0"/>
              <a:t>) is a function of the angle θ and the area: σn=σcos2 θ, </a:t>
            </a:r>
            <a:r>
              <a:rPr lang="en-US" dirty="0" err="1"/>
              <a:t>σs</a:t>
            </a:r>
            <a:r>
              <a:rPr lang="en-US" dirty="0"/>
              <a:t>=σ1⁄2 (sin 2θ). (a) Force F on plane; (b) stress σ on plane; (c) normalized values of Fn and σn on plane with angle θ; (d) normalized values of Fs and </a:t>
            </a:r>
            <a:r>
              <a:rPr lang="en-US" dirty="0" err="1"/>
              <a:t>σs</a:t>
            </a:r>
            <a:r>
              <a:rPr lang="en-US" dirty="0"/>
              <a:t> on a plane with angle </a:t>
            </a:r>
            <a:r>
              <a:rPr lang="el-GR" dirty="0"/>
              <a:t>θ.</a:t>
            </a:r>
            <a:endParaRPr lang="en-US" dirty="0"/>
          </a:p>
          <a:p>
            <a:endParaRPr lang="en-US" dirty="0"/>
          </a:p>
          <a:p>
            <a:r>
              <a:rPr lang="en-US" dirty="0"/>
              <a:t>Sin = opposite/hypotenuse</a:t>
            </a:r>
          </a:p>
          <a:p>
            <a:r>
              <a:rPr lang="en-US" dirty="0"/>
              <a:t>Cos = adjacent/hypotenuse</a:t>
            </a:r>
          </a:p>
          <a:p>
            <a:r>
              <a:rPr lang="en-US" dirty="0"/>
              <a:t>Tan = sin/</a:t>
            </a:r>
            <a:r>
              <a:rPr lang="en-US" dirty="0" err="1"/>
              <a:t>cos</a:t>
            </a:r>
            <a:r>
              <a:rPr lang="en-US" dirty="0"/>
              <a:t> = opposite/adjacent</a:t>
            </a:r>
          </a:p>
        </p:txBody>
      </p:sp>
      <p:sp>
        <p:nvSpPr>
          <p:cNvPr id="4" name="Slide Number Placeholder 3"/>
          <p:cNvSpPr>
            <a:spLocks noGrp="1"/>
          </p:cNvSpPr>
          <p:nvPr>
            <p:ph type="sldNum" sz="quarter" idx="10"/>
          </p:nvPr>
        </p:nvSpPr>
        <p:spPr/>
        <p:txBody>
          <a:bodyPr/>
          <a:lstStyle/>
          <a:p>
            <a:fld id="{DE46EE5B-516C-4C17-9A24-966FF7741396}" type="slidenum">
              <a:rPr lang="en-US" smtClean="0"/>
              <a:pPr/>
              <a:t>8</a:t>
            </a:fld>
            <a:endParaRPr lang="en-US"/>
          </a:p>
        </p:txBody>
      </p:sp>
    </p:spTree>
    <p:extLst>
      <p:ext uri="{BB962C8B-B14F-4D97-AF65-F5344CB8AC3E}">
        <p14:creationId xmlns:p14="http://schemas.microsoft.com/office/powerpoint/2010/main" val="241167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normAutofit/>
          </a:bodyPr>
          <a:lstStyle/>
          <a:p>
            <a:r>
              <a:rPr lang="en-US" dirty="0"/>
              <a:t>Stress depends on reference system/orientation; tensor (not vector).  Stress on surface is vector (traction).</a:t>
            </a:r>
          </a:p>
          <a:p>
            <a:r>
              <a:rPr lang="en-US" dirty="0"/>
              <a:t>F I G U R E 3 . 4 The relationship between force (F) and stress (σ) on a plane. Section through a cube showing face ABCD with ribs of length AB on which a force F is applied. This force is resolved into orientations parallel (Fs) and perpendicular (Fn) to a plane that makes an angle θ with the top and bottom surface (EF is the trace of this plane). The magnitudes of vectors Fs and </a:t>
            </a:r>
            <a:r>
              <a:rPr lang="en-US" dirty="0" err="1"/>
              <a:t>Fn</a:t>
            </a:r>
            <a:r>
              <a:rPr lang="en-US" dirty="0"/>
              <a:t> are a function of the angle θ: Fn = F ⋅ </a:t>
            </a:r>
            <a:r>
              <a:rPr lang="en-US" dirty="0" err="1"/>
              <a:t>cos</a:t>
            </a:r>
            <a:r>
              <a:rPr lang="en-US" dirty="0"/>
              <a:t> θ, Fs = F ⋅ sin θ.  The magnitude of the normal (σn) and shear stress (</a:t>
            </a:r>
            <a:r>
              <a:rPr lang="en-US" dirty="0" err="1"/>
              <a:t>σs</a:t>
            </a:r>
            <a:r>
              <a:rPr lang="en-US" dirty="0"/>
              <a:t>) is a function of the angle θ and the area: σn=σcos2 θ, </a:t>
            </a:r>
            <a:r>
              <a:rPr lang="en-US" dirty="0" err="1"/>
              <a:t>σs</a:t>
            </a:r>
            <a:r>
              <a:rPr lang="en-US" dirty="0"/>
              <a:t>=σ1⁄2 (sin 2θ). (a) Force F on plane; (b) stress σ on plane; (c) normalized values of Fn and σn on plane with angle θ; (d) normalized values of Fs and </a:t>
            </a:r>
            <a:r>
              <a:rPr lang="en-US" dirty="0" err="1"/>
              <a:t>σs</a:t>
            </a:r>
            <a:r>
              <a:rPr lang="en-US" dirty="0"/>
              <a:t> on a plane with angle </a:t>
            </a:r>
            <a:r>
              <a:rPr lang="el-GR" dirty="0"/>
              <a:t>θ.</a:t>
            </a:r>
            <a:endParaRPr lang="en-US" dirty="0"/>
          </a:p>
          <a:p>
            <a:endParaRPr lang="en-US" dirty="0"/>
          </a:p>
          <a:p>
            <a:r>
              <a:rPr lang="en-US" dirty="0"/>
              <a:t>Sin = opposite/hypotenuse</a:t>
            </a:r>
          </a:p>
          <a:p>
            <a:r>
              <a:rPr lang="en-US" dirty="0"/>
              <a:t>Cos = adjacent/hypotenuse</a:t>
            </a:r>
          </a:p>
          <a:p>
            <a:r>
              <a:rPr lang="en-US" dirty="0"/>
              <a:t>Tan = sin/</a:t>
            </a:r>
            <a:r>
              <a:rPr lang="en-US" dirty="0" err="1"/>
              <a:t>cos</a:t>
            </a:r>
            <a:r>
              <a:rPr lang="en-US" dirty="0"/>
              <a:t> = opposite/adjacent</a:t>
            </a:r>
          </a:p>
        </p:txBody>
      </p:sp>
      <p:sp>
        <p:nvSpPr>
          <p:cNvPr id="4" name="Slide Number Placeholder 3"/>
          <p:cNvSpPr>
            <a:spLocks noGrp="1"/>
          </p:cNvSpPr>
          <p:nvPr>
            <p:ph type="sldNum" sz="quarter" idx="10"/>
          </p:nvPr>
        </p:nvSpPr>
        <p:spPr/>
        <p:txBody>
          <a:bodyPr/>
          <a:lstStyle/>
          <a:p>
            <a:fld id="{DE46EE5B-516C-4C17-9A24-966FF7741396}" type="slidenum">
              <a:rPr lang="en-US" smtClean="0"/>
              <a:pPr/>
              <a:t>9</a:t>
            </a:fld>
            <a:endParaRPr lang="en-US"/>
          </a:p>
        </p:txBody>
      </p:sp>
    </p:spTree>
    <p:extLst>
      <p:ext uri="{BB962C8B-B14F-4D97-AF65-F5344CB8AC3E}">
        <p14:creationId xmlns:p14="http://schemas.microsoft.com/office/powerpoint/2010/main" val="2500821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Extremes at 90 vs 45 degrees</a:t>
            </a:r>
          </a:p>
        </p:txBody>
      </p:sp>
      <p:sp>
        <p:nvSpPr>
          <p:cNvPr id="4" name="Slide Number Placeholder 3"/>
          <p:cNvSpPr>
            <a:spLocks noGrp="1"/>
          </p:cNvSpPr>
          <p:nvPr>
            <p:ph type="sldNum" sz="quarter" idx="10"/>
          </p:nvPr>
        </p:nvSpPr>
        <p:spPr/>
        <p:txBody>
          <a:bodyPr/>
          <a:lstStyle/>
          <a:p>
            <a:fld id="{DE46EE5B-516C-4C17-9A24-966FF7741396}" type="slidenum">
              <a:rPr lang="en-US" smtClean="0"/>
              <a:pPr/>
              <a:t>10</a:t>
            </a:fld>
            <a:endParaRPr lang="en-US"/>
          </a:p>
        </p:txBody>
      </p:sp>
    </p:spTree>
    <p:extLst>
      <p:ext uri="{BB962C8B-B14F-4D97-AF65-F5344CB8AC3E}">
        <p14:creationId xmlns:p14="http://schemas.microsoft.com/office/powerpoint/2010/main" val="151048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12192000" cy="6858000"/>
            <a:chOff x="0" y="0"/>
            <a:chExt cx="5760" cy="4320"/>
          </a:xfrm>
        </p:grpSpPr>
        <p:sp>
          <p:nvSpPr>
            <p:cNvPr id="512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512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grpSp>
          <p:nvGrpSpPr>
            <p:cNvPr id="5125" name="Group 5"/>
            <p:cNvGrpSpPr>
              <a:grpSpLocks/>
            </p:cNvGrpSpPr>
            <p:nvPr/>
          </p:nvGrpSpPr>
          <p:grpSpPr bwMode="auto">
            <a:xfrm>
              <a:off x="0" y="672"/>
              <a:ext cx="1806" cy="1989"/>
              <a:chOff x="0" y="672"/>
              <a:chExt cx="1806" cy="1989"/>
            </a:xfrm>
          </p:grpSpPr>
          <p:sp>
            <p:nvSpPr>
              <p:cNvPr id="512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512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512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512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513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513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513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513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513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513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grpSp>
      </p:grpSp>
      <p:sp>
        <p:nvSpPr>
          <p:cNvPr id="5136" name="Rectangle 16"/>
          <p:cNvSpPr>
            <a:spLocks noGrp="1" noChangeArrowheads="1"/>
          </p:cNvSpPr>
          <p:nvPr>
            <p:ph type="dt" sz="half" idx="2"/>
          </p:nvPr>
        </p:nvSpPr>
        <p:spPr>
          <a:xfrm>
            <a:off x="609600" y="6248400"/>
            <a:ext cx="2844800" cy="457200"/>
          </a:xfrm>
        </p:spPr>
        <p:txBody>
          <a:bodyPr/>
          <a:lstStyle>
            <a:lvl1pPr>
              <a:defRPr sz="1200"/>
            </a:lvl1pPr>
          </a:lstStyle>
          <a:p>
            <a:r>
              <a:rPr lang="en-US"/>
              <a:t>© Ben van der Pluijm</a:t>
            </a:r>
          </a:p>
        </p:txBody>
      </p:sp>
      <p:sp>
        <p:nvSpPr>
          <p:cNvPr id="5137" name="Rectangle 17"/>
          <p:cNvSpPr>
            <a:spLocks noGrp="1" noChangeArrowheads="1"/>
          </p:cNvSpPr>
          <p:nvPr>
            <p:ph type="ftr" sz="quarter" idx="3"/>
          </p:nvPr>
        </p:nvSpPr>
        <p:spPr>
          <a:xfrm>
            <a:off x="4165600" y="6248400"/>
            <a:ext cx="3860800" cy="457200"/>
          </a:xfrm>
        </p:spPr>
        <p:txBody>
          <a:bodyPr/>
          <a:lstStyle>
            <a:lvl1pPr>
              <a:defRPr sz="1200"/>
            </a:lvl1pPr>
          </a:lstStyle>
          <a:p>
            <a:r>
              <a:rPr lang="en-US"/>
              <a:t>Force &amp; Stress </a:t>
            </a:r>
          </a:p>
        </p:txBody>
      </p:sp>
      <p:sp>
        <p:nvSpPr>
          <p:cNvPr id="5138" name="Rectangle 18"/>
          <p:cNvSpPr>
            <a:spLocks noGrp="1" noChangeArrowheads="1"/>
          </p:cNvSpPr>
          <p:nvPr>
            <p:ph type="sldNum" sz="quarter" idx="4"/>
          </p:nvPr>
        </p:nvSpPr>
        <p:spPr>
          <a:xfrm>
            <a:off x="8737600" y="6248400"/>
            <a:ext cx="2844800" cy="457200"/>
          </a:xfrm>
        </p:spPr>
        <p:txBody>
          <a:bodyPr/>
          <a:lstStyle>
            <a:lvl1pPr>
              <a:defRPr sz="1200">
                <a:latin typeface="Arial Black" pitchFamily="34" charset="0"/>
              </a:defRPr>
            </a:lvl1pPr>
          </a:lstStyle>
          <a:p>
            <a:fld id="{E26CA46C-EBF1-4C60-8357-A08E942F55AB}" type="slidenum">
              <a:rPr lang="en-US"/>
              <a:pPr/>
              <a:t>‹#›</a:t>
            </a:fld>
            <a:endParaRPr lang="en-US"/>
          </a:p>
        </p:txBody>
      </p:sp>
      <p:sp>
        <p:nvSpPr>
          <p:cNvPr id="5139" name="Rectangle 19"/>
          <p:cNvSpPr>
            <a:spLocks noGrp="1" noChangeArrowheads="1"/>
          </p:cNvSpPr>
          <p:nvPr>
            <p:ph type="ctrTitle"/>
          </p:nvPr>
        </p:nvSpPr>
        <p:spPr>
          <a:xfrm>
            <a:off x="3962400" y="1828800"/>
            <a:ext cx="8026400" cy="2209800"/>
          </a:xfrm>
        </p:spPr>
        <p:txBody>
          <a:bodyPr/>
          <a:lstStyle>
            <a:lvl1pPr>
              <a:defRPr sz="29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3962400" y="4267200"/>
            <a:ext cx="8026400" cy="1752600"/>
          </a:xfrm>
        </p:spPr>
        <p:txBody>
          <a:bodyPr/>
          <a:lstStyle>
            <a:lvl1pPr marL="0" indent="0">
              <a:defRPr sz="1900"/>
            </a:lvl1pPr>
          </a:lstStyle>
          <a:p>
            <a:r>
              <a:rPr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Force &amp; Stress </a:t>
            </a:r>
          </a:p>
        </p:txBody>
      </p:sp>
      <p:sp>
        <p:nvSpPr>
          <p:cNvPr id="5" name="Slide Number Placeholder 4"/>
          <p:cNvSpPr>
            <a:spLocks noGrp="1"/>
          </p:cNvSpPr>
          <p:nvPr>
            <p:ph type="sldNum" sz="quarter" idx="11"/>
          </p:nvPr>
        </p:nvSpPr>
        <p:spPr/>
        <p:txBody>
          <a:bodyPr/>
          <a:lstStyle>
            <a:lvl1pPr>
              <a:defRPr/>
            </a:lvl1pPr>
          </a:lstStyle>
          <a:p>
            <a:fld id="{E7EF2427-9D32-4134-AC8E-1A15AB87339D}"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381000"/>
            <a:ext cx="2768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381000"/>
            <a:ext cx="8102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Force &amp; Stress </a:t>
            </a:r>
          </a:p>
        </p:txBody>
      </p:sp>
      <p:sp>
        <p:nvSpPr>
          <p:cNvPr id="5" name="Slide Number Placeholder 4"/>
          <p:cNvSpPr>
            <a:spLocks noGrp="1"/>
          </p:cNvSpPr>
          <p:nvPr>
            <p:ph type="sldNum" sz="quarter" idx="11"/>
          </p:nvPr>
        </p:nvSpPr>
        <p:spPr/>
        <p:txBody>
          <a:bodyPr/>
          <a:lstStyle>
            <a:lvl1pPr>
              <a:defRPr/>
            </a:lvl1pPr>
          </a:lstStyle>
          <a:p>
            <a:fld id="{DF13E6A6-75DD-42C5-B857-A54C01D772CB}"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Force &amp; Stress </a:t>
            </a:r>
          </a:p>
        </p:txBody>
      </p:sp>
      <p:sp>
        <p:nvSpPr>
          <p:cNvPr id="5" name="Slide Number Placeholder 4"/>
          <p:cNvSpPr>
            <a:spLocks noGrp="1"/>
          </p:cNvSpPr>
          <p:nvPr>
            <p:ph type="sldNum" sz="quarter" idx="11"/>
          </p:nvPr>
        </p:nvSpPr>
        <p:spPr/>
        <p:txBody>
          <a:bodyPr/>
          <a:lstStyle>
            <a:lvl1pPr>
              <a:defRPr/>
            </a:lvl1pPr>
          </a:lstStyle>
          <a:p>
            <a:fld id="{B8DFFFFC-2144-4E6C-A04C-DCA82C9F70D8}"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Force &amp; Stress </a:t>
            </a:r>
          </a:p>
        </p:txBody>
      </p:sp>
      <p:sp>
        <p:nvSpPr>
          <p:cNvPr id="5" name="Slide Number Placeholder 4"/>
          <p:cNvSpPr>
            <a:spLocks noGrp="1"/>
          </p:cNvSpPr>
          <p:nvPr>
            <p:ph type="sldNum" sz="quarter" idx="11"/>
          </p:nvPr>
        </p:nvSpPr>
        <p:spPr/>
        <p:txBody>
          <a:bodyPr/>
          <a:lstStyle>
            <a:lvl1pPr>
              <a:defRPr/>
            </a:lvl1pPr>
          </a:lstStyle>
          <a:p>
            <a:fld id="{04E57B82-BD52-4933-AD10-5AC1407CE40E}"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066800"/>
            <a:ext cx="538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66800"/>
            <a:ext cx="538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Force &amp; Stress </a:t>
            </a:r>
          </a:p>
        </p:txBody>
      </p:sp>
      <p:sp>
        <p:nvSpPr>
          <p:cNvPr id="6" name="Slide Number Placeholder 5"/>
          <p:cNvSpPr>
            <a:spLocks noGrp="1"/>
          </p:cNvSpPr>
          <p:nvPr>
            <p:ph type="sldNum" sz="quarter" idx="11"/>
          </p:nvPr>
        </p:nvSpPr>
        <p:spPr/>
        <p:txBody>
          <a:bodyPr/>
          <a:lstStyle>
            <a:lvl1pPr>
              <a:defRPr/>
            </a:lvl1pPr>
          </a:lstStyle>
          <a:p>
            <a:fld id="{11D2905A-F006-4379-8735-55B043D13739}"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Force &amp; Stress </a:t>
            </a:r>
          </a:p>
        </p:txBody>
      </p:sp>
      <p:sp>
        <p:nvSpPr>
          <p:cNvPr id="8" name="Slide Number Placeholder 7"/>
          <p:cNvSpPr>
            <a:spLocks noGrp="1"/>
          </p:cNvSpPr>
          <p:nvPr>
            <p:ph type="sldNum" sz="quarter" idx="11"/>
          </p:nvPr>
        </p:nvSpPr>
        <p:spPr/>
        <p:txBody>
          <a:bodyPr/>
          <a:lstStyle>
            <a:lvl1pPr>
              <a:defRPr/>
            </a:lvl1pPr>
          </a:lstStyle>
          <a:p>
            <a:fld id="{A35122E6-CF27-4705-83AE-CE3573921954}"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Force &amp; Stress </a:t>
            </a:r>
          </a:p>
        </p:txBody>
      </p:sp>
      <p:sp>
        <p:nvSpPr>
          <p:cNvPr id="4" name="Slide Number Placeholder 3"/>
          <p:cNvSpPr>
            <a:spLocks noGrp="1"/>
          </p:cNvSpPr>
          <p:nvPr>
            <p:ph type="sldNum" sz="quarter" idx="11"/>
          </p:nvPr>
        </p:nvSpPr>
        <p:spPr/>
        <p:txBody>
          <a:bodyPr/>
          <a:lstStyle>
            <a:lvl1pPr>
              <a:defRPr/>
            </a:lvl1pPr>
          </a:lstStyle>
          <a:p>
            <a:fld id="{CAFB62E3-961B-4A1A-8070-DD979EA23054}"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Force &amp; Stress </a:t>
            </a:r>
          </a:p>
        </p:txBody>
      </p:sp>
      <p:sp>
        <p:nvSpPr>
          <p:cNvPr id="3" name="Slide Number Placeholder 2"/>
          <p:cNvSpPr>
            <a:spLocks noGrp="1"/>
          </p:cNvSpPr>
          <p:nvPr>
            <p:ph type="sldNum" sz="quarter" idx="11"/>
          </p:nvPr>
        </p:nvSpPr>
        <p:spPr/>
        <p:txBody>
          <a:bodyPr/>
          <a:lstStyle>
            <a:lvl1pPr>
              <a:defRPr/>
            </a:lvl1pPr>
          </a:lstStyle>
          <a:p>
            <a:fld id="{579926F0-BECA-4D75-8A21-10610C5AFBC3}"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Force &amp; Stress </a:t>
            </a:r>
          </a:p>
        </p:txBody>
      </p:sp>
      <p:sp>
        <p:nvSpPr>
          <p:cNvPr id="6" name="Slide Number Placeholder 5"/>
          <p:cNvSpPr>
            <a:spLocks noGrp="1"/>
          </p:cNvSpPr>
          <p:nvPr>
            <p:ph type="sldNum" sz="quarter" idx="11"/>
          </p:nvPr>
        </p:nvSpPr>
        <p:spPr/>
        <p:txBody>
          <a:bodyPr/>
          <a:lstStyle>
            <a:lvl1pPr>
              <a:defRPr/>
            </a:lvl1pPr>
          </a:lstStyle>
          <a:p>
            <a:fld id="{428411A2-313F-4EB3-9F85-E0C8A0624938}"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Force &amp; Stress </a:t>
            </a:r>
          </a:p>
        </p:txBody>
      </p:sp>
      <p:sp>
        <p:nvSpPr>
          <p:cNvPr id="6" name="Slide Number Placeholder 5"/>
          <p:cNvSpPr>
            <a:spLocks noGrp="1"/>
          </p:cNvSpPr>
          <p:nvPr>
            <p:ph type="sldNum" sz="quarter" idx="11"/>
          </p:nvPr>
        </p:nvSpPr>
        <p:spPr/>
        <p:txBody>
          <a:bodyPr/>
          <a:lstStyle>
            <a:lvl1pPr>
              <a:defRPr/>
            </a:lvl1pPr>
          </a:lstStyle>
          <a:p>
            <a:fld id="{1132F54A-1590-49B7-BC35-F810D8AA818F}"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4165600" y="64008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cs typeface="Arial" pitchFamily="34" charset="0"/>
              </a:defRPr>
            </a:lvl1pPr>
          </a:lstStyle>
          <a:p>
            <a:r>
              <a:rPr lang="en-US"/>
              <a:t>Force &amp; Stress </a:t>
            </a:r>
          </a:p>
        </p:txBody>
      </p:sp>
      <p:sp>
        <p:nvSpPr>
          <p:cNvPr id="4099" name="Rectangle 3"/>
          <p:cNvSpPr>
            <a:spLocks noGrp="1" noChangeArrowheads="1"/>
          </p:cNvSpPr>
          <p:nvPr>
            <p:ph type="sldNum" sz="quarter" idx="4"/>
          </p:nvPr>
        </p:nvSpPr>
        <p:spPr bwMode="auto">
          <a:xfrm>
            <a:off x="9144000" y="64008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fld id="{6BE77BF9-558A-452A-AF67-8F0F7470AC5E}" type="slidenum">
              <a:rPr lang="en-US"/>
              <a:pPr/>
              <a:t>‹#›</a:t>
            </a:fld>
            <a:endParaRPr lang="en-US"/>
          </a:p>
        </p:txBody>
      </p:sp>
      <p:sp>
        <p:nvSpPr>
          <p:cNvPr id="4110" name="Rectangle 14"/>
          <p:cNvSpPr>
            <a:spLocks noGrp="1" noChangeArrowheads="1"/>
          </p:cNvSpPr>
          <p:nvPr>
            <p:ph type="title"/>
          </p:nvPr>
        </p:nvSpPr>
        <p:spPr bwMode="auto">
          <a:xfrm>
            <a:off x="0" y="0"/>
            <a:ext cx="12192000" cy="615553"/>
          </a:xfrm>
          <a:prstGeom prst="rect">
            <a:avLst/>
          </a:prstGeom>
          <a:solidFill>
            <a:srgbClr val="002060"/>
          </a:solidFill>
          <a:ln w="9525">
            <a:noFill/>
            <a:miter lim="800000"/>
            <a:headEnd/>
            <a:tailEnd/>
          </a:ln>
          <a:effectLst/>
        </p:spPr>
        <p:txBody>
          <a:bodyPr vert="horz" wrap="square" lIns="457200" tIns="91440" rIns="91440" bIns="91440" numCol="1" anchor="ctr" anchorCtr="0" compatLnSpc="1">
            <a:prstTxWarp prst="textNoShape">
              <a:avLst/>
            </a:prstTxWarp>
            <a:spAutoFit/>
          </a:bodyPr>
          <a:lstStyle/>
          <a:p>
            <a:pPr lvl="0"/>
            <a:r>
              <a:rPr lang="en-US" dirty="0"/>
              <a:t>Click to edit Master title style</a:t>
            </a:r>
          </a:p>
        </p:txBody>
      </p:sp>
      <p:sp>
        <p:nvSpPr>
          <p:cNvPr id="4111" name="Rectangle 15"/>
          <p:cNvSpPr>
            <a:spLocks noGrp="1" noChangeArrowheads="1"/>
          </p:cNvSpPr>
          <p:nvPr>
            <p:ph type="body" idx="1"/>
          </p:nvPr>
        </p:nvSpPr>
        <p:spPr bwMode="auto">
          <a:xfrm>
            <a:off x="609600" y="1066800"/>
            <a:ext cx="109728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112" name="Rectangle 16"/>
          <p:cNvSpPr>
            <a:spLocks noGrp="1" noChangeArrowheads="1"/>
          </p:cNvSpPr>
          <p:nvPr>
            <p:ph type="dt" sz="half" idx="2"/>
          </p:nvPr>
        </p:nvSpPr>
        <p:spPr bwMode="auto">
          <a:xfrm>
            <a:off x="508000" y="638175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vl1pPr>
          </a:lstStyle>
          <a:p>
            <a:r>
              <a:rPr lang="en-US"/>
              <a:t>© Ben van der Pluijm</a:t>
            </a:r>
          </a:p>
        </p:txBody>
      </p:sp>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135" y="6492240"/>
            <a:ext cx="445562" cy="36576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fontAlgn="base">
        <a:spcBef>
          <a:spcPct val="0"/>
        </a:spcBef>
        <a:spcAft>
          <a:spcPct val="0"/>
        </a:spcAft>
        <a:defRPr sz="2800">
          <a:solidFill>
            <a:schemeClr val="bg1"/>
          </a:solidFill>
          <a:latin typeface="+mj-lt"/>
          <a:ea typeface="+mj-ea"/>
          <a:cs typeface="+mj-cs"/>
        </a:defRPr>
      </a:lvl1pPr>
      <a:lvl2pPr algn="l" rtl="0" fontAlgn="base">
        <a:spcBef>
          <a:spcPct val="0"/>
        </a:spcBef>
        <a:spcAft>
          <a:spcPct val="0"/>
        </a:spcAft>
        <a:defRPr sz="2400">
          <a:solidFill>
            <a:schemeClr val="bg2"/>
          </a:solidFill>
          <a:latin typeface="Arial" pitchFamily="34" charset="0"/>
        </a:defRPr>
      </a:lvl2pPr>
      <a:lvl3pPr algn="l" rtl="0" fontAlgn="base">
        <a:spcBef>
          <a:spcPct val="0"/>
        </a:spcBef>
        <a:spcAft>
          <a:spcPct val="0"/>
        </a:spcAft>
        <a:defRPr sz="2400">
          <a:solidFill>
            <a:schemeClr val="bg2"/>
          </a:solidFill>
          <a:latin typeface="Arial" pitchFamily="34" charset="0"/>
        </a:defRPr>
      </a:lvl3pPr>
      <a:lvl4pPr algn="l" rtl="0" fontAlgn="base">
        <a:spcBef>
          <a:spcPct val="0"/>
        </a:spcBef>
        <a:spcAft>
          <a:spcPct val="0"/>
        </a:spcAft>
        <a:defRPr sz="2400">
          <a:solidFill>
            <a:schemeClr val="bg2"/>
          </a:solidFill>
          <a:latin typeface="Arial" pitchFamily="34" charset="0"/>
        </a:defRPr>
      </a:lvl4pPr>
      <a:lvl5pPr algn="l" rtl="0" fontAlgn="base">
        <a:spcBef>
          <a:spcPct val="0"/>
        </a:spcBef>
        <a:spcAft>
          <a:spcPct val="0"/>
        </a:spcAft>
        <a:defRPr sz="2400">
          <a:solidFill>
            <a:schemeClr val="bg2"/>
          </a:solidFill>
          <a:latin typeface="Arial" pitchFamily="34" charset="0"/>
        </a:defRPr>
      </a:lvl5pPr>
      <a:lvl6pPr marL="457200" algn="l" rtl="0" fontAlgn="base">
        <a:spcBef>
          <a:spcPct val="0"/>
        </a:spcBef>
        <a:spcAft>
          <a:spcPct val="0"/>
        </a:spcAft>
        <a:defRPr sz="2400">
          <a:solidFill>
            <a:schemeClr val="bg2"/>
          </a:solidFill>
          <a:latin typeface="Arial" pitchFamily="34" charset="0"/>
        </a:defRPr>
      </a:lvl6pPr>
      <a:lvl7pPr marL="914400" algn="l" rtl="0" fontAlgn="base">
        <a:spcBef>
          <a:spcPct val="0"/>
        </a:spcBef>
        <a:spcAft>
          <a:spcPct val="0"/>
        </a:spcAft>
        <a:defRPr sz="2400">
          <a:solidFill>
            <a:schemeClr val="bg2"/>
          </a:solidFill>
          <a:latin typeface="Arial" pitchFamily="34" charset="0"/>
        </a:defRPr>
      </a:lvl7pPr>
      <a:lvl8pPr marL="1371600" algn="l" rtl="0" fontAlgn="base">
        <a:spcBef>
          <a:spcPct val="0"/>
        </a:spcBef>
        <a:spcAft>
          <a:spcPct val="0"/>
        </a:spcAft>
        <a:defRPr sz="2400">
          <a:solidFill>
            <a:schemeClr val="bg2"/>
          </a:solidFill>
          <a:latin typeface="Arial" pitchFamily="34" charset="0"/>
        </a:defRPr>
      </a:lvl8pPr>
      <a:lvl9pPr marL="1828800" algn="l" rtl="0" fontAlgn="base">
        <a:spcBef>
          <a:spcPct val="0"/>
        </a:spcBef>
        <a:spcAft>
          <a:spcPct val="0"/>
        </a:spcAft>
        <a:defRPr sz="2400">
          <a:solidFill>
            <a:schemeClr val="bg2"/>
          </a:solidFill>
          <a:latin typeface="Arial"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defRPr>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defRPr sz="16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defRPr sz="1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defRPr sz="12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defRPr sz="12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defRPr sz="12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defRPr sz="12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defRPr sz="12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package" Target="../embeddings/Microsoft_Excel_Worksheet.xlsx"/><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goo.gl/uGq5Hz" TargetMode="Externa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earthquake.usgs.gov/earthquakes/map/"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629400" y="1828800"/>
            <a:ext cx="5359400" cy="2209800"/>
          </a:xfrm>
          <a:noFill/>
        </p:spPr>
        <p:txBody>
          <a:bodyPr/>
          <a:lstStyle/>
          <a:p>
            <a:r>
              <a:rPr lang="en-US" sz="3200" dirty="0"/>
              <a:t>Force and Stress</a:t>
            </a:r>
          </a:p>
        </p:txBody>
      </p:sp>
      <p:sp>
        <p:nvSpPr>
          <p:cNvPr id="6" name="Rectangle 5"/>
          <p:cNvSpPr>
            <a:spLocks noGrp="1" noChangeArrowheads="1"/>
          </p:cNvSpPr>
          <p:nvPr>
            <p:ph type="subTitle" idx="1"/>
          </p:nvPr>
        </p:nvSpPr>
        <p:spPr>
          <a:xfrm>
            <a:off x="5181600" y="4572000"/>
            <a:ext cx="5943600" cy="1828800"/>
          </a:xfrm>
        </p:spPr>
        <p:txBody>
          <a:bodyPr/>
          <a:lstStyle/>
          <a:p>
            <a:r>
              <a:rPr lang="en-US" sz="2400" dirty="0">
                <a:solidFill>
                  <a:schemeClr val="bg2"/>
                </a:solidFill>
              </a:rPr>
              <a:t>Earth Structure</a:t>
            </a:r>
            <a:br>
              <a:rPr lang="en-US" sz="2400" dirty="0">
                <a:solidFill>
                  <a:schemeClr val="bg2"/>
                </a:solidFill>
              </a:rPr>
            </a:br>
            <a:r>
              <a:rPr lang="en-US" sz="2400" dirty="0">
                <a:solidFill>
                  <a:schemeClr val="bg2"/>
                </a:solidFill>
              </a:rPr>
              <a:t>(</a:t>
            </a:r>
            <a:r>
              <a:rPr lang="en-US" sz="2000" dirty="0">
                <a:solidFill>
                  <a:schemeClr val="bg2"/>
                </a:solidFill>
              </a:rPr>
              <a:t>Processes in Structural Geology &amp;Tectonics)</a:t>
            </a:r>
          </a:p>
          <a:p>
            <a:endParaRPr lang="en-US" sz="2000" dirty="0">
              <a:solidFill>
                <a:schemeClr val="bg2"/>
              </a:solidFill>
            </a:endParaRPr>
          </a:p>
          <a:p>
            <a:r>
              <a:rPr lang="en-US" sz="2000" dirty="0">
                <a:solidFill>
                  <a:schemeClr val="bg2"/>
                </a:solidFill>
              </a:rPr>
              <a:t>© Ben van der Pluijm</a:t>
            </a:r>
          </a:p>
          <a:p>
            <a:fld id="{31758DFA-22EC-4475-A55C-3124A4D51909}" type="datetime8">
              <a:rPr lang="en-US" sz="1200" smtClean="0">
                <a:solidFill>
                  <a:schemeClr val="bg2"/>
                </a:solidFill>
                <a:cs typeface="Arial" pitchFamily="34" charset="0"/>
              </a:rPr>
              <a:pPr/>
              <a:t>9/14/2023 3:47 PM</a:t>
            </a:fld>
            <a:endParaRPr lang="en-US" sz="1200" dirty="0">
              <a:solidFill>
                <a:schemeClr val="bg2"/>
              </a:solidFill>
              <a:cs typeface="Arial" pitchFamily="34" charset="0"/>
            </a:endParaRPr>
          </a:p>
        </p:txBody>
      </p:sp>
      <p:pic>
        <p:nvPicPr>
          <p:cNvPr id="5" name="Picture 4" descr="Diagram&#10;&#10;Description automatically generated">
            <a:extLst>
              <a:ext uri="{FF2B5EF4-FFF2-40B4-BE49-F238E27FC236}">
                <a16:creationId xmlns:a16="http://schemas.microsoft.com/office/drawing/2014/main" id="{339E4C9F-8C3E-4117-B7D6-48BA40963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4414">
            <a:off x="1416542" y="1025910"/>
            <a:ext cx="4152900" cy="3718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97549" y="1296174"/>
            <a:ext cx="5886451" cy="4955203"/>
          </a:xfrm>
          <a:prstGeom prst="rect">
            <a:avLst/>
          </a:prstGeom>
        </p:spPr>
        <p:txBody>
          <a:bodyPr wrap="square">
            <a:spAutoFit/>
          </a:bodyPr>
          <a:lstStyle/>
          <a:p>
            <a:r>
              <a:rPr lang="el-GR" sz="2400" dirty="0"/>
              <a:t>σ</a:t>
            </a:r>
            <a:r>
              <a:rPr lang="en-US" sz="2400" baseline="-25000" dirty="0"/>
              <a:t>n</a:t>
            </a:r>
            <a:r>
              <a:rPr lang="en-US" sz="2400" dirty="0"/>
              <a:t> = </a:t>
            </a:r>
            <a:r>
              <a:rPr lang="el-GR" sz="2400" dirty="0"/>
              <a:t>σ </a:t>
            </a:r>
            <a:r>
              <a:rPr lang="en-US" sz="2400" b="1" dirty="0"/>
              <a:t>cos</a:t>
            </a:r>
            <a:r>
              <a:rPr lang="en-US" sz="2400" b="1" baseline="30000" dirty="0"/>
              <a:t>2</a:t>
            </a:r>
            <a:r>
              <a:rPr lang="en-US" sz="2400" b="1" dirty="0"/>
              <a:t> </a:t>
            </a:r>
            <a:r>
              <a:rPr lang="el-GR" sz="2400" b="1" dirty="0"/>
              <a:t>θ</a:t>
            </a:r>
            <a:r>
              <a:rPr lang="el-GR" sz="2400" dirty="0"/>
              <a:t> </a:t>
            </a:r>
            <a:endParaRPr lang="en-US" sz="2400" dirty="0"/>
          </a:p>
          <a:p>
            <a:endParaRPr lang="en-US" sz="2400" dirty="0"/>
          </a:p>
          <a:p>
            <a:r>
              <a:rPr lang="en-US" sz="2000" dirty="0"/>
              <a:t>y=cos</a:t>
            </a:r>
            <a:r>
              <a:rPr lang="el-GR" sz="2000" dirty="0"/>
              <a:t>θ</a:t>
            </a:r>
            <a:r>
              <a:rPr lang="en-US" sz="2000" dirty="0"/>
              <a:t> (red)</a:t>
            </a:r>
            <a:endParaRPr lang="en-US" sz="2000" baseline="30000" dirty="0"/>
          </a:p>
          <a:p>
            <a:r>
              <a:rPr lang="en-US" sz="2000" dirty="0"/>
              <a:t>y=cos</a:t>
            </a:r>
            <a:r>
              <a:rPr lang="en-US" sz="2000" baseline="30000" dirty="0"/>
              <a:t>2</a:t>
            </a:r>
            <a:r>
              <a:rPr lang="el-GR" sz="2000" dirty="0"/>
              <a:t>θ</a:t>
            </a:r>
            <a:r>
              <a:rPr lang="en-US" sz="2000" dirty="0"/>
              <a:t> (blue); extremes (max, 0, min) at 90</a:t>
            </a:r>
            <a:r>
              <a:rPr lang="en-US" sz="2000" baseline="30000" dirty="0"/>
              <a:t>o</a:t>
            </a:r>
          </a:p>
          <a:p>
            <a:endParaRPr lang="en-US" sz="2400" dirty="0"/>
          </a:p>
          <a:p>
            <a:endParaRPr lang="en-US" sz="2400" dirty="0"/>
          </a:p>
          <a:p>
            <a:endParaRPr lang="el-GR" sz="2400" dirty="0"/>
          </a:p>
          <a:p>
            <a:endParaRPr lang="en-US" sz="2400" dirty="0"/>
          </a:p>
          <a:p>
            <a:r>
              <a:rPr lang="el-GR" sz="2400" dirty="0"/>
              <a:t>σ</a:t>
            </a:r>
            <a:r>
              <a:rPr lang="en-US" sz="2400" baseline="-25000" dirty="0"/>
              <a:t>s</a:t>
            </a:r>
            <a:r>
              <a:rPr lang="en-US" sz="2400" dirty="0"/>
              <a:t> = </a:t>
            </a:r>
            <a:r>
              <a:rPr lang="el-GR" sz="2400" dirty="0"/>
              <a:t>σ </a:t>
            </a:r>
            <a:r>
              <a:rPr lang="el-GR" sz="2400" b="1" dirty="0"/>
              <a:t>½(</a:t>
            </a:r>
            <a:r>
              <a:rPr lang="en-US" sz="2400" b="1" dirty="0"/>
              <a:t>sin2</a:t>
            </a:r>
            <a:r>
              <a:rPr lang="el-GR" sz="2400" b="1" dirty="0"/>
              <a:t>θ)</a:t>
            </a:r>
            <a:endParaRPr lang="en-US" sz="2400" b="1" dirty="0"/>
          </a:p>
          <a:p>
            <a:endParaRPr lang="en-US" sz="2400" dirty="0"/>
          </a:p>
          <a:p>
            <a:r>
              <a:rPr lang="en-US" sz="2000" dirty="0"/>
              <a:t>y=sin</a:t>
            </a:r>
            <a:r>
              <a:rPr lang="el-GR" sz="2000" dirty="0"/>
              <a:t>θ</a:t>
            </a:r>
            <a:r>
              <a:rPr lang="en-US" sz="2000" dirty="0"/>
              <a:t> (red)		</a:t>
            </a:r>
          </a:p>
          <a:p>
            <a:r>
              <a:rPr lang="en-US" sz="2000" dirty="0"/>
              <a:t>y=1/2 sin2</a:t>
            </a:r>
            <a:r>
              <a:rPr lang="el-GR" sz="2000" dirty="0"/>
              <a:t>θ</a:t>
            </a:r>
            <a:r>
              <a:rPr lang="en-US" sz="2000" dirty="0"/>
              <a:t> (blue); extremes (max, 0, min) at 45</a:t>
            </a:r>
            <a:r>
              <a:rPr lang="en-US" sz="2000" baseline="30000" dirty="0"/>
              <a:t>o</a:t>
            </a:r>
          </a:p>
          <a:p>
            <a:endParaRPr lang="en-US" sz="2400" dirty="0"/>
          </a:p>
          <a:p>
            <a:pPr algn="r"/>
            <a:r>
              <a:rPr lang="en-US" sz="2000" dirty="0"/>
              <a:t>Recall </a:t>
            </a:r>
            <a:r>
              <a:rPr lang="en-US" sz="2000" dirty="0">
                <a:latin typeface="Symbol" panose="05050102010706020507" pitchFamily="18" charset="2"/>
              </a:rPr>
              <a:t>p</a:t>
            </a:r>
            <a:r>
              <a:rPr lang="en-US" sz="2000" dirty="0"/>
              <a:t> = 180</a:t>
            </a:r>
            <a:r>
              <a:rPr lang="en-US" sz="2000" baseline="30000" dirty="0"/>
              <a:t>o</a:t>
            </a:r>
            <a:r>
              <a:rPr lang="en-US" sz="2000" dirty="0"/>
              <a:t> = 3.14</a:t>
            </a:r>
          </a:p>
        </p:txBody>
      </p:sp>
      <p:sp>
        <p:nvSpPr>
          <p:cNvPr id="2" name="Title 1"/>
          <p:cNvSpPr>
            <a:spLocks noGrp="1"/>
          </p:cNvSpPr>
          <p:nvPr>
            <p:ph type="title"/>
          </p:nvPr>
        </p:nvSpPr>
        <p:spPr/>
        <p:txBody>
          <a:bodyPr/>
          <a:lstStyle/>
          <a:p>
            <a:r>
              <a:rPr lang="en-US" dirty="0"/>
              <a:t>Difference between Force and Stress: Effect of area</a:t>
            </a:r>
          </a:p>
        </p:txBody>
      </p:sp>
      <p:sp>
        <p:nvSpPr>
          <p:cNvPr id="3" name="Footer Placeholder 2"/>
          <p:cNvSpPr>
            <a:spLocks noGrp="1"/>
          </p:cNvSpPr>
          <p:nvPr>
            <p:ph type="ftr" sz="quarter" idx="10"/>
          </p:nvPr>
        </p:nvSpPr>
        <p:spPr/>
        <p:txBody>
          <a:bodyPr/>
          <a:lstStyle/>
          <a:p>
            <a:r>
              <a:rPr lang="en-US"/>
              <a:t>Force &amp; Stress </a:t>
            </a:r>
          </a:p>
        </p:txBody>
      </p:sp>
      <p:sp>
        <p:nvSpPr>
          <p:cNvPr id="4" name="Slide Number Placeholder 3"/>
          <p:cNvSpPr>
            <a:spLocks noGrp="1"/>
          </p:cNvSpPr>
          <p:nvPr>
            <p:ph type="sldNum" sz="quarter" idx="11"/>
          </p:nvPr>
        </p:nvSpPr>
        <p:spPr/>
        <p:txBody>
          <a:bodyPr/>
          <a:lstStyle/>
          <a:p>
            <a:fld id="{CAFB62E3-961B-4A1A-8070-DD979EA23054}" type="slidenum">
              <a:rPr lang="en-US" smtClean="0"/>
              <a:pPr/>
              <a:t>10</a:t>
            </a:fld>
            <a:endParaRPr lang="en-US"/>
          </a:p>
        </p:txBody>
      </p:sp>
      <p:sp>
        <p:nvSpPr>
          <p:cNvPr id="5" name="Date Placeholder 4"/>
          <p:cNvSpPr>
            <a:spLocks noGrp="1"/>
          </p:cNvSpPr>
          <p:nvPr>
            <p:ph type="dt" sz="half" idx="12"/>
          </p:nvPr>
        </p:nvSpPr>
        <p:spPr/>
        <p:txBody>
          <a:bodyPr/>
          <a:lstStyle/>
          <a:p>
            <a:r>
              <a:rPr lang="en-US"/>
              <a:t>© Ben van der Pluijm</a:t>
            </a:r>
          </a:p>
        </p:txBody>
      </p:sp>
      <p:pic>
        <p:nvPicPr>
          <p:cNvPr id="13" name="Picture 12" descr="A picture containing standing, group, white&#10;&#10;Description automatically generated">
            <a:extLst>
              <a:ext uri="{FF2B5EF4-FFF2-40B4-BE49-F238E27FC236}">
                <a16:creationId xmlns:a16="http://schemas.microsoft.com/office/drawing/2014/main" id="{63888F9C-1262-420C-93EE-2E0C1E48886B}"/>
              </a:ext>
            </a:extLst>
          </p:cNvPr>
          <p:cNvPicPr>
            <a:picLocks noChangeAspect="1"/>
          </p:cNvPicPr>
          <p:nvPr/>
        </p:nvPicPr>
        <p:blipFill rotWithShape="1">
          <a:blip r:embed="rId3">
            <a:extLst>
              <a:ext uri="{28A0092B-C50C-407E-A947-70E740481C1C}">
                <a14:useLocalDpi xmlns:a14="http://schemas.microsoft.com/office/drawing/2010/main" val="0"/>
              </a:ext>
            </a:extLst>
          </a:blip>
          <a:srcRect t="30142" b="30142"/>
          <a:stretch/>
        </p:blipFill>
        <p:spPr>
          <a:xfrm>
            <a:off x="914400" y="1447800"/>
            <a:ext cx="4457700" cy="2133600"/>
          </a:xfrm>
          <a:prstGeom prst="rect">
            <a:avLst/>
          </a:prstGeom>
        </p:spPr>
      </p:pic>
      <p:pic>
        <p:nvPicPr>
          <p:cNvPr id="15" name="Picture 14" descr="A picture containing standing, group&#10;&#10;Description automatically generated">
            <a:extLst>
              <a:ext uri="{FF2B5EF4-FFF2-40B4-BE49-F238E27FC236}">
                <a16:creationId xmlns:a16="http://schemas.microsoft.com/office/drawing/2014/main" id="{353200B7-3896-49BB-A874-4725624F80AE}"/>
              </a:ext>
            </a:extLst>
          </p:cNvPr>
          <p:cNvPicPr>
            <a:picLocks noChangeAspect="1"/>
          </p:cNvPicPr>
          <p:nvPr/>
        </p:nvPicPr>
        <p:blipFill rotWithShape="1">
          <a:blip r:embed="rId4">
            <a:extLst>
              <a:ext uri="{28A0092B-C50C-407E-A947-70E740481C1C}">
                <a14:useLocalDpi xmlns:a14="http://schemas.microsoft.com/office/drawing/2010/main" val="0"/>
              </a:ext>
            </a:extLst>
          </a:blip>
          <a:srcRect t="30142" b="30142"/>
          <a:stretch/>
        </p:blipFill>
        <p:spPr>
          <a:xfrm>
            <a:off x="914400" y="4145958"/>
            <a:ext cx="4457700" cy="2133600"/>
          </a:xfrm>
          <a:prstGeom prst="rect">
            <a:avLst/>
          </a:prstGeom>
        </p:spPr>
      </p:pic>
    </p:spTree>
    <p:extLst>
      <p:ext uri="{BB962C8B-B14F-4D97-AF65-F5344CB8AC3E}">
        <p14:creationId xmlns:p14="http://schemas.microsoft.com/office/powerpoint/2010/main" val="270721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Relationship between Force and Stress (2D analysis)</a:t>
            </a:r>
          </a:p>
        </p:txBody>
      </p:sp>
      <p:sp>
        <p:nvSpPr>
          <p:cNvPr id="6" name="Footer Placeholder 3"/>
          <p:cNvSpPr>
            <a:spLocks noGrp="1"/>
          </p:cNvSpPr>
          <p:nvPr>
            <p:ph type="ftr" sz="quarter" idx="10"/>
          </p:nvPr>
        </p:nvSpPr>
        <p:spPr/>
        <p:txBody>
          <a:bodyPr/>
          <a:lstStyle/>
          <a:p>
            <a:r>
              <a:rPr lang="en-US"/>
              <a:t>Force &amp; Stress </a:t>
            </a:r>
          </a:p>
        </p:txBody>
      </p:sp>
      <p:sp>
        <p:nvSpPr>
          <p:cNvPr id="7" name="Slide Number Placeholder 4"/>
          <p:cNvSpPr>
            <a:spLocks noGrp="1"/>
          </p:cNvSpPr>
          <p:nvPr>
            <p:ph type="sldNum" sz="quarter" idx="11"/>
          </p:nvPr>
        </p:nvSpPr>
        <p:spPr/>
        <p:txBody>
          <a:bodyPr/>
          <a:lstStyle/>
          <a:p>
            <a:fld id="{8D06D59E-D0E8-4F54-996B-EEFCB90A7667}" type="slidenum">
              <a:rPr lang="en-US"/>
              <a:pPr/>
              <a:t>11</a:t>
            </a:fld>
            <a:endParaRPr lang="en-US"/>
          </a:p>
        </p:txBody>
      </p:sp>
      <p:sp>
        <p:nvSpPr>
          <p:cNvPr id="2" name="Rectangle 1"/>
          <p:cNvSpPr/>
          <p:nvPr/>
        </p:nvSpPr>
        <p:spPr>
          <a:xfrm>
            <a:off x="8026400" y="4419600"/>
            <a:ext cx="3372673" cy="1323439"/>
          </a:xfrm>
          <a:prstGeom prst="rect">
            <a:avLst/>
          </a:prstGeom>
        </p:spPr>
        <p:txBody>
          <a:bodyPr wrap="square">
            <a:spAutoFit/>
          </a:bodyPr>
          <a:lstStyle/>
          <a:p>
            <a:r>
              <a:rPr lang="en-US" sz="2000" dirty="0"/>
              <a:t>Normalized values of </a:t>
            </a:r>
            <a:r>
              <a:rPr lang="en-US" sz="2000" dirty="0" err="1"/>
              <a:t>F</a:t>
            </a:r>
            <a:r>
              <a:rPr lang="en-US" sz="2000" baseline="-25000" dirty="0" err="1"/>
              <a:t>n</a:t>
            </a:r>
            <a:r>
              <a:rPr lang="en-US" sz="2000" dirty="0"/>
              <a:t> and F</a:t>
            </a:r>
            <a:r>
              <a:rPr lang="en-US" sz="2000" baseline="-25000" dirty="0"/>
              <a:t>s</a:t>
            </a:r>
            <a:r>
              <a:rPr lang="en-US" sz="2000" dirty="0"/>
              <a:t> , and </a:t>
            </a:r>
            <a:r>
              <a:rPr lang="en-US" sz="2000" dirty="0" err="1"/>
              <a:t>σ</a:t>
            </a:r>
            <a:r>
              <a:rPr lang="en-US" sz="2000" baseline="-25000" dirty="0" err="1"/>
              <a:t>n</a:t>
            </a:r>
            <a:r>
              <a:rPr lang="en-US" sz="2000" dirty="0"/>
              <a:t> and </a:t>
            </a:r>
            <a:r>
              <a:rPr lang="en-US" sz="2000" dirty="0" err="1"/>
              <a:t>σ</a:t>
            </a:r>
            <a:r>
              <a:rPr lang="en-US" sz="2000" baseline="-25000" dirty="0" err="1"/>
              <a:t>s</a:t>
            </a:r>
            <a:r>
              <a:rPr lang="en-US" sz="2000" dirty="0"/>
              <a:t> on plane with angle θ reference (horizontal)</a:t>
            </a:r>
          </a:p>
        </p:txBody>
      </p:sp>
      <p:sp>
        <p:nvSpPr>
          <p:cNvPr id="4" name="Date Placeholder 3"/>
          <p:cNvSpPr>
            <a:spLocks noGrp="1"/>
          </p:cNvSpPr>
          <p:nvPr>
            <p:ph type="dt" sz="half" idx="12"/>
          </p:nvPr>
        </p:nvSpPr>
        <p:spPr/>
        <p:txBody>
          <a:bodyPr/>
          <a:lstStyle/>
          <a:p>
            <a:r>
              <a:rPr lang="en-US"/>
              <a:t>© Ben van der Pluijm</a:t>
            </a:r>
          </a:p>
        </p:txBody>
      </p:sp>
      <p:pic>
        <p:nvPicPr>
          <p:cNvPr id="10" name="Picture 2" descr="shear and normal stress and force for ppt.gif">
            <a:extLst>
              <a:ext uri="{FF2B5EF4-FFF2-40B4-BE49-F238E27FC236}">
                <a16:creationId xmlns:a16="http://schemas.microsoft.com/office/drawing/2014/main" id="{FAF7B22A-3B94-4617-A128-12DE1EFBEB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927" y="983453"/>
            <a:ext cx="6702341"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29EA5A3D-F692-4FFF-8AC7-6165885183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2414"/>
          <a:stretch/>
        </p:blipFill>
        <p:spPr>
          <a:xfrm>
            <a:off x="990600" y="1447800"/>
            <a:ext cx="3546223" cy="1828800"/>
          </a:xfrm>
          <a:prstGeom prst="rect">
            <a:avLst/>
          </a:prstGeom>
        </p:spPr>
      </p:pic>
      <p:sp>
        <p:nvSpPr>
          <p:cNvPr id="12" name="Text Box 7">
            <a:extLst>
              <a:ext uri="{FF2B5EF4-FFF2-40B4-BE49-F238E27FC236}">
                <a16:creationId xmlns:a16="http://schemas.microsoft.com/office/drawing/2014/main" id="{D571549F-009B-488A-8736-04A60892270A}"/>
              </a:ext>
            </a:extLst>
          </p:cNvPr>
          <p:cNvSpPr txBox="1">
            <a:spLocks noChangeArrowheads="1"/>
          </p:cNvSpPr>
          <p:nvPr/>
        </p:nvSpPr>
        <p:spPr bwMode="auto">
          <a:xfrm>
            <a:off x="8229600" y="1334631"/>
            <a:ext cx="3619618" cy="2343655"/>
          </a:xfrm>
          <a:prstGeom prst="rect">
            <a:avLst/>
          </a:prstGeom>
          <a:noFill/>
          <a:ln w="9525">
            <a:noFill/>
            <a:miter lim="800000"/>
            <a:headEnd/>
            <a:tailEnd/>
          </a:ln>
          <a:effectLst/>
        </p:spPr>
        <p:txBody>
          <a:bodyPr wrap="square">
            <a:spAutoFit/>
          </a:bodyPr>
          <a:lstStyle/>
          <a:p>
            <a:pPr>
              <a:lnSpc>
                <a:spcPct val="150000"/>
              </a:lnSpc>
            </a:pPr>
            <a:r>
              <a:rPr lang="en-US" sz="2000" dirty="0" err="1"/>
              <a:t>F</a:t>
            </a:r>
            <a:r>
              <a:rPr lang="en-US" sz="2000" baseline="-25000" dirty="0" err="1"/>
              <a:t>n</a:t>
            </a:r>
            <a:r>
              <a:rPr lang="en-US" sz="2000" dirty="0"/>
              <a:t> = </a:t>
            </a:r>
            <a:r>
              <a:rPr lang="en-US" sz="2000" dirty="0" err="1"/>
              <a:t>F.cosθ</a:t>
            </a:r>
            <a:r>
              <a:rPr lang="en-US" sz="2000" dirty="0"/>
              <a:t> </a:t>
            </a:r>
          </a:p>
          <a:p>
            <a:pPr>
              <a:lnSpc>
                <a:spcPct val="150000"/>
              </a:lnSpc>
            </a:pPr>
            <a:r>
              <a:rPr lang="en-US" sz="2000" dirty="0"/>
              <a:t>F</a:t>
            </a:r>
            <a:r>
              <a:rPr lang="en-US" sz="2000" baseline="-25000" dirty="0"/>
              <a:t>s</a:t>
            </a:r>
            <a:r>
              <a:rPr lang="en-US" sz="2000" dirty="0"/>
              <a:t> = </a:t>
            </a:r>
            <a:r>
              <a:rPr lang="en-US" sz="2000" dirty="0" err="1"/>
              <a:t>F.sinθ</a:t>
            </a:r>
            <a:r>
              <a:rPr lang="en-US" sz="2000" dirty="0"/>
              <a:t> </a:t>
            </a:r>
          </a:p>
          <a:p>
            <a:pPr>
              <a:lnSpc>
                <a:spcPct val="150000"/>
              </a:lnSpc>
            </a:pPr>
            <a:endParaRPr lang="en-US" sz="2000" dirty="0"/>
          </a:p>
          <a:p>
            <a:pPr>
              <a:lnSpc>
                <a:spcPct val="150000"/>
              </a:lnSpc>
            </a:pPr>
            <a:r>
              <a:rPr lang="en-US" sz="2000" dirty="0" err="1"/>
              <a:t>σ</a:t>
            </a:r>
            <a:r>
              <a:rPr lang="en-US" sz="2000" baseline="-25000" dirty="0" err="1"/>
              <a:t>n</a:t>
            </a:r>
            <a:r>
              <a:rPr lang="en-US" sz="2000" dirty="0"/>
              <a:t> = σ cos</a:t>
            </a:r>
            <a:r>
              <a:rPr lang="en-US" sz="2000" baseline="30000" dirty="0"/>
              <a:t>2</a:t>
            </a:r>
            <a:r>
              <a:rPr lang="en-US" sz="2000" dirty="0"/>
              <a:t> θ </a:t>
            </a:r>
          </a:p>
          <a:p>
            <a:pPr>
              <a:lnSpc>
                <a:spcPct val="150000"/>
              </a:lnSpc>
            </a:pPr>
            <a:r>
              <a:rPr lang="en-US" sz="2000" dirty="0" err="1"/>
              <a:t>σ</a:t>
            </a:r>
            <a:r>
              <a:rPr lang="en-US" sz="2000" baseline="-25000" dirty="0" err="1"/>
              <a:t>s</a:t>
            </a:r>
            <a:r>
              <a:rPr lang="en-US" sz="2000" dirty="0"/>
              <a:t> = σ ½(sin2θ)</a:t>
            </a:r>
          </a:p>
        </p:txBody>
      </p:sp>
      <p:sp>
        <p:nvSpPr>
          <p:cNvPr id="3" name="TextBox 2">
            <a:extLst>
              <a:ext uri="{FF2B5EF4-FFF2-40B4-BE49-F238E27FC236}">
                <a16:creationId xmlns:a16="http://schemas.microsoft.com/office/drawing/2014/main" id="{DB9FA963-EFDF-E28A-45F2-541572AAFFE7}"/>
              </a:ext>
            </a:extLst>
          </p:cNvPr>
          <p:cNvSpPr txBox="1"/>
          <p:nvPr/>
        </p:nvSpPr>
        <p:spPr>
          <a:xfrm rot="16200000">
            <a:off x="-328959" y="4852641"/>
            <a:ext cx="1600118" cy="276999"/>
          </a:xfrm>
          <a:prstGeom prst="rect">
            <a:avLst/>
          </a:prstGeom>
          <a:noFill/>
        </p:spPr>
        <p:txBody>
          <a:bodyPr wrap="none" rtlCol="0">
            <a:spAutoFit/>
          </a:bodyPr>
          <a:lstStyle/>
          <a:p>
            <a:r>
              <a:rPr lang="en-US" sz="1200" dirty="0"/>
              <a:t>animation H Fossen)</a:t>
            </a:r>
          </a:p>
        </p:txBody>
      </p:sp>
    </p:spTree>
    <p:extLst>
      <p:ext uri="{BB962C8B-B14F-4D97-AF65-F5344CB8AC3E}">
        <p14:creationId xmlns:p14="http://schemas.microsoft.com/office/powerpoint/2010/main" val="155291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95128"/>
            <a:ext cx="5029200" cy="4300872"/>
          </a:xfrm>
          <a:prstGeom prst="rect">
            <a:avLst/>
          </a:prstGeom>
        </p:spPr>
      </p:pic>
      <p:sp>
        <p:nvSpPr>
          <p:cNvPr id="7" name="Footer Placeholder 3"/>
          <p:cNvSpPr>
            <a:spLocks noGrp="1"/>
          </p:cNvSpPr>
          <p:nvPr>
            <p:ph type="ftr" sz="quarter" idx="10"/>
          </p:nvPr>
        </p:nvSpPr>
        <p:spPr/>
        <p:txBody>
          <a:bodyPr/>
          <a:lstStyle/>
          <a:p>
            <a:r>
              <a:rPr lang="en-US"/>
              <a:t>Force &amp; Stress </a:t>
            </a:r>
          </a:p>
        </p:txBody>
      </p:sp>
      <p:sp>
        <p:nvSpPr>
          <p:cNvPr id="8" name="Slide Number Placeholder 4"/>
          <p:cNvSpPr>
            <a:spLocks noGrp="1"/>
          </p:cNvSpPr>
          <p:nvPr>
            <p:ph type="sldNum" sz="quarter" idx="11"/>
          </p:nvPr>
        </p:nvSpPr>
        <p:spPr/>
        <p:txBody>
          <a:bodyPr/>
          <a:lstStyle/>
          <a:p>
            <a:fld id="{AB34CD67-84DB-40DF-B83D-4AAF2B5DD64F}" type="slidenum">
              <a:rPr lang="en-US"/>
              <a:pPr/>
              <a:t>12</a:t>
            </a:fld>
            <a:endParaRPr lang="en-US"/>
          </a:p>
        </p:txBody>
      </p:sp>
      <p:sp>
        <p:nvSpPr>
          <p:cNvPr id="21506" name="Rectangle 2"/>
          <p:cNvSpPr>
            <a:spLocks noGrp="1" noChangeArrowheads="1"/>
          </p:cNvSpPr>
          <p:nvPr>
            <p:ph type="title"/>
          </p:nvPr>
        </p:nvSpPr>
        <p:spPr/>
        <p:txBody>
          <a:bodyPr/>
          <a:lstStyle/>
          <a:p>
            <a:r>
              <a:rPr lang="en-US"/>
              <a:t>3D stress</a:t>
            </a:r>
          </a:p>
        </p:txBody>
      </p:sp>
      <p:pic>
        <p:nvPicPr>
          <p:cNvPr id="21509" name="Picture 5"/>
          <p:cNvPicPr>
            <a:picLocks noChangeAspect="1" noChangeArrowheads="1"/>
          </p:cNvPicPr>
          <p:nvPr/>
        </p:nvPicPr>
        <p:blipFill>
          <a:blip r:embed="rId4" cstate="print"/>
          <a:srcRect/>
          <a:stretch>
            <a:fillRect/>
          </a:stretch>
        </p:blipFill>
        <p:spPr bwMode="auto">
          <a:xfrm>
            <a:off x="5886450" y="1371600"/>
            <a:ext cx="4552950" cy="1447800"/>
          </a:xfrm>
          <a:prstGeom prst="rect">
            <a:avLst/>
          </a:prstGeom>
          <a:noFill/>
          <a:ln w="9525">
            <a:noFill/>
            <a:miter lim="800000"/>
            <a:headEnd/>
            <a:tailEnd/>
          </a:ln>
          <a:effectLst/>
        </p:spPr>
      </p:pic>
      <p:pic>
        <p:nvPicPr>
          <p:cNvPr id="21510" name="Picture 6"/>
          <p:cNvPicPr>
            <a:picLocks noChangeAspect="1" noChangeArrowheads="1"/>
          </p:cNvPicPr>
          <p:nvPr/>
        </p:nvPicPr>
        <p:blipFill>
          <a:blip r:embed="rId5" cstate="print"/>
          <a:srcRect/>
          <a:stretch>
            <a:fillRect/>
          </a:stretch>
        </p:blipFill>
        <p:spPr bwMode="auto">
          <a:xfrm>
            <a:off x="5886450" y="3905250"/>
            <a:ext cx="4495800" cy="1352550"/>
          </a:xfrm>
          <a:prstGeom prst="rect">
            <a:avLst/>
          </a:prstGeom>
          <a:noFill/>
          <a:ln w="9525">
            <a:noFill/>
            <a:miter lim="800000"/>
            <a:headEnd/>
            <a:tailEnd/>
          </a:ln>
          <a:effectLst/>
        </p:spPr>
      </p:pic>
      <p:sp>
        <p:nvSpPr>
          <p:cNvPr id="21511" name="Text Box 7"/>
          <p:cNvSpPr txBox="1">
            <a:spLocks noChangeArrowheads="1"/>
          </p:cNvSpPr>
          <p:nvPr/>
        </p:nvSpPr>
        <p:spPr bwMode="auto">
          <a:xfrm>
            <a:off x="5573395" y="3048000"/>
            <a:ext cx="6237605" cy="646331"/>
          </a:xfrm>
          <a:prstGeom prst="rect">
            <a:avLst/>
          </a:prstGeom>
          <a:noFill/>
          <a:ln w="9525">
            <a:noFill/>
            <a:miter lim="800000"/>
            <a:headEnd/>
            <a:tailEnd/>
          </a:ln>
          <a:effectLst/>
        </p:spPr>
        <p:txBody>
          <a:bodyPr wrap="none">
            <a:spAutoFit/>
          </a:bodyPr>
          <a:lstStyle/>
          <a:p>
            <a:r>
              <a:rPr lang="en-US" dirty="0"/>
              <a:t>3</a:t>
            </a:r>
            <a:r>
              <a:rPr lang="en-US" baseline="30000" dirty="0"/>
              <a:t>rd</a:t>
            </a:r>
            <a:r>
              <a:rPr lang="en-US" dirty="0"/>
              <a:t> Law: non-moving object,</a:t>
            </a:r>
            <a:br>
              <a:rPr lang="en-US" dirty="0"/>
            </a:br>
            <a:r>
              <a:rPr lang="en-US" dirty="0"/>
              <a:t>so, balancing tractions define six independent components:</a:t>
            </a:r>
          </a:p>
        </p:txBody>
      </p:sp>
      <p:sp>
        <p:nvSpPr>
          <p:cNvPr id="3" name="TextBox 2"/>
          <p:cNvSpPr txBox="1"/>
          <p:nvPr/>
        </p:nvSpPr>
        <p:spPr>
          <a:xfrm>
            <a:off x="512949" y="1120996"/>
            <a:ext cx="5278252" cy="646331"/>
          </a:xfrm>
          <a:prstGeom prst="rect">
            <a:avLst/>
          </a:prstGeom>
          <a:noFill/>
        </p:spPr>
        <p:txBody>
          <a:bodyPr wrap="square" rtlCol="0">
            <a:spAutoFit/>
          </a:bodyPr>
          <a:lstStyle/>
          <a:p>
            <a:r>
              <a:rPr lang="en-US" dirty="0"/>
              <a:t>Cube is 3D object with least number of unique planes (2)</a:t>
            </a:r>
          </a:p>
        </p:txBody>
      </p:sp>
      <p:sp>
        <p:nvSpPr>
          <p:cNvPr id="4" name="Date Placeholder 3"/>
          <p:cNvSpPr>
            <a:spLocks noGrp="1"/>
          </p:cNvSpPr>
          <p:nvPr>
            <p:ph type="dt" sz="half" idx="12"/>
          </p:nvPr>
        </p:nvSpPr>
        <p:spPr/>
        <p:txBody>
          <a:body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fade">
                                      <p:cBhvr>
                                        <p:cTn id="7" dur="500"/>
                                        <p:tgtEl>
                                          <p:spTgt spid="21511"/>
                                        </p:tgtEl>
                                      </p:cBhvr>
                                    </p:animEffect>
                                  </p:childTnLst>
                                </p:cTn>
                              </p:par>
                              <p:par>
                                <p:cTn id="8" presetID="10" presetClass="entr" presetSubtype="0" fill="hold" nodeType="withEffect">
                                  <p:stCondLst>
                                    <p:cond delay="0"/>
                                  </p:stCondLst>
                                  <p:childTnLst>
                                    <p:set>
                                      <p:cBhvr>
                                        <p:cTn id="9" dur="1" fill="hold">
                                          <p:stCondLst>
                                            <p:cond delay="0"/>
                                          </p:stCondLst>
                                        </p:cTn>
                                        <p:tgtEl>
                                          <p:spTgt spid="21510"/>
                                        </p:tgtEl>
                                        <p:attrNameLst>
                                          <p:attrName>style.visibility</p:attrName>
                                        </p:attrNameLst>
                                      </p:cBhvr>
                                      <p:to>
                                        <p:strVal val="visible"/>
                                      </p:to>
                                    </p:set>
                                    <p:animEffect transition="in" filter="fade">
                                      <p:cBhvr>
                                        <p:cTn id="10"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Force &amp; Stress </a:t>
            </a:r>
          </a:p>
        </p:txBody>
      </p:sp>
      <p:sp>
        <p:nvSpPr>
          <p:cNvPr id="7" name="Slide Number Placeholder 4"/>
          <p:cNvSpPr>
            <a:spLocks noGrp="1"/>
          </p:cNvSpPr>
          <p:nvPr>
            <p:ph type="sldNum" sz="quarter" idx="11"/>
          </p:nvPr>
        </p:nvSpPr>
        <p:spPr/>
        <p:txBody>
          <a:bodyPr/>
          <a:lstStyle/>
          <a:p>
            <a:fld id="{804DCF71-F36A-4036-9DD7-CD29057BD990}" type="slidenum">
              <a:rPr lang="en-US"/>
              <a:pPr/>
              <a:t>13</a:t>
            </a:fld>
            <a:endParaRPr lang="en-US"/>
          </a:p>
        </p:txBody>
      </p:sp>
      <p:sp>
        <p:nvSpPr>
          <p:cNvPr id="22530" name="Rectangle 2"/>
          <p:cNvSpPr>
            <a:spLocks noGrp="1" noChangeArrowheads="1"/>
          </p:cNvSpPr>
          <p:nvPr>
            <p:ph type="title"/>
          </p:nvPr>
        </p:nvSpPr>
        <p:spPr/>
        <p:txBody>
          <a:bodyPr/>
          <a:lstStyle/>
          <a:p>
            <a:r>
              <a:rPr lang="en-US" dirty="0"/>
              <a:t>Infinitesimal Stress and Stress Ellipsoid (2D and 3D)</a:t>
            </a:r>
          </a:p>
        </p:txBody>
      </p:sp>
      <p:sp>
        <p:nvSpPr>
          <p:cNvPr id="22531" name="Rectangle 3"/>
          <p:cNvSpPr>
            <a:spLocks noGrp="1" noChangeArrowheads="1"/>
          </p:cNvSpPr>
          <p:nvPr>
            <p:ph type="body" idx="1"/>
          </p:nvPr>
        </p:nvSpPr>
        <p:spPr>
          <a:xfrm>
            <a:off x="990599" y="4020112"/>
            <a:ext cx="7405255" cy="1991255"/>
          </a:xfrm>
        </p:spPr>
        <p:txBody>
          <a:bodyPr/>
          <a:lstStyle/>
          <a:p>
            <a:pPr marL="0" indent="0"/>
            <a:r>
              <a:rPr lang="en-US" sz="2000" dirty="0"/>
              <a:t>Point is intersection of infinite number of planes</a:t>
            </a:r>
          </a:p>
          <a:p>
            <a:pPr marL="0" indent="0"/>
            <a:r>
              <a:rPr lang="en-US" sz="2000" dirty="0"/>
              <a:t>Shrink cube to a point</a:t>
            </a:r>
          </a:p>
          <a:p>
            <a:pPr>
              <a:buAutoNum type="alphaLcParenBoth"/>
            </a:pPr>
            <a:r>
              <a:rPr lang="en-US" sz="2000" dirty="0"/>
              <a:t>two-dimensions: stress ellipse</a:t>
            </a:r>
          </a:p>
          <a:p>
            <a:pPr>
              <a:buAutoNum type="alphaLcParenBoth"/>
            </a:pPr>
            <a:r>
              <a:rPr lang="en-US" sz="2000" dirty="0"/>
              <a:t>three dimensions: stress ellipsoid</a:t>
            </a:r>
          </a:p>
          <a:p>
            <a:pPr marL="0" indent="0"/>
            <a:endParaRPr lang="en-US" sz="2000" dirty="0"/>
          </a:p>
          <a:p>
            <a:pPr marL="0" indent="0"/>
            <a:r>
              <a:rPr lang="en-US" sz="2000" dirty="0"/>
              <a:t>Ellipsoid axes are called </a:t>
            </a:r>
            <a:r>
              <a:rPr lang="en-US" sz="2000" b="1" dirty="0"/>
              <a:t>principal stresses</a:t>
            </a:r>
            <a:r>
              <a:rPr lang="en-US" sz="2000" dirty="0"/>
              <a:t>, with </a:t>
            </a:r>
            <a:r>
              <a:rPr lang="en-US" sz="2000" dirty="0">
                <a:latin typeface="Symbol" pitchFamily="18" charset="2"/>
              </a:rPr>
              <a:t>s</a:t>
            </a:r>
            <a:r>
              <a:rPr lang="en-US" sz="2000" baseline="-25000" dirty="0">
                <a:latin typeface="Symbol" pitchFamily="18" charset="2"/>
              </a:rPr>
              <a:t>1</a:t>
            </a:r>
            <a:r>
              <a:rPr lang="en-US" sz="2000" dirty="0">
                <a:latin typeface="Symbol" pitchFamily="18" charset="2"/>
              </a:rPr>
              <a:t> </a:t>
            </a:r>
            <a:r>
              <a:rPr lang="en-US" sz="2000" dirty="0">
                <a:latin typeface="Times New Roman" pitchFamily="18" charset="0"/>
                <a:cs typeface="Times New Roman" pitchFamily="18" charset="0"/>
              </a:rPr>
              <a:t>≥</a:t>
            </a:r>
            <a:r>
              <a:rPr lang="en-US" sz="2000" dirty="0">
                <a:latin typeface="Symbol" pitchFamily="18" charset="2"/>
              </a:rPr>
              <a:t> s</a:t>
            </a:r>
            <a:r>
              <a:rPr lang="en-US" sz="2000" baseline="-25000" dirty="0">
                <a:latin typeface="Symbol" pitchFamily="18" charset="2"/>
              </a:rPr>
              <a:t>2</a:t>
            </a:r>
            <a:r>
              <a:rPr lang="en-US" sz="2000" dirty="0">
                <a:latin typeface="Symbol" pitchFamily="18" charset="2"/>
              </a:rPr>
              <a:t> </a:t>
            </a:r>
            <a:r>
              <a:rPr lang="en-US" sz="2000" dirty="0">
                <a:latin typeface="Times New Roman" pitchFamily="18" charset="0"/>
                <a:cs typeface="Times New Roman" pitchFamily="18" charset="0"/>
              </a:rPr>
              <a:t>≥ </a:t>
            </a:r>
            <a:r>
              <a:rPr lang="en-US" sz="2000" dirty="0">
                <a:latin typeface="Symbol" pitchFamily="18" charset="2"/>
              </a:rPr>
              <a:t>s</a:t>
            </a:r>
            <a:r>
              <a:rPr lang="en-US" sz="2000" baseline="-25000" dirty="0">
                <a:latin typeface="Symbol" pitchFamily="18" charset="2"/>
              </a:rPr>
              <a:t>3</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60597"/>
          <a:stretch/>
        </p:blipFill>
        <p:spPr>
          <a:xfrm>
            <a:off x="1447800" y="1371600"/>
            <a:ext cx="4572000" cy="265694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5043"/>
          <a:stretch/>
        </p:blipFill>
        <p:spPr>
          <a:xfrm>
            <a:off x="6858000" y="1308901"/>
            <a:ext cx="4572000" cy="3706839"/>
          </a:xfrm>
          <a:prstGeom prst="rect">
            <a:avLst/>
          </a:prstGeom>
        </p:spPr>
      </p:pic>
      <p:sp>
        <p:nvSpPr>
          <p:cNvPr id="4" name="Date Placeholder 3"/>
          <p:cNvSpPr>
            <a:spLocks noGrp="1"/>
          </p:cNvSpPr>
          <p:nvPr>
            <p:ph type="dt" sz="half" idx="12"/>
          </p:nvPr>
        </p:nvSpPr>
        <p:spPr/>
        <p:txBody>
          <a:body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2531">
                                            <p:txEl>
                                              <p:pRg st="3" end="3"/>
                                            </p:txEl>
                                          </p:spTgt>
                                        </p:tgtEl>
                                        <p:attrNameLst>
                                          <p:attrName>style.visibility</p:attrName>
                                        </p:attrNameLst>
                                      </p:cBhvr>
                                      <p:to>
                                        <p:strVal val="visible"/>
                                      </p:to>
                                    </p:set>
                                    <p:animEffect transition="in" filter="fade">
                                      <p:cBhvr>
                                        <p:cTn id="10"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Force &amp; Stress </a:t>
            </a:r>
          </a:p>
        </p:txBody>
      </p:sp>
      <p:sp>
        <p:nvSpPr>
          <p:cNvPr id="7" name="Slide Number Placeholder 4"/>
          <p:cNvSpPr>
            <a:spLocks noGrp="1"/>
          </p:cNvSpPr>
          <p:nvPr>
            <p:ph type="sldNum" sz="quarter" idx="11"/>
          </p:nvPr>
        </p:nvSpPr>
        <p:spPr/>
        <p:txBody>
          <a:bodyPr/>
          <a:lstStyle/>
          <a:p>
            <a:fld id="{7555E2D9-86CF-4E92-9899-9A8C0210E515}" type="slidenum">
              <a:rPr lang="en-US"/>
              <a:pPr/>
              <a:t>14</a:t>
            </a:fld>
            <a:endParaRPr lang="en-US"/>
          </a:p>
        </p:txBody>
      </p:sp>
      <p:sp>
        <p:nvSpPr>
          <p:cNvPr id="20482" name="Rectangle 2"/>
          <p:cNvSpPr>
            <a:spLocks noGrp="1" noChangeArrowheads="1"/>
          </p:cNvSpPr>
          <p:nvPr>
            <p:ph type="title"/>
          </p:nvPr>
        </p:nvSpPr>
        <p:spPr/>
        <p:txBody>
          <a:bodyPr/>
          <a:lstStyle/>
          <a:p>
            <a:r>
              <a:rPr lang="en-US" dirty="0"/>
              <a:t>Normal and Shear Stress Relationships</a:t>
            </a:r>
          </a:p>
        </p:txBody>
      </p:sp>
      <p:pic>
        <p:nvPicPr>
          <p:cNvPr id="20485" name="Picture 5" descr="van0307a"/>
          <p:cNvPicPr>
            <a:picLocks noChangeAspect="1" noChangeArrowheads="1"/>
          </p:cNvPicPr>
          <p:nvPr/>
        </p:nvPicPr>
        <p:blipFill>
          <a:blip r:embed="rId3" cstate="print"/>
          <a:srcRect/>
          <a:stretch>
            <a:fillRect/>
          </a:stretch>
        </p:blipFill>
        <p:spPr bwMode="auto">
          <a:xfrm>
            <a:off x="1752600" y="1752600"/>
            <a:ext cx="3060700" cy="4114800"/>
          </a:xfrm>
          <a:prstGeom prst="rect">
            <a:avLst/>
          </a:prstGeom>
          <a:noFill/>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985777"/>
            <a:ext cx="5486400" cy="4348223"/>
          </a:xfrm>
          <a:prstGeom prst="rect">
            <a:avLst/>
          </a:prstGeom>
        </p:spPr>
      </p:pic>
      <p:sp>
        <p:nvSpPr>
          <p:cNvPr id="3" name="Date Placeholder 2"/>
          <p:cNvSpPr>
            <a:spLocks noGrp="1"/>
          </p:cNvSpPr>
          <p:nvPr>
            <p:ph type="dt" sz="half" idx="12"/>
          </p:nvPr>
        </p:nvSpPr>
        <p:spPr/>
        <p:txBody>
          <a:bodyPr/>
          <a:lstStyle/>
          <a:p>
            <a:r>
              <a:rPr lang="en-US"/>
              <a:t>© Ben van der Pluijm</a:t>
            </a:r>
          </a:p>
        </p:txBody>
      </p:sp>
      <p:sp>
        <p:nvSpPr>
          <p:cNvPr id="4" name="Rectangle 3"/>
          <p:cNvSpPr/>
          <p:nvPr/>
        </p:nvSpPr>
        <p:spPr>
          <a:xfrm>
            <a:off x="8150779" y="5614849"/>
            <a:ext cx="2723823" cy="923330"/>
          </a:xfrm>
          <a:prstGeom prst="rect">
            <a:avLst/>
          </a:prstGeom>
        </p:spPr>
        <p:txBody>
          <a:bodyPr wrap="none">
            <a:spAutoFit/>
          </a:bodyPr>
          <a:lstStyle/>
          <a:p>
            <a:r>
              <a:rPr lang="el-GR" dirty="0"/>
              <a:t>ϴ</a:t>
            </a:r>
            <a:r>
              <a:rPr lang="en-US" dirty="0"/>
              <a:t> (~60</a:t>
            </a:r>
            <a:r>
              <a:rPr lang="en-US" baseline="30000" dirty="0"/>
              <a:t>o</a:t>
            </a:r>
            <a:r>
              <a:rPr lang="en-US" dirty="0"/>
              <a:t>) is angle with </a:t>
            </a:r>
            <a:r>
              <a:rPr lang="en-US" dirty="0">
                <a:latin typeface="Symbol" panose="05050102010706020507" pitchFamily="18" charset="2"/>
              </a:rPr>
              <a:t>s</a:t>
            </a:r>
            <a:r>
              <a:rPr lang="en-US" baseline="-25000" dirty="0"/>
              <a:t>3</a:t>
            </a:r>
            <a:br>
              <a:rPr lang="en-US" baseline="-25000" dirty="0"/>
            </a:br>
            <a:r>
              <a:rPr lang="en-US" dirty="0"/>
              <a:t>is 90-</a:t>
            </a:r>
            <a:r>
              <a:rPr lang="el-GR" dirty="0"/>
              <a:t>ϴ</a:t>
            </a:r>
            <a:r>
              <a:rPr lang="en-US" dirty="0"/>
              <a:t> (~30</a:t>
            </a:r>
            <a:r>
              <a:rPr lang="en-US" baseline="30000" dirty="0"/>
              <a:t>o</a:t>
            </a:r>
            <a:r>
              <a:rPr lang="en-US" dirty="0"/>
              <a:t>) with </a:t>
            </a:r>
            <a:r>
              <a:rPr lang="en-US" dirty="0">
                <a:latin typeface="Symbol" panose="05050102010706020507" pitchFamily="18" charset="2"/>
              </a:rPr>
              <a:t>s</a:t>
            </a:r>
            <a:r>
              <a:rPr lang="en-US" baseline="-25000" dirty="0"/>
              <a:t>1</a:t>
            </a:r>
            <a:br>
              <a:rPr lang="en-US" baseline="-25000" dirty="0"/>
            </a:br>
            <a:endParaRPr lang="en-US" dirty="0"/>
          </a:p>
        </p:txBody>
      </p:sp>
      <p:sp>
        <p:nvSpPr>
          <p:cNvPr id="16" name="Arc 15"/>
          <p:cNvSpPr/>
          <p:nvPr/>
        </p:nvSpPr>
        <p:spPr bwMode="auto">
          <a:xfrm rot="371503" flipH="1">
            <a:off x="7532369" y="4748658"/>
            <a:ext cx="1249845" cy="1268620"/>
          </a:xfrm>
          <a:prstGeom prst="arc">
            <a:avLst>
              <a:gd name="adj1" fmla="val 16120306"/>
              <a:gd name="adj2" fmla="val 5370057"/>
            </a:avLst>
          </a:prstGeom>
          <a:noFill/>
          <a:ln w="9525"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a:t>Force &amp; Stress </a:t>
            </a:r>
          </a:p>
        </p:txBody>
      </p:sp>
      <p:sp>
        <p:nvSpPr>
          <p:cNvPr id="12" name="Slide Number Placeholder 4"/>
          <p:cNvSpPr>
            <a:spLocks noGrp="1"/>
          </p:cNvSpPr>
          <p:nvPr>
            <p:ph type="sldNum" sz="quarter" idx="11"/>
          </p:nvPr>
        </p:nvSpPr>
        <p:spPr/>
        <p:txBody>
          <a:bodyPr/>
          <a:lstStyle/>
          <a:p>
            <a:fld id="{1B0B5C07-313C-4F24-A8AE-F6868822FFB6}" type="slidenum">
              <a:rPr lang="en-US"/>
              <a:pPr/>
              <a:t>15</a:t>
            </a:fld>
            <a:endParaRPr lang="en-US"/>
          </a:p>
        </p:txBody>
      </p:sp>
      <p:sp>
        <p:nvSpPr>
          <p:cNvPr id="37890" name="Rectangle 2"/>
          <p:cNvSpPr>
            <a:spLocks noGrp="1" noChangeArrowheads="1"/>
          </p:cNvSpPr>
          <p:nvPr>
            <p:ph type="title"/>
          </p:nvPr>
        </p:nvSpPr>
        <p:spPr/>
        <p:txBody>
          <a:bodyPr/>
          <a:lstStyle/>
          <a:p>
            <a:r>
              <a:rPr lang="en-US" dirty="0"/>
              <a:t>Deriving </a:t>
            </a:r>
            <a:r>
              <a:rPr lang="en-US" dirty="0" err="1">
                <a:latin typeface="Symbol" panose="05050102010706020507" pitchFamily="18" charset="2"/>
              </a:rPr>
              <a:t>s</a:t>
            </a:r>
            <a:r>
              <a:rPr lang="en-US" baseline="-25000" dirty="0" err="1"/>
              <a:t>normal</a:t>
            </a:r>
            <a:r>
              <a:rPr lang="en-US" dirty="0"/>
              <a:t> and </a:t>
            </a:r>
            <a:r>
              <a:rPr lang="en-US" dirty="0" err="1">
                <a:latin typeface="Symbol" panose="05050102010706020507" pitchFamily="18" charset="2"/>
              </a:rPr>
              <a:t>s</a:t>
            </a:r>
            <a:r>
              <a:rPr lang="en-US" baseline="-25000" dirty="0" err="1"/>
              <a:t>shear</a:t>
            </a:r>
            <a:r>
              <a:rPr lang="en-US" dirty="0"/>
              <a:t> from Principal Stresses </a:t>
            </a:r>
            <a:r>
              <a:rPr lang="en-US" dirty="0">
                <a:latin typeface="Symbol" pitchFamily="18" charset="2"/>
              </a:rPr>
              <a:t>s</a:t>
            </a:r>
            <a:r>
              <a:rPr lang="en-US" baseline="-25000" dirty="0">
                <a:latin typeface="Symbol" pitchFamily="18" charset="2"/>
              </a:rPr>
              <a:t>1</a:t>
            </a:r>
            <a:r>
              <a:rPr lang="en-US" dirty="0">
                <a:latin typeface="Times New Roman" pitchFamily="18" charset="0"/>
                <a:cs typeface="Times New Roman" pitchFamily="18" charset="0"/>
              </a:rPr>
              <a:t>,</a:t>
            </a:r>
            <a:r>
              <a:rPr lang="en-US" dirty="0">
                <a:latin typeface="Symbol" pitchFamily="18" charset="2"/>
              </a:rPr>
              <a:t> s</a:t>
            </a:r>
            <a:r>
              <a:rPr lang="en-US" baseline="-25000" dirty="0">
                <a:latin typeface="Symbol" pitchFamily="18" charset="2"/>
              </a:rPr>
              <a:t>2</a:t>
            </a:r>
            <a:r>
              <a:rPr lang="en-US" dirty="0">
                <a:latin typeface="Times New Roman" pitchFamily="18" charset="0"/>
                <a:cs typeface="Times New Roman" pitchFamily="18" charset="0"/>
              </a:rPr>
              <a:t>, </a:t>
            </a:r>
            <a:r>
              <a:rPr lang="en-US" dirty="0">
                <a:latin typeface="Symbol" pitchFamily="18" charset="2"/>
              </a:rPr>
              <a:t>s</a:t>
            </a:r>
            <a:r>
              <a:rPr lang="en-US" baseline="-25000" dirty="0">
                <a:latin typeface="Symbol" pitchFamily="18" charset="2"/>
              </a:rPr>
              <a:t>3</a:t>
            </a:r>
            <a:endParaRPr lang="en-US" dirty="0"/>
          </a:p>
        </p:txBody>
      </p:sp>
      <p:pic>
        <p:nvPicPr>
          <p:cNvPr id="37893" name="Picture 5"/>
          <p:cNvPicPr>
            <a:picLocks noChangeAspect="1" noChangeArrowheads="1"/>
          </p:cNvPicPr>
          <p:nvPr/>
        </p:nvPicPr>
        <p:blipFill>
          <a:blip r:embed="rId3" cstate="print"/>
          <a:srcRect/>
          <a:stretch>
            <a:fillRect/>
          </a:stretch>
        </p:blipFill>
        <p:spPr bwMode="auto">
          <a:xfrm>
            <a:off x="6191250" y="1905000"/>
            <a:ext cx="2800350" cy="609600"/>
          </a:xfrm>
          <a:prstGeom prst="rect">
            <a:avLst/>
          </a:prstGeom>
          <a:noFill/>
          <a:ln w="9525">
            <a:noFill/>
            <a:miter lim="800000"/>
            <a:headEnd/>
            <a:tailEnd/>
          </a:ln>
          <a:effectLst/>
        </p:spPr>
      </p:pic>
      <p:pic>
        <p:nvPicPr>
          <p:cNvPr id="37894" name="Picture 6"/>
          <p:cNvPicPr>
            <a:picLocks noChangeAspect="1" noChangeArrowheads="1"/>
          </p:cNvPicPr>
          <p:nvPr/>
        </p:nvPicPr>
        <p:blipFill rotWithShape="1">
          <a:blip r:embed="rId4" cstate="print"/>
          <a:srcRect b="57543"/>
          <a:stretch/>
        </p:blipFill>
        <p:spPr bwMode="auto">
          <a:xfrm>
            <a:off x="6096001" y="1274135"/>
            <a:ext cx="3895725" cy="630865"/>
          </a:xfrm>
          <a:prstGeom prst="rect">
            <a:avLst/>
          </a:prstGeom>
          <a:noFill/>
          <a:ln w="9525">
            <a:noFill/>
            <a:miter lim="800000"/>
            <a:headEnd/>
            <a:tailEnd/>
          </a:ln>
          <a:effectLst/>
        </p:spPr>
      </p:pic>
      <p:pic>
        <p:nvPicPr>
          <p:cNvPr id="37895" name="Picture 7"/>
          <p:cNvPicPr>
            <a:picLocks noChangeAspect="1" noChangeArrowheads="1"/>
          </p:cNvPicPr>
          <p:nvPr/>
        </p:nvPicPr>
        <p:blipFill>
          <a:blip r:embed="rId5" cstate="print"/>
          <a:srcRect/>
          <a:stretch>
            <a:fillRect/>
          </a:stretch>
        </p:blipFill>
        <p:spPr bwMode="auto">
          <a:xfrm>
            <a:off x="7543800" y="3190875"/>
            <a:ext cx="2247900" cy="695325"/>
          </a:xfrm>
          <a:prstGeom prst="rect">
            <a:avLst/>
          </a:prstGeom>
          <a:noFill/>
          <a:ln w="9525">
            <a:noFill/>
            <a:miter lim="800000"/>
            <a:headEnd/>
            <a:tailEnd/>
          </a:ln>
          <a:effectLst/>
        </p:spPr>
      </p:pic>
      <p:pic>
        <p:nvPicPr>
          <p:cNvPr id="37896" name="Picture 8"/>
          <p:cNvPicPr>
            <a:picLocks noChangeAspect="1" noChangeArrowheads="1"/>
          </p:cNvPicPr>
          <p:nvPr/>
        </p:nvPicPr>
        <p:blipFill>
          <a:blip r:embed="rId6" cstate="print"/>
          <a:srcRect/>
          <a:stretch>
            <a:fillRect/>
          </a:stretch>
        </p:blipFill>
        <p:spPr bwMode="auto">
          <a:xfrm>
            <a:off x="6143626" y="3810000"/>
            <a:ext cx="3381375" cy="504825"/>
          </a:xfrm>
          <a:prstGeom prst="rect">
            <a:avLst/>
          </a:prstGeom>
          <a:noFill/>
          <a:ln w="9525">
            <a:noFill/>
            <a:miter lim="800000"/>
            <a:headEnd/>
            <a:tailEnd/>
          </a:ln>
          <a:effectLst/>
        </p:spPr>
      </p:pic>
      <p:pic>
        <p:nvPicPr>
          <p:cNvPr id="37897" name="Picture 9"/>
          <p:cNvPicPr>
            <a:picLocks noChangeAspect="1" noChangeArrowheads="1"/>
          </p:cNvPicPr>
          <p:nvPr/>
        </p:nvPicPr>
        <p:blipFill>
          <a:blip r:embed="rId7" cstate="print"/>
          <a:srcRect/>
          <a:stretch>
            <a:fillRect/>
          </a:stretch>
        </p:blipFill>
        <p:spPr bwMode="auto">
          <a:xfrm>
            <a:off x="6096000" y="5010150"/>
            <a:ext cx="4438650" cy="628650"/>
          </a:xfrm>
          <a:prstGeom prst="rect">
            <a:avLst/>
          </a:prstGeom>
          <a:noFill/>
          <a:ln w="9525">
            <a:noFill/>
            <a:miter lim="800000"/>
            <a:headEnd/>
            <a:tailEnd/>
          </a:ln>
          <a:effectLst/>
        </p:spPr>
      </p:pic>
      <p:pic>
        <p:nvPicPr>
          <p:cNvPr id="37898" name="Picture 10"/>
          <p:cNvPicPr>
            <a:picLocks noChangeAspect="1" noChangeArrowheads="1"/>
          </p:cNvPicPr>
          <p:nvPr/>
        </p:nvPicPr>
        <p:blipFill>
          <a:blip r:embed="rId8" cstate="print"/>
          <a:srcRect/>
          <a:stretch>
            <a:fillRect/>
          </a:stretch>
        </p:blipFill>
        <p:spPr bwMode="auto">
          <a:xfrm>
            <a:off x="6115051" y="5676900"/>
            <a:ext cx="2238375" cy="419100"/>
          </a:xfrm>
          <a:prstGeom prst="rect">
            <a:avLst/>
          </a:prstGeom>
          <a:noFill/>
          <a:ln w="9525">
            <a:noFill/>
            <a:miter lim="800000"/>
            <a:headEnd/>
            <a:tailEnd/>
          </a:ln>
          <a:effectLst/>
        </p:spPr>
      </p:pic>
      <p:sp>
        <p:nvSpPr>
          <p:cNvPr id="37899" name="Text Box 11"/>
          <p:cNvSpPr txBox="1">
            <a:spLocks noChangeArrowheads="1"/>
          </p:cNvSpPr>
          <p:nvPr/>
        </p:nvSpPr>
        <p:spPr bwMode="auto">
          <a:xfrm>
            <a:off x="2667000" y="5486400"/>
            <a:ext cx="2845710" cy="646331"/>
          </a:xfrm>
          <a:prstGeom prst="rect">
            <a:avLst/>
          </a:prstGeom>
          <a:noFill/>
          <a:ln w="9525">
            <a:noFill/>
            <a:miter lim="800000"/>
            <a:headEnd/>
            <a:tailEnd/>
          </a:ln>
          <a:effectLst/>
        </p:spPr>
        <p:txBody>
          <a:bodyPr wrap="square">
            <a:spAutoFit/>
          </a:bodyPr>
          <a:lstStyle/>
          <a:p>
            <a:r>
              <a:rPr lang="en-US" dirty="0"/>
              <a:t>F = </a:t>
            </a:r>
            <a:r>
              <a:rPr lang="en-US" dirty="0">
                <a:latin typeface="Symbol" pitchFamily="18" charset="2"/>
              </a:rPr>
              <a:t>s</a:t>
            </a:r>
            <a:r>
              <a:rPr lang="en-US" dirty="0"/>
              <a:t> . Area</a:t>
            </a:r>
          </a:p>
          <a:p>
            <a:r>
              <a:rPr lang="en-US" dirty="0"/>
              <a:t>Here (2D): F = </a:t>
            </a:r>
            <a:r>
              <a:rPr lang="en-US" dirty="0">
                <a:latin typeface="Symbol" pitchFamily="18" charset="2"/>
              </a:rPr>
              <a:t>s</a:t>
            </a:r>
            <a:r>
              <a:rPr lang="en-US" dirty="0"/>
              <a:t> . Length</a:t>
            </a:r>
          </a:p>
        </p:txBody>
      </p:sp>
      <p:pic>
        <p:nvPicPr>
          <p:cNvPr id="14" name="Picture 6"/>
          <p:cNvPicPr>
            <a:picLocks noChangeAspect="1" noChangeArrowheads="1"/>
          </p:cNvPicPr>
          <p:nvPr/>
        </p:nvPicPr>
        <p:blipFill rotWithShape="1">
          <a:blip r:embed="rId4" cstate="print"/>
          <a:srcRect t="53846"/>
          <a:stretch/>
        </p:blipFill>
        <p:spPr bwMode="auto">
          <a:xfrm>
            <a:off x="6096001" y="2590800"/>
            <a:ext cx="3895725" cy="685800"/>
          </a:xfrm>
          <a:prstGeom prst="rect">
            <a:avLst/>
          </a:prstGeom>
          <a:noFill/>
          <a:ln w="9525">
            <a:noFill/>
            <a:miter lim="800000"/>
            <a:headEnd/>
            <a:tailEnd/>
          </a:ln>
          <a:effectLst/>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800" y="1371600"/>
            <a:ext cx="5029200" cy="3985871"/>
          </a:xfrm>
          <a:prstGeom prst="rect">
            <a:avLst/>
          </a:prstGeom>
        </p:spPr>
      </p:pic>
      <p:sp>
        <p:nvSpPr>
          <p:cNvPr id="3" name="Rectangle 2"/>
          <p:cNvSpPr/>
          <p:nvPr/>
        </p:nvSpPr>
        <p:spPr>
          <a:xfrm>
            <a:off x="6172200" y="914400"/>
            <a:ext cx="981359" cy="4093428"/>
          </a:xfrm>
          <a:prstGeom prst="rect">
            <a:avLst/>
          </a:prstGeom>
        </p:spPr>
        <p:txBody>
          <a:bodyPr wrap="none">
            <a:spAutoFit/>
          </a:bodyPr>
          <a:lstStyle/>
          <a:p>
            <a:r>
              <a:rPr lang="en-US" sz="2000" b="1" dirty="0" err="1">
                <a:latin typeface="Symbol" panose="05050102010706020507" pitchFamily="18" charset="2"/>
              </a:rPr>
              <a:t>s</a:t>
            </a:r>
            <a:r>
              <a:rPr lang="en-US" sz="2000" b="1" baseline="-25000" dirty="0" err="1"/>
              <a:t>normal</a:t>
            </a:r>
            <a:r>
              <a:rPr lang="en-US" sz="2000" b="1" dirty="0"/>
              <a:t> </a:t>
            </a:r>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r>
              <a:rPr lang="en-US" sz="2000" b="1" dirty="0" err="1">
                <a:latin typeface="Symbol" panose="05050102010706020507" pitchFamily="18" charset="2"/>
              </a:rPr>
              <a:t>s</a:t>
            </a:r>
            <a:r>
              <a:rPr lang="en-US" sz="2000" b="1" baseline="-25000" dirty="0" err="1"/>
              <a:t>shear</a:t>
            </a:r>
            <a:r>
              <a:rPr lang="en-US" sz="2000" b="1" dirty="0"/>
              <a:t> </a:t>
            </a:r>
          </a:p>
        </p:txBody>
      </p:sp>
      <p:sp>
        <p:nvSpPr>
          <p:cNvPr id="4" name="Rectangle 3"/>
          <p:cNvSpPr/>
          <p:nvPr/>
        </p:nvSpPr>
        <p:spPr bwMode="auto">
          <a:xfrm>
            <a:off x="1773936" y="4818888"/>
            <a:ext cx="228600" cy="2286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5" name="Date Placeholder 4"/>
          <p:cNvSpPr>
            <a:spLocks noGrp="1"/>
          </p:cNvSpPr>
          <p:nvPr>
            <p:ph type="dt" sz="half" idx="12"/>
          </p:nvPr>
        </p:nvSpPr>
        <p:spPr/>
        <p:txBody>
          <a:bodyPr/>
          <a:lstStyle/>
          <a:p>
            <a:r>
              <a:rPr lang="en-US"/>
              <a:t>© Ben van der Pluijm</a:t>
            </a:r>
          </a:p>
        </p:txBody>
      </p:sp>
      <p:sp>
        <p:nvSpPr>
          <p:cNvPr id="6" name="Rectangle 5">
            <a:extLst>
              <a:ext uri="{FF2B5EF4-FFF2-40B4-BE49-F238E27FC236}">
                <a16:creationId xmlns:a16="http://schemas.microsoft.com/office/drawing/2014/main" id="{AF6F93F1-5621-B248-E264-F1C6C6485A41}"/>
              </a:ext>
            </a:extLst>
          </p:cNvPr>
          <p:cNvSpPr/>
          <p:nvPr/>
        </p:nvSpPr>
        <p:spPr bwMode="auto">
          <a:xfrm>
            <a:off x="6115051" y="3886201"/>
            <a:ext cx="3381375" cy="36195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7" name="Rectangle 6">
            <a:extLst>
              <a:ext uri="{FF2B5EF4-FFF2-40B4-BE49-F238E27FC236}">
                <a16:creationId xmlns:a16="http://schemas.microsoft.com/office/drawing/2014/main" id="{226D86DA-981F-D4EE-26A3-06D0B332EA2D}"/>
              </a:ext>
            </a:extLst>
          </p:cNvPr>
          <p:cNvSpPr/>
          <p:nvPr/>
        </p:nvSpPr>
        <p:spPr bwMode="auto">
          <a:xfrm>
            <a:off x="6115051" y="5669643"/>
            <a:ext cx="2238376" cy="36195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7"/>
                                        </p:tgtEl>
                                        <p:attrNameLst>
                                          <p:attrName>style.visibility</p:attrName>
                                        </p:attrNameLst>
                                      </p:cBhvr>
                                      <p:to>
                                        <p:strVal val="visible"/>
                                      </p:to>
                                    </p:set>
                                    <p:animEffect transition="in" filter="fade">
                                      <p:cBhvr>
                                        <p:cTn id="7" dur="500"/>
                                        <p:tgtEl>
                                          <p:spTgt spid="37897"/>
                                        </p:tgtEl>
                                      </p:cBhvr>
                                    </p:animEffect>
                                  </p:childTnLst>
                                </p:cTn>
                              </p:par>
                              <p:par>
                                <p:cTn id="8" presetID="10" presetClass="entr" presetSubtype="0" fill="hold" nodeType="withEffect">
                                  <p:stCondLst>
                                    <p:cond delay="0"/>
                                  </p:stCondLst>
                                  <p:childTnLst>
                                    <p:set>
                                      <p:cBhvr>
                                        <p:cTn id="9" dur="1" fill="hold">
                                          <p:stCondLst>
                                            <p:cond delay="0"/>
                                          </p:stCondLst>
                                        </p:cTn>
                                        <p:tgtEl>
                                          <p:spTgt spid="37898"/>
                                        </p:tgtEl>
                                        <p:attrNameLst>
                                          <p:attrName>style.visibility</p:attrName>
                                        </p:attrNameLst>
                                      </p:cBhvr>
                                      <p:to>
                                        <p:strVal val="visible"/>
                                      </p:to>
                                    </p:set>
                                    <p:animEffect transition="in" filter="fade">
                                      <p:cBhvr>
                                        <p:cTn id="10" dur="500"/>
                                        <p:tgtEl>
                                          <p:spTgt spid="37898"/>
                                        </p:tgtEl>
                                      </p:cBhvr>
                                    </p:animEffec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t>Force &amp; Stress </a:t>
            </a:r>
          </a:p>
        </p:txBody>
      </p:sp>
      <p:sp>
        <p:nvSpPr>
          <p:cNvPr id="10" name="Slide Number Placeholder 4"/>
          <p:cNvSpPr>
            <a:spLocks noGrp="1"/>
          </p:cNvSpPr>
          <p:nvPr>
            <p:ph type="sldNum" sz="quarter" idx="11"/>
          </p:nvPr>
        </p:nvSpPr>
        <p:spPr/>
        <p:txBody>
          <a:bodyPr/>
          <a:lstStyle/>
          <a:p>
            <a:fld id="{22D6BC18-7A5F-424D-9F52-1D93F21A2B38}" type="slidenum">
              <a:rPr lang="en-US"/>
              <a:pPr/>
              <a:t>16</a:t>
            </a:fld>
            <a:endParaRPr lang="en-US"/>
          </a:p>
        </p:txBody>
      </p:sp>
      <p:sp>
        <p:nvSpPr>
          <p:cNvPr id="27650" name="Rectangle 2"/>
          <p:cNvSpPr>
            <a:spLocks noGrp="1" noChangeArrowheads="1"/>
          </p:cNvSpPr>
          <p:nvPr>
            <p:ph type="title"/>
          </p:nvPr>
        </p:nvSpPr>
        <p:spPr/>
        <p:txBody>
          <a:bodyPr/>
          <a:lstStyle/>
          <a:p>
            <a:r>
              <a:rPr lang="en-US" dirty="0"/>
              <a:t>Graphical Solution: Mohr Diagram for Stress</a:t>
            </a:r>
          </a:p>
        </p:txBody>
      </p:sp>
      <p:pic>
        <p:nvPicPr>
          <p:cNvPr id="27654" name="Picture 6"/>
          <p:cNvPicPr>
            <a:picLocks noChangeAspect="1" noChangeArrowheads="1"/>
          </p:cNvPicPr>
          <p:nvPr/>
        </p:nvPicPr>
        <p:blipFill>
          <a:blip r:embed="rId3" cstate="print"/>
          <a:srcRect/>
          <a:stretch>
            <a:fillRect/>
          </a:stretch>
        </p:blipFill>
        <p:spPr bwMode="auto">
          <a:xfrm>
            <a:off x="6477000" y="1089025"/>
            <a:ext cx="3448050" cy="781050"/>
          </a:xfrm>
          <a:prstGeom prst="rect">
            <a:avLst/>
          </a:prstGeom>
          <a:noFill/>
          <a:ln w="9525">
            <a:noFill/>
            <a:miter lim="800000"/>
            <a:headEnd/>
            <a:tailEnd/>
          </a:ln>
          <a:effectLst/>
        </p:spPr>
      </p:pic>
      <p:pic>
        <p:nvPicPr>
          <p:cNvPr id="27656" name="Picture 8"/>
          <p:cNvPicPr>
            <a:picLocks noChangeAspect="1" noChangeArrowheads="1"/>
          </p:cNvPicPr>
          <p:nvPr/>
        </p:nvPicPr>
        <p:blipFill>
          <a:blip r:embed="rId4" cstate="print"/>
          <a:srcRect/>
          <a:stretch>
            <a:fillRect/>
          </a:stretch>
        </p:blipFill>
        <p:spPr bwMode="auto">
          <a:xfrm>
            <a:off x="6572250" y="2765426"/>
            <a:ext cx="3562350" cy="428625"/>
          </a:xfrm>
          <a:prstGeom prst="rect">
            <a:avLst/>
          </a:prstGeom>
          <a:noFill/>
          <a:ln w="9525">
            <a:noFill/>
            <a:miter lim="800000"/>
            <a:headEnd/>
            <a:tailEnd/>
          </a:ln>
          <a:effectLst/>
        </p:spPr>
      </p:pic>
      <p:sp>
        <p:nvSpPr>
          <p:cNvPr id="27657" name="Text Box 9"/>
          <p:cNvSpPr txBox="1">
            <a:spLocks noChangeArrowheads="1"/>
          </p:cNvSpPr>
          <p:nvPr/>
        </p:nvSpPr>
        <p:spPr bwMode="auto">
          <a:xfrm>
            <a:off x="6629400" y="2246313"/>
            <a:ext cx="4147289" cy="369332"/>
          </a:xfrm>
          <a:prstGeom prst="rect">
            <a:avLst/>
          </a:prstGeom>
          <a:noFill/>
          <a:ln w="9525">
            <a:noFill/>
            <a:miter lim="800000"/>
            <a:headEnd/>
            <a:tailEnd/>
          </a:ln>
          <a:effectLst/>
        </p:spPr>
        <p:txBody>
          <a:bodyPr wrap="none">
            <a:spAutoFit/>
          </a:bodyPr>
          <a:lstStyle/>
          <a:p>
            <a:r>
              <a:rPr lang="en-US" dirty="0"/>
              <a:t>Rearrange for (</a:t>
            </a:r>
            <a:r>
              <a:rPr lang="en-US" dirty="0">
                <a:latin typeface="Symbol" pitchFamily="18" charset="2"/>
              </a:rPr>
              <a:t>s</a:t>
            </a:r>
            <a:r>
              <a:rPr lang="en-US" baseline="-25000" dirty="0"/>
              <a:t>1</a:t>
            </a:r>
            <a:r>
              <a:rPr lang="en-US" dirty="0"/>
              <a:t>-</a:t>
            </a:r>
            <a:r>
              <a:rPr lang="en-US" dirty="0">
                <a:latin typeface="Symbol" pitchFamily="18" charset="2"/>
              </a:rPr>
              <a:t>s</a:t>
            </a:r>
            <a:r>
              <a:rPr lang="en-US" baseline="-25000" dirty="0"/>
              <a:t>3</a:t>
            </a:r>
            <a:r>
              <a:rPr lang="en-US" dirty="0"/>
              <a:t>), square and add:</a:t>
            </a:r>
          </a:p>
        </p:txBody>
      </p:sp>
      <p:pic>
        <p:nvPicPr>
          <p:cNvPr id="27658" name="Picture 10"/>
          <p:cNvPicPr>
            <a:picLocks noChangeAspect="1" noChangeArrowheads="1"/>
          </p:cNvPicPr>
          <p:nvPr/>
        </p:nvPicPr>
        <p:blipFill>
          <a:blip r:embed="rId5" cstate="print"/>
          <a:srcRect/>
          <a:stretch>
            <a:fillRect/>
          </a:stretch>
        </p:blipFill>
        <p:spPr bwMode="auto">
          <a:xfrm>
            <a:off x="7162800" y="3546077"/>
            <a:ext cx="1428750" cy="276225"/>
          </a:xfrm>
          <a:prstGeom prst="rect">
            <a:avLst/>
          </a:prstGeom>
          <a:noFill/>
          <a:ln w="9525">
            <a:noFill/>
            <a:miter lim="800000"/>
            <a:headEnd/>
            <a:tailEnd/>
          </a:ln>
          <a:effec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117" y="995531"/>
            <a:ext cx="5029200" cy="4338469"/>
          </a:xfrm>
          <a:prstGeom prst="rect">
            <a:avLst/>
          </a:prstGeom>
        </p:spPr>
      </p:pic>
      <p:cxnSp>
        <p:nvCxnSpPr>
          <p:cNvPr id="4" name="Straight Arrow Connector 3"/>
          <p:cNvCxnSpPr/>
          <p:nvPr/>
        </p:nvCxnSpPr>
        <p:spPr bwMode="auto">
          <a:xfrm flipH="1">
            <a:off x="3005117" y="2595731"/>
            <a:ext cx="1219200" cy="4794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 name="TextBox 4"/>
          <p:cNvSpPr txBox="1"/>
          <p:nvPr/>
        </p:nvSpPr>
        <p:spPr>
          <a:xfrm>
            <a:off x="4271533" y="2003892"/>
            <a:ext cx="1214867" cy="923330"/>
          </a:xfrm>
          <a:prstGeom prst="rect">
            <a:avLst/>
          </a:prstGeom>
          <a:noFill/>
        </p:spPr>
        <p:txBody>
          <a:bodyPr wrap="square" rtlCol="0">
            <a:spAutoFit/>
          </a:bodyPr>
          <a:lstStyle/>
          <a:p>
            <a:r>
              <a:rPr lang="en-US" dirty="0"/>
              <a:t>Plot 2 x </a:t>
            </a:r>
            <a:r>
              <a:rPr lang="el-GR" dirty="0"/>
              <a:t>ϴ</a:t>
            </a:r>
            <a:r>
              <a:rPr lang="en-US" dirty="0"/>
              <a:t> (angle with </a:t>
            </a:r>
            <a:r>
              <a:rPr lang="en-US" dirty="0">
                <a:latin typeface="Symbol" panose="05050102010706020507" pitchFamily="18" charset="2"/>
              </a:rPr>
              <a:t>s</a:t>
            </a:r>
            <a:r>
              <a:rPr lang="en-US" baseline="-25000" dirty="0"/>
              <a:t>3</a:t>
            </a:r>
            <a:r>
              <a:rPr lang="en-US" dirty="0"/>
              <a:t>)</a:t>
            </a:r>
            <a:endParaRPr lang="en-US" baseline="-25000" dirty="0"/>
          </a:p>
        </p:txBody>
      </p:sp>
      <p:sp>
        <p:nvSpPr>
          <p:cNvPr id="3" name="Date Placeholder 2"/>
          <p:cNvSpPr>
            <a:spLocks noGrp="1"/>
          </p:cNvSpPr>
          <p:nvPr>
            <p:ph type="dt" sz="half" idx="12"/>
          </p:nvPr>
        </p:nvSpPr>
        <p:spPr/>
        <p:txBody>
          <a:bodyPr/>
          <a:lstStyle/>
          <a:p>
            <a:r>
              <a:rPr lang="en-US"/>
              <a:t>© Ben van der Pluijm</a:t>
            </a:r>
          </a:p>
        </p:txBody>
      </p:sp>
      <p:sp>
        <p:nvSpPr>
          <p:cNvPr id="6" name="Rectangle 5">
            <a:extLst>
              <a:ext uri="{FF2B5EF4-FFF2-40B4-BE49-F238E27FC236}">
                <a16:creationId xmlns:a16="http://schemas.microsoft.com/office/drawing/2014/main" id="{85DAB87D-DEE6-42F9-8C42-C177FBF60F5D}"/>
              </a:ext>
            </a:extLst>
          </p:cNvPr>
          <p:cNvSpPr/>
          <p:nvPr/>
        </p:nvSpPr>
        <p:spPr>
          <a:xfrm>
            <a:off x="2895600" y="1752600"/>
            <a:ext cx="409086" cy="369332"/>
          </a:xfrm>
          <a:prstGeom prst="rect">
            <a:avLst/>
          </a:prstGeom>
        </p:spPr>
        <p:txBody>
          <a:bodyPr wrap="none">
            <a:spAutoFit/>
          </a:bodyPr>
          <a:lstStyle/>
          <a:p>
            <a:r>
              <a:rPr lang="en-US" dirty="0" err="1">
                <a:latin typeface="Symbol" panose="05050102010706020507" pitchFamily="18" charset="2"/>
              </a:rPr>
              <a:t>s</a:t>
            </a:r>
            <a:r>
              <a:rPr lang="en-US" baseline="-25000" dirty="0" err="1"/>
              <a:t>d</a:t>
            </a:r>
            <a:endParaRPr lang="en-US" dirty="0"/>
          </a:p>
        </p:txBody>
      </p:sp>
      <p:pic>
        <p:nvPicPr>
          <p:cNvPr id="15" name="Picture 14">
            <a:extLst>
              <a:ext uri="{FF2B5EF4-FFF2-40B4-BE49-F238E27FC236}">
                <a16:creationId xmlns:a16="http://schemas.microsoft.com/office/drawing/2014/main" id="{5D89992F-483D-446E-8C12-56E384CEF5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152"/>
          <a:stretch/>
        </p:blipFill>
        <p:spPr>
          <a:xfrm>
            <a:off x="9636301" y="4072701"/>
            <a:ext cx="2174699" cy="2031325"/>
          </a:xfrm>
          <a:prstGeom prst="rect">
            <a:avLst/>
          </a:prstGeom>
        </p:spPr>
      </p:pic>
      <p:sp>
        <p:nvSpPr>
          <p:cNvPr id="27659" name="Text Box 11"/>
          <p:cNvSpPr txBox="1">
            <a:spLocks noChangeArrowheads="1"/>
          </p:cNvSpPr>
          <p:nvPr/>
        </p:nvSpPr>
        <p:spPr bwMode="auto">
          <a:xfrm>
            <a:off x="4057650" y="4246405"/>
            <a:ext cx="5029199" cy="2031325"/>
          </a:xfrm>
          <a:prstGeom prst="rect">
            <a:avLst/>
          </a:prstGeom>
          <a:noFill/>
          <a:ln w="9525">
            <a:noFill/>
            <a:miter lim="800000"/>
            <a:headEnd/>
            <a:tailEnd/>
          </a:ln>
          <a:effectLst/>
        </p:spPr>
        <p:txBody>
          <a:bodyPr wrap="square">
            <a:spAutoFit/>
          </a:bodyPr>
          <a:lstStyle/>
          <a:p>
            <a:r>
              <a:rPr lang="en-US" dirty="0"/>
              <a:t>Circle with radius r, centered on</a:t>
            </a:r>
            <a:br>
              <a:rPr lang="en-US" dirty="0"/>
            </a:br>
            <a:r>
              <a:rPr lang="en-US" dirty="0"/>
              <a:t>x-axis at distance a from origin</a:t>
            </a:r>
          </a:p>
          <a:p>
            <a:endParaRPr lang="en-US" dirty="0"/>
          </a:p>
          <a:p>
            <a:r>
              <a:rPr lang="en-US" dirty="0"/>
              <a:t>Diameter is (</a:t>
            </a:r>
            <a:r>
              <a:rPr lang="en-US" dirty="0">
                <a:latin typeface="Symbol" pitchFamily="18" charset="2"/>
              </a:rPr>
              <a:t>s</a:t>
            </a:r>
            <a:r>
              <a:rPr lang="en-US" baseline="-25000" dirty="0"/>
              <a:t>1</a:t>
            </a:r>
            <a:r>
              <a:rPr lang="en-US" dirty="0"/>
              <a:t>-</a:t>
            </a:r>
            <a:r>
              <a:rPr lang="en-US" dirty="0">
                <a:latin typeface="Symbol" pitchFamily="18" charset="2"/>
              </a:rPr>
              <a:t>s</a:t>
            </a:r>
            <a:r>
              <a:rPr lang="en-US" baseline="-25000" dirty="0"/>
              <a:t>3</a:t>
            </a:r>
            <a:r>
              <a:rPr lang="en-US" dirty="0"/>
              <a:t>) = </a:t>
            </a:r>
            <a:r>
              <a:rPr lang="en-US" dirty="0" err="1">
                <a:latin typeface="Symbol" panose="05050102010706020507" pitchFamily="18" charset="2"/>
              </a:rPr>
              <a:t>s</a:t>
            </a:r>
            <a:r>
              <a:rPr lang="en-US" baseline="-25000" dirty="0" err="1"/>
              <a:t>d</a:t>
            </a:r>
            <a:r>
              <a:rPr lang="en-US" baseline="-25000" dirty="0"/>
              <a:t> </a:t>
            </a:r>
            <a:r>
              <a:rPr lang="en-US" dirty="0"/>
              <a:t>=</a:t>
            </a:r>
            <a:r>
              <a:rPr lang="en-US" baseline="-25000" dirty="0"/>
              <a:t> </a:t>
            </a:r>
            <a:r>
              <a:rPr lang="en-US" dirty="0"/>
              <a:t>differential stress</a:t>
            </a:r>
          </a:p>
          <a:p>
            <a:r>
              <a:rPr lang="en-US" dirty="0"/>
              <a:t>Radius is 1/2(</a:t>
            </a:r>
            <a:r>
              <a:rPr lang="en-US" dirty="0">
                <a:latin typeface="Symbol" pitchFamily="18" charset="2"/>
              </a:rPr>
              <a:t>s</a:t>
            </a:r>
            <a:r>
              <a:rPr lang="en-US" baseline="-25000" dirty="0"/>
              <a:t>1</a:t>
            </a:r>
            <a:r>
              <a:rPr lang="en-US" dirty="0"/>
              <a:t>-</a:t>
            </a:r>
            <a:r>
              <a:rPr lang="en-US" dirty="0">
                <a:latin typeface="Symbol" pitchFamily="18" charset="2"/>
              </a:rPr>
              <a:t>s</a:t>
            </a:r>
            <a:r>
              <a:rPr lang="en-US" baseline="-25000" dirty="0"/>
              <a:t>3</a:t>
            </a:r>
            <a:r>
              <a:rPr lang="en-US" dirty="0"/>
              <a:t>) = </a:t>
            </a:r>
            <a:r>
              <a:rPr lang="en-US" dirty="0">
                <a:latin typeface="Symbol" pitchFamily="18" charset="2"/>
              </a:rPr>
              <a:t>s</a:t>
            </a:r>
            <a:r>
              <a:rPr lang="en-US" baseline="-25000" dirty="0"/>
              <a:t>s</a:t>
            </a:r>
            <a:r>
              <a:rPr lang="en-US" dirty="0"/>
              <a:t> = shear stress</a:t>
            </a:r>
          </a:p>
          <a:p>
            <a:endParaRPr lang="en-US" dirty="0"/>
          </a:p>
          <a:p>
            <a:r>
              <a:rPr lang="en-US" b="1" dirty="0"/>
              <a:t>So, shear stress</a:t>
            </a:r>
            <a:r>
              <a:rPr lang="en-US" b="1" baseline="-25000" dirty="0"/>
              <a:t> </a:t>
            </a:r>
            <a:r>
              <a:rPr lang="en-US" b="1" dirty="0"/>
              <a:t>is half of differential stress</a:t>
            </a:r>
          </a:p>
        </p:txBody>
      </p:sp>
      <p:sp>
        <p:nvSpPr>
          <p:cNvPr id="8" name="TextBox 7">
            <a:extLst>
              <a:ext uri="{FF2B5EF4-FFF2-40B4-BE49-F238E27FC236}">
                <a16:creationId xmlns:a16="http://schemas.microsoft.com/office/drawing/2014/main" id="{741AA43B-BF32-6650-49F7-C41A83696D6C}"/>
              </a:ext>
            </a:extLst>
          </p:cNvPr>
          <p:cNvSpPr txBox="1"/>
          <p:nvPr/>
        </p:nvSpPr>
        <p:spPr>
          <a:xfrm>
            <a:off x="2006172" y="961841"/>
            <a:ext cx="2586467" cy="369332"/>
          </a:xfrm>
          <a:prstGeom prst="rect">
            <a:avLst/>
          </a:prstGeom>
          <a:noFill/>
        </p:spPr>
        <p:txBody>
          <a:bodyPr wrap="square">
            <a:spAutoFit/>
          </a:bodyPr>
          <a:lstStyle/>
          <a:p>
            <a:r>
              <a:rPr lang="en-US" dirty="0"/>
              <a:t>Stress Solution space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fade">
                                      <p:cBhvr>
                                        <p:cTn id="7" dur="500"/>
                                        <p:tgtEl>
                                          <p:spTgt spid="2765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76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Force &amp; Stress </a:t>
            </a:r>
          </a:p>
        </p:txBody>
      </p:sp>
      <p:sp>
        <p:nvSpPr>
          <p:cNvPr id="7" name="Slide Number Placeholder 4"/>
          <p:cNvSpPr>
            <a:spLocks noGrp="1"/>
          </p:cNvSpPr>
          <p:nvPr>
            <p:ph type="sldNum" sz="quarter" idx="11"/>
          </p:nvPr>
        </p:nvSpPr>
        <p:spPr/>
        <p:txBody>
          <a:bodyPr/>
          <a:lstStyle/>
          <a:p>
            <a:fld id="{B37B16FE-99C9-4E70-B909-47D8C0A26348}" type="slidenum">
              <a:rPr lang="en-US"/>
              <a:pPr/>
              <a:t>17</a:t>
            </a:fld>
            <a:endParaRPr lang="en-US"/>
          </a:p>
        </p:txBody>
      </p:sp>
      <p:sp>
        <p:nvSpPr>
          <p:cNvPr id="32770" name="Rectangle 2"/>
          <p:cNvSpPr>
            <a:spLocks noGrp="1" noChangeArrowheads="1"/>
          </p:cNvSpPr>
          <p:nvPr>
            <p:ph type="title"/>
          </p:nvPr>
        </p:nvSpPr>
        <p:spPr/>
        <p:txBody>
          <a:bodyPr/>
          <a:lstStyle/>
          <a:p>
            <a:r>
              <a:rPr lang="en-US" dirty="0"/>
              <a:t>Planes in Stress and Real Space</a:t>
            </a:r>
          </a:p>
        </p:txBody>
      </p:sp>
      <p:sp>
        <p:nvSpPr>
          <p:cNvPr id="32773" name="Rectangle 5"/>
          <p:cNvSpPr>
            <a:spLocks noChangeArrowheads="1"/>
          </p:cNvSpPr>
          <p:nvPr/>
        </p:nvSpPr>
        <p:spPr bwMode="auto">
          <a:xfrm>
            <a:off x="1447800" y="4953000"/>
            <a:ext cx="9296400" cy="1323439"/>
          </a:xfrm>
          <a:prstGeom prst="rect">
            <a:avLst/>
          </a:prstGeom>
          <a:noFill/>
          <a:ln w="9525">
            <a:noFill/>
            <a:miter lim="800000"/>
            <a:headEnd/>
            <a:tailEnd/>
          </a:ln>
          <a:effectLst/>
        </p:spPr>
        <p:txBody>
          <a:bodyPr wrap="square">
            <a:spAutoFit/>
          </a:bodyPr>
          <a:lstStyle/>
          <a:p>
            <a:pPr marL="457200" indent="-457200">
              <a:buAutoNum type="alphaLcParenBoth"/>
            </a:pPr>
            <a:r>
              <a:rPr lang="en-US" sz="2000" dirty="0"/>
              <a:t>For each value of shear stress and normal stress there are two corresponding planes, shown in Mohr diagram. </a:t>
            </a:r>
            <a:br>
              <a:rPr lang="en-US" sz="2000" dirty="0"/>
            </a:br>
            <a:r>
              <a:rPr lang="en-US" sz="2000" dirty="0"/>
              <a:t>Note this is stress solution (σ</a:t>
            </a:r>
            <a:r>
              <a:rPr lang="en-US" sz="2000" baseline="-25000" dirty="0"/>
              <a:t>n</a:t>
            </a:r>
            <a:r>
              <a:rPr lang="en-US" sz="2000" dirty="0"/>
              <a:t> / </a:t>
            </a:r>
            <a:r>
              <a:rPr lang="en-US" sz="2000" dirty="0" err="1"/>
              <a:t>σ</a:t>
            </a:r>
            <a:r>
              <a:rPr lang="en-US" sz="2000" baseline="-25000" dirty="0" err="1"/>
              <a:t>s</a:t>
            </a:r>
            <a:r>
              <a:rPr lang="en-US" sz="2000" dirty="0"/>
              <a:t>) space, </a:t>
            </a:r>
            <a:r>
              <a:rPr lang="en-US" sz="2000" i="1" dirty="0"/>
              <a:t>not</a:t>
            </a:r>
            <a:r>
              <a:rPr lang="en-US" sz="2000" dirty="0"/>
              <a:t> real space.</a:t>
            </a:r>
          </a:p>
          <a:p>
            <a:pPr marL="457200" indent="-457200">
              <a:buAutoNum type="alphaLcParenBoth"/>
            </a:pPr>
            <a:r>
              <a:rPr lang="en-US" sz="2000" dirty="0"/>
              <a:t>Corresponding planes in (σ</a:t>
            </a:r>
            <a:r>
              <a:rPr lang="en-US" sz="2000" baseline="-25000" dirty="0"/>
              <a:t>1</a:t>
            </a:r>
            <a:r>
              <a:rPr lang="en-US" sz="2000" dirty="0"/>
              <a:t> / σ</a:t>
            </a:r>
            <a:r>
              <a:rPr lang="en-US" sz="2000" baseline="-25000" dirty="0"/>
              <a:t>3</a:t>
            </a:r>
            <a:r>
              <a:rPr lang="en-US" sz="2000" dirty="0"/>
              <a:t>) space, which is real space.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235221"/>
            <a:ext cx="7315200" cy="3451538"/>
          </a:xfrm>
          <a:prstGeom prst="rect">
            <a:avLst/>
          </a:prstGeom>
        </p:spPr>
      </p:pic>
      <p:sp>
        <p:nvSpPr>
          <p:cNvPr id="2" name="Date Placeholder 1"/>
          <p:cNvSpPr>
            <a:spLocks noGrp="1"/>
          </p:cNvSpPr>
          <p:nvPr>
            <p:ph type="dt" sz="half" idx="12"/>
          </p:nvPr>
        </p:nvSpPr>
        <p:spPr/>
        <p:txBody>
          <a:bodyPr/>
          <a:lstStyle/>
          <a:p>
            <a:r>
              <a:rPr lang="en-US"/>
              <a:t>© Ben van der Pluijm</a:t>
            </a:r>
          </a:p>
        </p:txBody>
      </p:sp>
      <p:sp>
        <p:nvSpPr>
          <p:cNvPr id="3" name="TextBox 2">
            <a:extLst>
              <a:ext uri="{FF2B5EF4-FFF2-40B4-BE49-F238E27FC236}">
                <a16:creationId xmlns:a16="http://schemas.microsoft.com/office/drawing/2014/main" id="{F36B2027-170C-4819-9CC4-003B00B98BB8}"/>
              </a:ext>
            </a:extLst>
          </p:cNvPr>
          <p:cNvSpPr txBox="1"/>
          <p:nvPr/>
        </p:nvSpPr>
        <p:spPr>
          <a:xfrm>
            <a:off x="4202386" y="3886200"/>
            <a:ext cx="6032421" cy="646331"/>
          </a:xfrm>
          <a:prstGeom prst="rect">
            <a:avLst/>
          </a:prstGeom>
          <a:noFill/>
        </p:spPr>
        <p:txBody>
          <a:bodyPr wrap="none" rtlCol="0">
            <a:spAutoFit/>
          </a:bodyPr>
          <a:lstStyle/>
          <a:p>
            <a:r>
              <a:rPr lang="en-US" b="1" dirty="0"/>
              <a:t>Stress Solution				Real Space</a:t>
            </a:r>
          </a:p>
          <a:p>
            <a:r>
              <a:rPr lang="en-US" b="1" dirty="0"/>
              <a:t>Space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2712" r="16102" b="64671"/>
          <a:stretch/>
        </p:blipFill>
        <p:spPr>
          <a:xfrm>
            <a:off x="609600" y="1295400"/>
            <a:ext cx="5029200" cy="2883412"/>
          </a:xfrm>
          <a:prstGeom prst="rect">
            <a:avLst/>
          </a:prstGeom>
        </p:spPr>
      </p:pic>
      <p:sp>
        <p:nvSpPr>
          <p:cNvPr id="33794" name="Rectangle 2"/>
          <p:cNvSpPr>
            <a:spLocks noGrp="1" noChangeArrowheads="1"/>
          </p:cNvSpPr>
          <p:nvPr>
            <p:ph type="title"/>
          </p:nvPr>
        </p:nvSpPr>
        <p:spPr/>
        <p:txBody>
          <a:bodyPr/>
          <a:lstStyle/>
          <a:p>
            <a:r>
              <a:rPr lang="en-US" dirty="0"/>
              <a:t>Homework: Stress</a:t>
            </a:r>
          </a:p>
        </p:txBody>
      </p:sp>
      <p:sp>
        <p:nvSpPr>
          <p:cNvPr id="8" name="Footer Placeholder 3"/>
          <p:cNvSpPr>
            <a:spLocks noGrp="1"/>
          </p:cNvSpPr>
          <p:nvPr>
            <p:ph type="ftr" sz="quarter" idx="10"/>
          </p:nvPr>
        </p:nvSpPr>
        <p:spPr/>
        <p:txBody>
          <a:bodyPr/>
          <a:lstStyle/>
          <a:p>
            <a:r>
              <a:rPr lang="en-US"/>
              <a:t>Force &amp; Stress </a:t>
            </a:r>
          </a:p>
        </p:txBody>
      </p:sp>
      <p:sp>
        <p:nvSpPr>
          <p:cNvPr id="9" name="Slide Number Placeholder 4"/>
          <p:cNvSpPr>
            <a:spLocks noGrp="1"/>
          </p:cNvSpPr>
          <p:nvPr>
            <p:ph type="sldNum" sz="quarter" idx="11"/>
          </p:nvPr>
        </p:nvSpPr>
        <p:spPr/>
        <p:txBody>
          <a:bodyPr/>
          <a:lstStyle/>
          <a:p>
            <a:fld id="{DFE2F089-319C-41FF-BF12-4FF97761F0EB}" type="slidenum">
              <a:rPr lang="en-US"/>
              <a:pPr/>
              <a:t>18</a:t>
            </a:fld>
            <a:endParaRPr lang="en-US"/>
          </a:p>
        </p:txBody>
      </p:sp>
      <p:pic>
        <p:nvPicPr>
          <p:cNvPr id="33799" name="Picture 7"/>
          <p:cNvPicPr>
            <a:picLocks noChangeAspect="1" noChangeArrowheads="1"/>
          </p:cNvPicPr>
          <p:nvPr/>
        </p:nvPicPr>
        <p:blipFill>
          <a:blip r:embed="rId4" cstate="print"/>
          <a:srcRect/>
          <a:stretch>
            <a:fillRect/>
          </a:stretch>
        </p:blipFill>
        <p:spPr bwMode="auto">
          <a:xfrm>
            <a:off x="1114425" y="4724400"/>
            <a:ext cx="3381375" cy="504825"/>
          </a:xfrm>
          <a:prstGeom prst="rect">
            <a:avLst/>
          </a:prstGeom>
          <a:noFill/>
          <a:ln w="9525">
            <a:noFill/>
            <a:miter lim="800000"/>
            <a:headEnd/>
            <a:tailEnd/>
          </a:ln>
          <a:effectLst/>
        </p:spPr>
      </p:pic>
      <p:pic>
        <p:nvPicPr>
          <p:cNvPr id="33800" name="Picture 8"/>
          <p:cNvPicPr>
            <a:picLocks noChangeAspect="1" noChangeArrowheads="1"/>
          </p:cNvPicPr>
          <p:nvPr/>
        </p:nvPicPr>
        <p:blipFill>
          <a:blip r:embed="rId5" cstate="print"/>
          <a:srcRect/>
          <a:stretch>
            <a:fillRect/>
          </a:stretch>
        </p:blipFill>
        <p:spPr bwMode="auto">
          <a:xfrm>
            <a:off x="1066800" y="5229224"/>
            <a:ext cx="2238375" cy="419100"/>
          </a:xfrm>
          <a:prstGeom prst="rect">
            <a:avLst/>
          </a:prstGeom>
          <a:noFill/>
          <a:ln w="9525">
            <a:noFill/>
            <a:miter lim="800000"/>
            <a:headEnd/>
            <a:tailEnd/>
          </a:ln>
          <a:effectLst/>
        </p:spPr>
      </p:pic>
      <p:sp>
        <p:nvSpPr>
          <p:cNvPr id="10" name="Oval 9"/>
          <p:cNvSpPr/>
          <p:nvPr/>
        </p:nvSpPr>
        <p:spPr bwMode="auto">
          <a:xfrm rot="19226361">
            <a:off x="3713363" y="2405414"/>
            <a:ext cx="457200" cy="228600"/>
          </a:xfrm>
          <a:prstGeom prst="ellipse">
            <a:avLst/>
          </a:prstGeom>
          <a:no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5" name="Date Placeholder 4"/>
          <p:cNvSpPr>
            <a:spLocks noGrp="1"/>
          </p:cNvSpPr>
          <p:nvPr>
            <p:ph type="dt" sz="half" idx="12"/>
          </p:nvPr>
        </p:nvSpPr>
        <p:spPr/>
        <p:txBody>
          <a:bodyPr/>
          <a:lstStyle/>
          <a:p>
            <a:r>
              <a:rPr lang="en-US"/>
              <a:t>© Ben van der Pluijm</a:t>
            </a:r>
          </a:p>
        </p:txBody>
      </p:sp>
      <p:graphicFrame>
        <p:nvGraphicFramePr>
          <p:cNvPr id="19" name="Object 18">
            <a:extLst>
              <a:ext uri="{FF2B5EF4-FFF2-40B4-BE49-F238E27FC236}">
                <a16:creationId xmlns:a16="http://schemas.microsoft.com/office/drawing/2014/main" id="{B8B186D3-93BC-A85E-1299-01EA237A4329}"/>
              </a:ext>
            </a:extLst>
          </p:cNvPr>
          <p:cNvGraphicFramePr>
            <a:graphicFrameLocks noChangeAspect="1"/>
          </p:cNvGraphicFramePr>
          <p:nvPr>
            <p:extLst>
              <p:ext uri="{D42A27DB-BD31-4B8C-83A1-F6EECF244321}">
                <p14:modId xmlns:p14="http://schemas.microsoft.com/office/powerpoint/2010/main" val="3348031350"/>
              </p:ext>
            </p:extLst>
          </p:nvPr>
        </p:nvGraphicFramePr>
        <p:xfrm>
          <a:off x="7274326" y="1409700"/>
          <a:ext cx="3637746" cy="4238624"/>
        </p:xfrm>
        <a:graphic>
          <a:graphicData uri="http://schemas.openxmlformats.org/presentationml/2006/ole">
            <mc:AlternateContent xmlns:mc="http://schemas.openxmlformats.org/markup-compatibility/2006">
              <mc:Choice xmlns:v="urn:schemas-microsoft-com:vml" Requires="v">
                <p:oleObj name="Worksheet" r:id="rId6" imgW="3695795" imgH="3990986" progId="Excel.Sheet.12">
                  <p:embed/>
                </p:oleObj>
              </mc:Choice>
              <mc:Fallback>
                <p:oleObj name="Worksheet" r:id="rId6" imgW="3695795" imgH="3990986" progId="Excel.Sheet.12">
                  <p:embed/>
                  <p:pic>
                    <p:nvPicPr>
                      <p:cNvPr id="0" name=""/>
                      <p:cNvPicPr/>
                      <p:nvPr/>
                    </p:nvPicPr>
                    <p:blipFill>
                      <a:blip r:embed="rId7"/>
                      <a:stretch>
                        <a:fillRect/>
                      </a:stretch>
                    </p:blipFill>
                    <p:spPr>
                      <a:xfrm>
                        <a:off x="7274326" y="1409700"/>
                        <a:ext cx="3637746" cy="4238624"/>
                      </a:xfrm>
                      <a:prstGeom prst="rect">
                        <a:avLst/>
                      </a:prstGeom>
                    </p:spPr>
                  </p:pic>
                </p:oleObj>
              </mc:Fallback>
            </mc:AlternateContent>
          </a:graphicData>
        </a:graphic>
      </p:graphicFrame>
    </p:spTree>
    <p:extLst>
      <p:ext uri="{BB962C8B-B14F-4D97-AF65-F5344CB8AC3E}">
        <p14:creationId xmlns:p14="http://schemas.microsoft.com/office/powerpoint/2010/main" val="155170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Force &amp; Stress </a:t>
            </a:r>
          </a:p>
        </p:txBody>
      </p:sp>
      <p:sp>
        <p:nvSpPr>
          <p:cNvPr id="7" name="Slide Number Placeholder 4"/>
          <p:cNvSpPr>
            <a:spLocks noGrp="1"/>
          </p:cNvSpPr>
          <p:nvPr>
            <p:ph type="sldNum" sz="quarter" idx="11"/>
          </p:nvPr>
        </p:nvSpPr>
        <p:spPr/>
        <p:txBody>
          <a:bodyPr/>
          <a:lstStyle/>
          <a:p>
            <a:fld id="{59FD54D6-388C-43C8-BECC-D92A30EAE7DF}" type="slidenum">
              <a:rPr lang="en-US"/>
              <a:pPr/>
              <a:t>19</a:t>
            </a:fld>
            <a:endParaRPr lang="en-US"/>
          </a:p>
        </p:txBody>
      </p:sp>
      <p:sp>
        <p:nvSpPr>
          <p:cNvPr id="31746" name="Rectangle 2"/>
          <p:cNvSpPr>
            <a:spLocks noGrp="1" noChangeArrowheads="1"/>
          </p:cNvSpPr>
          <p:nvPr>
            <p:ph type="title"/>
          </p:nvPr>
        </p:nvSpPr>
        <p:spPr/>
        <p:txBody>
          <a:bodyPr/>
          <a:lstStyle/>
          <a:p>
            <a:r>
              <a:rPr lang="en-US" dirty="0"/>
              <a:t>3D Stress states</a:t>
            </a:r>
          </a:p>
        </p:txBody>
      </p:sp>
      <p:sp>
        <p:nvSpPr>
          <p:cNvPr id="3" name="Rectangle 2"/>
          <p:cNvSpPr/>
          <p:nvPr/>
        </p:nvSpPr>
        <p:spPr>
          <a:xfrm>
            <a:off x="7613650" y="1691819"/>
            <a:ext cx="4224789" cy="4708981"/>
          </a:xfrm>
          <a:prstGeom prst="rect">
            <a:avLst/>
          </a:prstGeom>
        </p:spPr>
        <p:txBody>
          <a:bodyPr wrap="square">
            <a:spAutoFit/>
          </a:bodyPr>
          <a:lstStyle/>
          <a:p>
            <a:pPr>
              <a:spcBef>
                <a:spcPts val="0"/>
              </a:spcBef>
              <a:spcAft>
                <a:spcPts val="0"/>
              </a:spcAft>
              <a:tabLst>
                <a:tab pos="4572000" algn="l"/>
              </a:tabLst>
            </a:pPr>
            <a:r>
              <a:rPr lang="en-US" sz="2000" dirty="0"/>
              <a:t>Mohr circle construction allows 3D stress ellipsoid solution in 2D plot space</a:t>
            </a:r>
          </a:p>
          <a:p>
            <a:pPr marL="342900" indent="-342900">
              <a:spcBef>
                <a:spcPts val="0"/>
              </a:spcBef>
              <a:spcAft>
                <a:spcPts val="0"/>
              </a:spcAft>
              <a:buFont typeface="+mj-lt"/>
              <a:buAutoNum type="alphaLcParenR"/>
              <a:tabLst>
                <a:tab pos="45720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General triaxial stress: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σ</a:t>
            </a:r>
            <a:r>
              <a:rPr lang="en-US" sz="2000" baseline="-25000" dirty="0">
                <a:latin typeface="Calibri" panose="020F0502020204030204" pitchFamily="34" charset="0"/>
                <a:ea typeface="Calibri" panose="020F0502020204030204" pitchFamily="34" charset="0"/>
                <a:cs typeface="Times New Roman" panose="02020603050405020304" pitchFamily="18" charset="0"/>
              </a:rPr>
              <a:t>1</a:t>
            </a:r>
            <a:r>
              <a:rPr lang="en-US" sz="2000" dirty="0">
                <a:latin typeface="Calibri" panose="020F0502020204030204" pitchFamily="34" charset="0"/>
                <a:ea typeface="Calibri" panose="020F0502020204030204" pitchFamily="34" charset="0"/>
                <a:cs typeface="Times New Roman" panose="02020603050405020304" pitchFamily="18" charset="0"/>
              </a:rPr>
              <a:t> &gt; σ</a:t>
            </a:r>
            <a:r>
              <a:rPr lang="en-US" sz="2000" baseline="-25000" dirty="0">
                <a:latin typeface="Calibri" panose="020F0502020204030204" pitchFamily="34" charset="0"/>
                <a:ea typeface="Calibri" panose="020F0502020204030204" pitchFamily="34" charset="0"/>
                <a:cs typeface="Times New Roman" panose="02020603050405020304" pitchFamily="18" charset="0"/>
              </a:rPr>
              <a:t>2</a:t>
            </a:r>
            <a:r>
              <a:rPr lang="en-US" sz="2000" dirty="0">
                <a:latin typeface="Calibri" panose="020F0502020204030204" pitchFamily="34" charset="0"/>
                <a:ea typeface="Calibri" panose="020F0502020204030204" pitchFamily="34" charset="0"/>
                <a:cs typeface="Times New Roman" panose="02020603050405020304" pitchFamily="18" charset="0"/>
              </a:rPr>
              <a:t> &gt; σ</a:t>
            </a:r>
            <a:r>
              <a:rPr lang="en-US" sz="2000" baseline="-25000" dirty="0">
                <a:latin typeface="Calibri" panose="020F0502020204030204" pitchFamily="34" charset="0"/>
                <a:ea typeface="Calibri" panose="020F0502020204030204" pitchFamily="34" charset="0"/>
                <a:cs typeface="Times New Roman" panose="02020603050405020304" pitchFamily="18" charset="0"/>
              </a:rPr>
              <a:t>3</a:t>
            </a:r>
            <a:r>
              <a:rPr lang="en-US" sz="2000" dirty="0">
                <a:latin typeface="Calibri" panose="020F0502020204030204" pitchFamily="34" charset="0"/>
                <a:ea typeface="Calibri" panose="020F0502020204030204" pitchFamily="34" charset="0"/>
                <a:cs typeface="Times New Roman" panose="02020603050405020304" pitchFamily="18" charset="0"/>
              </a:rPr>
              <a:t> ≠ 0 </a:t>
            </a:r>
          </a:p>
          <a:p>
            <a:pPr marL="342900" indent="-342900">
              <a:spcBef>
                <a:spcPts val="0"/>
              </a:spcBef>
              <a:spcAft>
                <a:spcPts val="0"/>
              </a:spcAft>
              <a:buFont typeface="+mj-lt"/>
              <a:buAutoNum type="alphaLcParenR"/>
              <a:tabLst>
                <a:tab pos="45720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Biaxial (or plane) stress: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one axis = 0 (e.g., σ</a:t>
            </a:r>
            <a:r>
              <a:rPr lang="en-US" sz="2000" baseline="-25000" dirty="0">
                <a:latin typeface="Calibri" panose="020F0502020204030204" pitchFamily="34" charset="0"/>
                <a:ea typeface="Calibri" panose="020F0502020204030204" pitchFamily="34" charset="0"/>
                <a:cs typeface="Times New Roman" panose="02020603050405020304" pitchFamily="18" charset="0"/>
              </a:rPr>
              <a:t>1</a:t>
            </a:r>
            <a:r>
              <a:rPr lang="en-US" sz="2000" dirty="0">
                <a:latin typeface="Calibri" panose="020F0502020204030204" pitchFamily="34" charset="0"/>
                <a:ea typeface="Calibri" panose="020F0502020204030204" pitchFamily="34" charset="0"/>
                <a:cs typeface="Times New Roman" panose="02020603050405020304" pitchFamily="18" charset="0"/>
              </a:rPr>
              <a:t> &gt; σ</a:t>
            </a:r>
            <a:r>
              <a:rPr lang="en-US" sz="2000" baseline="-25000" dirty="0">
                <a:latin typeface="Calibri" panose="020F0502020204030204" pitchFamily="34" charset="0"/>
                <a:ea typeface="Calibri" panose="020F0502020204030204" pitchFamily="34" charset="0"/>
                <a:cs typeface="Times New Roman" panose="02020603050405020304" pitchFamily="18" charset="0"/>
              </a:rPr>
              <a:t>2</a:t>
            </a:r>
            <a:r>
              <a:rPr lang="en-US" sz="2000" dirty="0">
                <a:latin typeface="Calibri" panose="020F0502020204030204" pitchFamily="34" charset="0"/>
                <a:ea typeface="Calibri" panose="020F0502020204030204" pitchFamily="34" charset="0"/>
                <a:cs typeface="Times New Roman" panose="02020603050405020304" pitchFamily="18" charset="0"/>
              </a:rPr>
              <a:t> &gt; 0) </a:t>
            </a:r>
          </a:p>
          <a:p>
            <a:pPr marL="342900" indent="-342900">
              <a:spcBef>
                <a:spcPts val="0"/>
              </a:spcBef>
              <a:spcAft>
                <a:spcPts val="0"/>
              </a:spcAft>
              <a:buFont typeface="+mj-lt"/>
              <a:buAutoNum type="alphaLcParenR"/>
              <a:tabLst>
                <a:tab pos="45720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Uniaxial compression: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σ</a:t>
            </a:r>
            <a:r>
              <a:rPr lang="en-US" sz="2000" baseline="-25000" dirty="0">
                <a:latin typeface="Calibri" panose="020F0502020204030204" pitchFamily="34" charset="0"/>
                <a:ea typeface="Calibri" panose="020F0502020204030204" pitchFamily="34" charset="0"/>
                <a:cs typeface="Times New Roman" panose="02020603050405020304" pitchFamily="18" charset="0"/>
              </a:rPr>
              <a:t>1 </a:t>
            </a:r>
            <a:r>
              <a:rPr lang="en-US" sz="2000" dirty="0">
                <a:latin typeface="Calibri" panose="020F0502020204030204" pitchFamily="34" charset="0"/>
                <a:ea typeface="Calibri" panose="020F0502020204030204" pitchFamily="34" charset="0"/>
                <a:cs typeface="Times New Roman" panose="02020603050405020304" pitchFamily="18" charset="0"/>
              </a:rPr>
              <a:t>&gt; 0; σ</a:t>
            </a:r>
            <a:r>
              <a:rPr lang="en-US" sz="2000" baseline="-25000" dirty="0">
                <a:latin typeface="Calibri" panose="020F0502020204030204" pitchFamily="34" charset="0"/>
                <a:ea typeface="Calibri" panose="020F0502020204030204" pitchFamily="34" charset="0"/>
                <a:cs typeface="Times New Roman" panose="02020603050405020304" pitchFamily="18" charset="0"/>
              </a:rPr>
              <a:t>2</a:t>
            </a:r>
            <a:r>
              <a:rPr lang="en-US" sz="2000" dirty="0">
                <a:latin typeface="Calibri" panose="020F0502020204030204" pitchFamily="34" charset="0"/>
                <a:ea typeface="Calibri" panose="020F0502020204030204" pitchFamily="34" charset="0"/>
                <a:cs typeface="Times New Roman" panose="02020603050405020304" pitchFamily="18" charset="0"/>
              </a:rPr>
              <a:t> = σ</a:t>
            </a:r>
            <a:r>
              <a:rPr lang="en-US" sz="2000" baseline="-25000" dirty="0">
                <a:latin typeface="Calibri" panose="020F0502020204030204" pitchFamily="34" charset="0"/>
                <a:ea typeface="Calibri" panose="020F0502020204030204" pitchFamily="34" charset="0"/>
                <a:cs typeface="Times New Roman" panose="02020603050405020304" pitchFamily="18" charset="0"/>
              </a:rPr>
              <a:t>3</a:t>
            </a:r>
            <a:r>
              <a:rPr lang="en-US" sz="2000" dirty="0">
                <a:latin typeface="Calibri" panose="020F0502020204030204" pitchFamily="34" charset="0"/>
                <a:ea typeface="Calibri" panose="020F0502020204030204" pitchFamily="34" charset="0"/>
                <a:cs typeface="Times New Roman" panose="02020603050405020304" pitchFamily="18" charset="0"/>
              </a:rPr>
              <a:t> = 0 (and Uniaxial tension: σ</a:t>
            </a:r>
            <a:r>
              <a:rPr lang="en-US" sz="2000" baseline="-25000" dirty="0">
                <a:latin typeface="Calibri" panose="020F0502020204030204" pitchFamily="34" charset="0"/>
                <a:ea typeface="Calibri" panose="020F0502020204030204" pitchFamily="34" charset="0"/>
                <a:cs typeface="Times New Roman" panose="02020603050405020304" pitchFamily="18" charset="0"/>
              </a:rPr>
              <a:t>1 </a:t>
            </a:r>
            <a:r>
              <a:rPr lang="en-US" sz="2000" dirty="0">
                <a:latin typeface="Calibri" panose="020F0502020204030204" pitchFamily="34" charset="0"/>
                <a:ea typeface="Calibri" panose="020F0502020204030204" pitchFamily="34" charset="0"/>
                <a:cs typeface="Times New Roman" panose="02020603050405020304" pitchFamily="18" charset="0"/>
              </a:rPr>
              <a:t>= σ</a:t>
            </a:r>
            <a:r>
              <a:rPr lang="en-US" sz="2000" baseline="-25000" dirty="0">
                <a:latin typeface="Calibri" panose="020F0502020204030204" pitchFamily="34" charset="0"/>
                <a:ea typeface="Calibri" panose="020F0502020204030204" pitchFamily="34" charset="0"/>
                <a:cs typeface="Times New Roman" panose="02020603050405020304" pitchFamily="18" charset="0"/>
              </a:rPr>
              <a:t>2</a:t>
            </a:r>
            <a:r>
              <a:rPr lang="en-US" sz="2000" dirty="0">
                <a:latin typeface="Calibri" panose="020F0502020204030204" pitchFamily="34" charset="0"/>
                <a:ea typeface="Calibri" panose="020F0502020204030204" pitchFamily="34" charset="0"/>
                <a:cs typeface="Times New Roman" panose="02020603050405020304" pitchFamily="18" charset="0"/>
              </a:rPr>
              <a:t> = 0; σ</a:t>
            </a:r>
            <a:r>
              <a:rPr lang="en-US" sz="2000" baseline="-25000" dirty="0">
                <a:latin typeface="Calibri" panose="020F0502020204030204" pitchFamily="34" charset="0"/>
                <a:ea typeface="Calibri" panose="020F0502020204030204" pitchFamily="34" charset="0"/>
                <a:cs typeface="Times New Roman" panose="02020603050405020304" pitchFamily="18" charset="0"/>
              </a:rPr>
              <a:t>3</a:t>
            </a:r>
            <a:r>
              <a:rPr lang="en-US" sz="2000" dirty="0">
                <a:latin typeface="Calibri" panose="020F0502020204030204" pitchFamily="34" charset="0"/>
                <a:ea typeface="Calibri" panose="020F0502020204030204" pitchFamily="34" charset="0"/>
                <a:cs typeface="Times New Roman" panose="02020603050405020304" pitchFamily="18" charset="0"/>
              </a:rPr>
              <a:t> &lt; 0)</a:t>
            </a:r>
          </a:p>
          <a:p>
            <a:pPr marL="342900" indent="-342900">
              <a:spcBef>
                <a:spcPts val="0"/>
              </a:spcBef>
              <a:spcAft>
                <a:spcPts val="0"/>
              </a:spcAft>
              <a:buFont typeface="+mj-lt"/>
              <a:buAutoNum type="alphaLcParenR"/>
              <a:tabLst>
                <a:tab pos="45720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Pressure (or Atmospheric/ Hydrostatic/ Lithostatic stress):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σ</a:t>
            </a:r>
            <a:r>
              <a:rPr lang="en-US" sz="2000" baseline="-25000" dirty="0">
                <a:latin typeface="Calibri" panose="020F0502020204030204" pitchFamily="34" charset="0"/>
                <a:ea typeface="Calibri" panose="020F0502020204030204" pitchFamily="34" charset="0"/>
                <a:cs typeface="Times New Roman" panose="02020603050405020304" pitchFamily="18" charset="0"/>
              </a:rPr>
              <a:t>1 </a:t>
            </a:r>
            <a:r>
              <a:rPr lang="en-US" sz="2000" dirty="0">
                <a:latin typeface="Calibri" panose="020F0502020204030204" pitchFamily="34" charset="0"/>
                <a:ea typeface="Calibri" panose="020F0502020204030204" pitchFamily="34" charset="0"/>
                <a:cs typeface="Times New Roman" panose="02020603050405020304" pitchFamily="18" charset="0"/>
              </a:rPr>
              <a:t>= σ</a:t>
            </a:r>
            <a:r>
              <a:rPr lang="en-US" sz="2000" baseline="-25000" dirty="0">
                <a:latin typeface="Calibri" panose="020F0502020204030204" pitchFamily="34" charset="0"/>
                <a:ea typeface="Calibri" panose="020F0502020204030204" pitchFamily="34" charset="0"/>
                <a:cs typeface="Times New Roman" panose="02020603050405020304" pitchFamily="18" charset="0"/>
              </a:rPr>
              <a:t>2</a:t>
            </a:r>
            <a:r>
              <a:rPr lang="en-US" sz="2000" dirty="0">
                <a:latin typeface="Calibri" panose="020F0502020204030204" pitchFamily="34" charset="0"/>
                <a:ea typeface="Calibri" panose="020F0502020204030204" pitchFamily="34" charset="0"/>
                <a:cs typeface="Times New Roman" panose="02020603050405020304" pitchFamily="18" charset="0"/>
              </a:rPr>
              <a:t> = σ</a:t>
            </a:r>
            <a:r>
              <a:rPr lang="en-US" sz="2000" baseline="-25000" dirty="0">
                <a:latin typeface="Calibri" panose="020F0502020204030204" pitchFamily="34" charset="0"/>
                <a:ea typeface="Calibri" panose="020F0502020204030204" pitchFamily="34" charset="0"/>
                <a:cs typeface="Times New Roman" panose="02020603050405020304" pitchFamily="18" charset="0"/>
              </a:rPr>
              <a:t>3 </a:t>
            </a:r>
            <a:br>
              <a:rPr lang="en-US" sz="2000" baseline="-25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cs typeface="Calibri" panose="020F0502020204030204" pitchFamily="34" charset="0"/>
              </a:rPr>
              <a:t>Note: </a:t>
            </a:r>
            <a:r>
              <a:rPr lang="en-US" sz="2000" dirty="0" err="1">
                <a:latin typeface="Calibri" panose="020F0502020204030204" pitchFamily="34" charset="0"/>
                <a:ea typeface="Calibri" panose="020F0502020204030204" pitchFamily="34" charset="0"/>
                <a:cs typeface="Times New Roman" panose="02020603050405020304" pitchFamily="18" charset="0"/>
              </a:rPr>
              <a:t>σ</a:t>
            </a:r>
            <a:r>
              <a:rPr lang="en-US" sz="2000" baseline="-25000" dirty="0" err="1">
                <a:latin typeface="Calibri" panose="020F0502020204030204" pitchFamily="34" charset="0"/>
                <a:ea typeface="Calibri" panose="020F0502020204030204" pitchFamily="34" charset="0"/>
                <a:cs typeface="Times New Roman" panose="02020603050405020304" pitchFamily="18" charset="0"/>
              </a:rPr>
              <a:t>s</a:t>
            </a:r>
            <a:r>
              <a:rPr lang="en-US" sz="2000" dirty="0">
                <a:latin typeface="Calibri" panose="020F0502020204030204" pitchFamily="34" charset="0"/>
                <a:cs typeface="Calibri" panose="020F0502020204030204" pitchFamily="34" charset="0"/>
              </a:rPr>
              <a:t> is 0 because differential stress is 0</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47009" b="49232"/>
          <a:stretch/>
        </p:blipFill>
        <p:spPr>
          <a:xfrm>
            <a:off x="1193800" y="1138748"/>
            <a:ext cx="3149600" cy="2518852"/>
          </a:xfrm>
          <a:prstGeom prst="rect">
            <a:avLst/>
          </a:prstGeom>
        </p:spPr>
      </p:pic>
      <p:sp>
        <p:nvSpPr>
          <p:cNvPr id="2" name="Date Placeholder 1"/>
          <p:cNvSpPr>
            <a:spLocks noGrp="1"/>
          </p:cNvSpPr>
          <p:nvPr>
            <p:ph type="dt" sz="half" idx="12"/>
          </p:nvPr>
        </p:nvSpPr>
        <p:spPr/>
        <p:txBody>
          <a:bodyPr/>
          <a:lstStyle/>
          <a:p>
            <a:r>
              <a:rPr lang="en-US"/>
              <a:t>© Ben van der Pluijm</a:t>
            </a:r>
          </a:p>
        </p:txBody>
      </p:sp>
      <p:pic>
        <p:nvPicPr>
          <p:cNvPr id="8" name="Picture 7">
            <a:extLst>
              <a:ext uri="{FF2B5EF4-FFF2-40B4-BE49-F238E27FC236}">
                <a16:creationId xmlns:a16="http://schemas.microsoft.com/office/drawing/2014/main" id="{17994652-7D98-4178-814F-B2596339F8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739" b="49232"/>
          <a:stretch/>
        </p:blipFill>
        <p:spPr>
          <a:xfrm>
            <a:off x="4603750" y="1217304"/>
            <a:ext cx="2749550" cy="2518852"/>
          </a:xfrm>
          <a:prstGeom prst="rect">
            <a:avLst/>
          </a:prstGeom>
        </p:spPr>
      </p:pic>
      <p:pic>
        <p:nvPicPr>
          <p:cNvPr id="9" name="Picture 8">
            <a:extLst>
              <a:ext uri="{FF2B5EF4-FFF2-40B4-BE49-F238E27FC236}">
                <a16:creationId xmlns:a16="http://schemas.microsoft.com/office/drawing/2014/main" id="{2BAA0E9E-DB8D-42B0-BDA1-E3FEB75C45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768" r="50962"/>
          <a:stretch/>
        </p:blipFill>
        <p:spPr>
          <a:xfrm>
            <a:off x="1193800" y="3657600"/>
            <a:ext cx="2914650" cy="2442652"/>
          </a:xfrm>
          <a:prstGeom prst="rect">
            <a:avLst/>
          </a:prstGeom>
        </p:spPr>
      </p:pic>
      <p:pic>
        <p:nvPicPr>
          <p:cNvPr id="10" name="Picture 9">
            <a:extLst>
              <a:ext uri="{FF2B5EF4-FFF2-40B4-BE49-F238E27FC236}">
                <a16:creationId xmlns:a16="http://schemas.microsoft.com/office/drawing/2014/main" id="{71522F07-73B1-4EFB-B615-C4364C31D3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137" t="49232"/>
          <a:stretch/>
        </p:blipFill>
        <p:spPr>
          <a:xfrm>
            <a:off x="4508500" y="3581399"/>
            <a:ext cx="2844800" cy="25188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0155">
            <a:off x="5603277" y="698850"/>
            <a:ext cx="2883408" cy="2465832"/>
          </a:xfrm>
          <a:prstGeom prst="rect">
            <a:avLst/>
          </a:prstGeom>
        </p:spPr>
      </p:pic>
      <p:sp>
        <p:nvSpPr>
          <p:cNvPr id="2" name="Title 1"/>
          <p:cNvSpPr>
            <a:spLocks noGrp="1"/>
          </p:cNvSpPr>
          <p:nvPr>
            <p:ph type="title"/>
          </p:nvPr>
        </p:nvSpPr>
        <p:spPr>
          <a:xfrm>
            <a:off x="0" y="0"/>
            <a:ext cx="12192000" cy="615553"/>
          </a:xfrm>
        </p:spPr>
        <p:txBody>
          <a:bodyPr>
            <a:spAutoFit/>
          </a:bodyPr>
          <a:lstStyle/>
          <a:p>
            <a:r>
              <a:rPr lang="en-US" dirty="0"/>
              <a:t>We Discuss …</a:t>
            </a:r>
          </a:p>
        </p:txBody>
      </p:sp>
      <p:sp>
        <p:nvSpPr>
          <p:cNvPr id="3" name="Content Placeholder 2"/>
          <p:cNvSpPr>
            <a:spLocks noGrp="1"/>
          </p:cNvSpPr>
          <p:nvPr>
            <p:ph idx="1"/>
          </p:nvPr>
        </p:nvSpPr>
        <p:spPr>
          <a:xfrm>
            <a:off x="535049" y="762000"/>
            <a:ext cx="10972800" cy="5619750"/>
          </a:xfrm>
        </p:spPr>
        <p:txBody>
          <a:bodyPr/>
          <a:lstStyle/>
          <a:p>
            <a:r>
              <a:rPr lang="en-US" sz="2400" dirty="0"/>
              <a:t>Force and Stress</a:t>
            </a:r>
          </a:p>
          <a:p>
            <a:pPr>
              <a:buFont typeface="Arial" panose="020B0604020202020204" pitchFamily="34" charset="0"/>
              <a:buChar char="•"/>
            </a:pPr>
            <a:r>
              <a:rPr lang="en-US" sz="2000" dirty="0"/>
              <a:t>Force and Units</a:t>
            </a:r>
          </a:p>
          <a:p>
            <a:pPr>
              <a:buFont typeface="Arial" panose="020B0604020202020204" pitchFamily="34" charset="0"/>
              <a:buChar char="•"/>
            </a:pPr>
            <a:r>
              <a:rPr lang="en-US" sz="2000" dirty="0"/>
              <a:t>Newtonian and Continuum Mechanics</a:t>
            </a:r>
          </a:p>
          <a:p>
            <a:pPr>
              <a:buFont typeface="Arial" panose="020B0604020202020204" pitchFamily="34" charset="0"/>
              <a:buChar char="•"/>
            </a:pPr>
            <a:r>
              <a:rPr lang="en-US" sz="2000" dirty="0"/>
              <a:t>(Trigonometry)</a:t>
            </a:r>
          </a:p>
          <a:p>
            <a:pPr>
              <a:buFont typeface="Arial" panose="020B0604020202020204" pitchFamily="34" charset="0"/>
              <a:buChar char="•"/>
            </a:pPr>
            <a:r>
              <a:rPr lang="en-US" sz="2000" dirty="0"/>
              <a:t>2D and 3D Stress</a:t>
            </a:r>
          </a:p>
          <a:p>
            <a:pPr>
              <a:buFont typeface="Arial" panose="020B0604020202020204" pitchFamily="34" charset="0"/>
              <a:buChar char="•"/>
            </a:pPr>
            <a:r>
              <a:rPr lang="en-US" sz="2000" dirty="0"/>
              <a:t>Normal Stress and Shear Stress</a:t>
            </a:r>
          </a:p>
          <a:p>
            <a:pPr>
              <a:buFont typeface="Arial" panose="020B0604020202020204" pitchFamily="34" charset="0"/>
              <a:buChar char="•"/>
            </a:pPr>
            <a:r>
              <a:rPr lang="en-US" sz="2000" dirty="0"/>
              <a:t>Mohr Construction of Stress</a:t>
            </a:r>
          </a:p>
          <a:p>
            <a:pPr>
              <a:buFont typeface="Arial" panose="020B0604020202020204" pitchFamily="34" charset="0"/>
              <a:buChar char="•"/>
            </a:pPr>
            <a:r>
              <a:rPr lang="en-US" sz="2000" dirty="0"/>
              <a:t>Stress States</a:t>
            </a:r>
          </a:p>
          <a:p>
            <a:pPr>
              <a:buFont typeface="Arial" panose="020B0604020202020204" pitchFamily="34" charset="0"/>
              <a:buChar char="•"/>
            </a:pPr>
            <a:r>
              <a:rPr lang="en-US" sz="2000" dirty="0"/>
              <a:t>Measurement of Stress</a:t>
            </a:r>
          </a:p>
          <a:p>
            <a:pPr lvl="1">
              <a:buFont typeface="Arial" panose="020B0604020202020204" pitchFamily="34" charset="0"/>
              <a:buChar char="•"/>
            </a:pPr>
            <a:r>
              <a:rPr lang="en-US" dirty="0"/>
              <a:t>At surface</a:t>
            </a:r>
          </a:p>
          <a:p>
            <a:pPr lvl="1">
              <a:buFont typeface="Arial" panose="020B0604020202020204" pitchFamily="34" charset="0"/>
              <a:buChar char="•"/>
            </a:pPr>
            <a:r>
              <a:rPr lang="en-US" dirty="0"/>
              <a:t>At depth</a:t>
            </a:r>
          </a:p>
          <a:p>
            <a:pPr>
              <a:buFont typeface="Arial" panose="020B0604020202020204" pitchFamily="34" charset="0"/>
              <a:buChar char="•"/>
            </a:pPr>
            <a:r>
              <a:rPr lang="en-US" sz="2000" dirty="0"/>
              <a:t>Lithospheric Stress</a:t>
            </a:r>
          </a:p>
          <a:p>
            <a:pPr lvl="1">
              <a:buFont typeface="Arial" panose="020B0604020202020204" pitchFamily="34" charset="0"/>
              <a:buChar char="•"/>
            </a:pPr>
            <a:r>
              <a:rPr lang="en-US" dirty="0"/>
              <a:t>Modern stress regimes</a:t>
            </a:r>
          </a:p>
          <a:p>
            <a:pPr lvl="1">
              <a:buFont typeface="Arial" panose="020B0604020202020204" pitchFamily="34" charset="0"/>
              <a:buChar char="•"/>
            </a:pPr>
            <a:r>
              <a:rPr lang="en-US" dirty="0"/>
              <a:t>Geologic Provinces</a:t>
            </a:r>
          </a:p>
          <a:p>
            <a:pPr marL="57150" indent="0"/>
            <a:endParaRPr lang="en-US" dirty="0"/>
          </a:p>
        </p:txBody>
      </p:sp>
      <p:sp>
        <p:nvSpPr>
          <p:cNvPr id="4" name="Footer Placeholder 3"/>
          <p:cNvSpPr>
            <a:spLocks noGrp="1"/>
          </p:cNvSpPr>
          <p:nvPr>
            <p:ph type="ftr" sz="quarter" idx="10"/>
          </p:nvPr>
        </p:nvSpPr>
        <p:spPr/>
        <p:txBody>
          <a:bodyPr/>
          <a:lstStyle/>
          <a:p>
            <a:r>
              <a:rPr lang="en-US"/>
              <a:t>Force &amp; Stress </a:t>
            </a:r>
          </a:p>
        </p:txBody>
      </p:sp>
      <p:sp>
        <p:nvSpPr>
          <p:cNvPr id="5" name="Slide Number Placeholder 4"/>
          <p:cNvSpPr>
            <a:spLocks noGrp="1"/>
          </p:cNvSpPr>
          <p:nvPr>
            <p:ph type="sldNum" sz="quarter" idx="11"/>
          </p:nvPr>
        </p:nvSpPr>
        <p:spPr/>
        <p:txBody>
          <a:bodyPr/>
          <a:lstStyle/>
          <a:p>
            <a:fld id="{B8DFFFFC-2144-4E6C-A04C-DCA82C9F70D8}" type="slidenum">
              <a:rPr lang="en-US" smtClean="0"/>
              <a:pPr/>
              <a:t>2</a:t>
            </a:fld>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12228">
            <a:off x="5547215" y="3425003"/>
            <a:ext cx="2685288" cy="2316480"/>
          </a:xfrm>
          <a:prstGeom prst="rect">
            <a:avLst/>
          </a:prstGeom>
        </p:spPr>
      </p:pic>
      <p:pic>
        <p:nvPicPr>
          <p:cNvPr id="11" name="Picture 2" descr="KTB Main Ho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1247">
            <a:off x="8731801" y="1205453"/>
            <a:ext cx="267170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30065">
            <a:off x="8552068" y="3248791"/>
            <a:ext cx="2360017" cy="2705100"/>
          </a:xfrm>
          <a:prstGeom prst="rect">
            <a:avLst/>
          </a:prstGeom>
        </p:spPr>
      </p:pic>
      <p:sp>
        <p:nvSpPr>
          <p:cNvPr id="6" name="Date Placeholder 5"/>
          <p:cNvSpPr>
            <a:spLocks noGrp="1"/>
          </p:cNvSpPr>
          <p:nvPr>
            <p:ph type="dt" sz="half" idx="12"/>
          </p:nvPr>
        </p:nvSpPr>
        <p:spPr/>
        <p:txBody>
          <a:bodyPr/>
          <a:lstStyle/>
          <a:p>
            <a:r>
              <a:rPr lang="en-US"/>
              <a:t>© Ben van der Pluijm</a:t>
            </a:r>
          </a:p>
        </p:txBody>
      </p:sp>
    </p:spTree>
    <p:extLst>
      <p:ext uri="{BB962C8B-B14F-4D97-AF65-F5344CB8AC3E}">
        <p14:creationId xmlns:p14="http://schemas.microsoft.com/office/powerpoint/2010/main" val="384173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Force &amp; Stress </a:t>
            </a:r>
          </a:p>
        </p:txBody>
      </p:sp>
      <p:sp>
        <p:nvSpPr>
          <p:cNvPr id="7" name="Slide Number Placeholder 4"/>
          <p:cNvSpPr>
            <a:spLocks noGrp="1"/>
          </p:cNvSpPr>
          <p:nvPr>
            <p:ph type="sldNum" sz="quarter" idx="11"/>
          </p:nvPr>
        </p:nvSpPr>
        <p:spPr/>
        <p:txBody>
          <a:bodyPr/>
          <a:lstStyle/>
          <a:p>
            <a:fld id="{57C2A697-5348-423A-B2CB-C036C80DC76F}" type="slidenum">
              <a:rPr lang="en-US"/>
              <a:pPr/>
              <a:t>20</a:t>
            </a:fld>
            <a:endParaRPr lang="en-US"/>
          </a:p>
        </p:txBody>
      </p:sp>
      <p:sp>
        <p:nvSpPr>
          <p:cNvPr id="28674" name="Rectangle 2"/>
          <p:cNvSpPr>
            <a:spLocks noGrp="1" noChangeArrowheads="1"/>
          </p:cNvSpPr>
          <p:nvPr>
            <p:ph type="title"/>
          </p:nvPr>
        </p:nvSpPr>
        <p:spPr/>
        <p:txBody>
          <a:bodyPr/>
          <a:lstStyle/>
          <a:p>
            <a:r>
              <a:rPr lang="en-US" dirty="0"/>
              <a:t>Isotropic and Non-isotropic Stress</a:t>
            </a:r>
          </a:p>
        </p:txBody>
      </p:sp>
      <p:sp>
        <p:nvSpPr>
          <p:cNvPr id="28675" name="Rectangle 3"/>
          <p:cNvSpPr>
            <a:spLocks noGrp="1" noChangeArrowheads="1"/>
          </p:cNvSpPr>
          <p:nvPr>
            <p:ph type="body" idx="1"/>
          </p:nvPr>
        </p:nvSpPr>
        <p:spPr>
          <a:xfrm>
            <a:off x="8382000" y="1725327"/>
            <a:ext cx="2590800" cy="4403468"/>
          </a:xfrm>
        </p:spPr>
        <p:txBody>
          <a:bodyPr/>
          <a:lstStyle/>
          <a:p>
            <a:pPr>
              <a:buAutoNum type="alphaLcParenBoth"/>
            </a:pPr>
            <a:r>
              <a:rPr lang="en-US" sz="2000" dirty="0"/>
              <a:t>volume change, reflects isotropic mean stress, </a:t>
            </a:r>
            <a:r>
              <a:rPr lang="en-US" sz="2000" dirty="0" err="1">
                <a:latin typeface="Symbol" panose="05050102010706020507" pitchFamily="18" charset="2"/>
              </a:rPr>
              <a:t>s</a:t>
            </a:r>
            <a:r>
              <a:rPr lang="en-US" sz="2000" baseline="-25000" dirty="0" err="1"/>
              <a:t>m</a:t>
            </a:r>
            <a:r>
              <a:rPr lang="en-US" sz="2000" dirty="0"/>
              <a:t> </a:t>
            </a:r>
          </a:p>
          <a:p>
            <a:pPr>
              <a:buAutoNum type="alphaLcParenBoth"/>
            </a:pPr>
            <a:endParaRPr lang="en-US" sz="2000" dirty="0"/>
          </a:p>
          <a:p>
            <a:pPr>
              <a:buAutoNum type="alphaLcParenBoth"/>
            </a:pPr>
            <a:r>
              <a:rPr lang="en-US" sz="2000" dirty="0"/>
              <a:t>shape change, reflects non-isotropic stresses</a:t>
            </a:r>
          </a:p>
          <a:p>
            <a:pPr>
              <a:buAutoNum type="alphaLcParenBoth"/>
            </a:pPr>
            <a:endParaRPr lang="en-US" sz="2000" baseline="-25000" dirty="0"/>
          </a:p>
          <a:p>
            <a:pPr marL="0" indent="0"/>
            <a:r>
              <a:rPr lang="en-US" dirty="0"/>
              <a:t>Note: differential stress (=scalar) Is not same as deviatoric stress (=matrix/tensor)</a:t>
            </a:r>
          </a:p>
          <a:p>
            <a:pPr marL="0" indent="0"/>
            <a:endParaRPr lang="en-US" dirty="0"/>
          </a:p>
          <a:p>
            <a:pPr marL="0" indent="0"/>
            <a:r>
              <a:rPr lang="en-US" dirty="0"/>
              <a:t>…. Matrix algebra</a:t>
            </a:r>
          </a:p>
        </p:txBody>
      </p:sp>
      <p:pic>
        <p:nvPicPr>
          <p:cNvPr id="2" name="Picture 1"/>
          <p:cNvPicPr>
            <a:picLocks noChangeAspect="1"/>
          </p:cNvPicPr>
          <p:nvPr/>
        </p:nvPicPr>
        <p:blipFill>
          <a:blip r:embed="rId3"/>
          <a:stretch>
            <a:fillRect/>
          </a:stretch>
        </p:blipFill>
        <p:spPr>
          <a:xfrm>
            <a:off x="2095500" y="4953000"/>
            <a:ext cx="4533900" cy="1143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241" y="1219200"/>
            <a:ext cx="7218349" cy="3214116"/>
          </a:xfrm>
          <a:prstGeom prst="rect">
            <a:avLst/>
          </a:prstGeom>
        </p:spPr>
      </p:pic>
      <p:sp>
        <p:nvSpPr>
          <p:cNvPr id="4" name="Rectangle 3"/>
          <p:cNvSpPr/>
          <p:nvPr/>
        </p:nvSpPr>
        <p:spPr>
          <a:xfrm>
            <a:off x="2057400" y="4488136"/>
            <a:ext cx="5181600" cy="369332"/>
          </a:xfrm>
          <a:prstGeom prst="rect">
            <a:avLst/>
          </a:prstGeom>
        </p:spPr>
        <p:txBody>
          <a:bodyPr wrap="square">
            <a:spAutoFit/>
          </a:bodyPr>
          <a:lstStyle/>
          <a:p>
            <a:r>
              <a:rPr lang="en-US" dirty="0" err="1">
                <a:latin typeface="Symbol" panose="05050102010706020507" pitchFamily="18" charset="2"/>
              </a:rPr>
              <a:t>s</a:t>
            </a:r>
            <a:r>
              <a:rPr lang="en-US" baseline="-25000" dirty="0" err="1"/>
              <a:t>m</a:t>
            </a:r>
            <a:r>
              <a:rPr lang="en-US" dirty="0"/>
              <a:t>		+		</a:t>
            </a:r>
            <a:r>
              <a:rPr lang="en-US" dirty="0" err="1">
                <a:latin typeface="Symbol" panose="05050102010706020507" pitchFamily="18" charset="2"/>
              </a:rPr>
              <a:t>s</a:t>
            </a:r>
            <a:r>
              <a:rPr lang="en-US" baseline="-25000" dirty="0" err="1"/>
              <a:t>dev</a:t>
            </a:r>
            <a:endParaRPr lang="en-US" dirty="0"/>
          </a:p>
        </p:txBody>
      </p:sp>
      <p:sp>
        <p:nvSpPr>
          <p:cNvPr id="5" name="Date Placeholder 4"/>
          <p:cNvSpPr>
            <a:spLocks noGrp="1"/>
          </p:cNvSpPr>
          <p:nvPr>
            <p:ph type="dt" sz="half" idx="12"/>
          </p:nvPr>
        </p:nvSpPr>
        <p:spPr/>
        <p:txBody>
          <a:body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Force &amp; Stress </a:t>
            </a:r>
          </a:p>
        </p:txBody>
      </p:sp>
      <p:sp>
        <p:nvSpPr>
          <p:cNvPr id="9" name="Slide Number Placeholder 4"/>
          <p:cNvSpPr>
            <a:spLocks noGrp="1"/>
          </p:cNvSpPr>
          <p:nvPr>
            <p:ph type="sldNum" sz="quarter" idx="11"/>
          </p:nvPr>
        </p:nvSpPr>
        <p:spPr/>
        <p:txBody>
          <a:bodyPr/>
          <a:lstStyle/>
          <a:p>
            <a:fld id="{FAAD7788-4958-4A42-9182-690477AD21C4}" type="slidenum">
              <a:rPr lang="en-US"/>
              <a:pPr/>
              <a:t>21</a:t>
            </a:fld>
            <a:endParaRPr lang="en-US"/>
          </a:p>
        </p:txBody>
      </p:sp>
      <p:sp>
        <p:nvSpPr>
          <p:cNvPr id="39938" name="Rectangle 2"/>
          <p:cNvSpPr>
            <a:spLocks noGrp="1" noChangeArrowheads="1"/>
          </p:cNvSpPr>
          <p:nvPr>
            <p:ph type="title"/>
          </p:nvPr>
        </p:nvSpPr>
        <p:spPr/>
        <p:txBody>
          <a:bodyPr/>
          <a:lstStyle/>
          <a:p>
            <a:r>
              <a:rPr lang="en-US" dirty="0"/>
              <a:t>Extra: Stress Tensor and Matrix Algebra</a:t>
            </a:r>
          </a:p>
        </p:txBody>
      </p:sp>
      <p:sp>
        <p:nvSpPr>
          <p:cNvPr id="39939" name="Rectangle 3"/>
          <p:cNvSpPr>
            <a:spLocks noGrp="1" noChangeArrowheads="1"/>
          </p:cNvSpPr>
          <p:nvPr>
            <p:ph type="body" idx="1"/>
          </p:nvPr>
        </p:nvSpPr>
        <p:spPr>
          <a:xfrm>
            <a:off x="1981200" y="914400"/>
            <a:ext cx="7696200" cy="5105400"/>
          </a:xfrm>
        </p:spPr>
        <p:txBody>
          <a:bodyPr/>
          <a:lstStyle/>
          <a:p>
            <a:r>
              <a:rPr lang="en-US" dirty="0"/>
              <a:t>The transformation of point </a:t>
            </a:r>
            <a:r>
              <a:rPr lang="en-US" i="1" dirty="0"/>
              <a:t>P </a:t>
            </a:r>
            <a:r>
              <a:rPr lang="en-US" dirty="0"/>
              <a:t>defined by coordinates </a:t>
            </a:r>
            <a:r>
              <a:rPr lang="en-US" i="1" dirty="0"/>
              <a:t>P</a:t>
            </a:r>
            <a:r>
              <a:rPr lang="en-US" dirty="0"/>
              <a:t>(</a:t>
            </a:r>
            <a:r>
              <a:rPr lang="en-US" i="1" dirty="0"/>
              <a:t>x, y, z</a:t>
            </a:r>
            <a:r>
              <a:rPr lang="en-US" dirty="0"/>
              <a:t>) to point </a:t>
            </a:r>
            <a:r>
              <a:rPr lang="en-US" i="1" dirty="0"/>
              <a:t>P</a:t>
            </a:r>
            <a:r>
              <a:rPr lang="en-US" dirty="0"/>
              <a:t>′(</a:t>
            </a:r>
            <a:r>
              <a:rPr lang="en-US" i="1" dirty="0"/>
              <a:t>x</a:t>
            </a:r>
            <a:r>
              <a:rPr lang="en-US" dirty="0"/>
              <a:t>′, </a:t>
            </a:r>
            <a:r>
              <a:rPr lang="en-US" i="1" dirty="0"/>
              <a:t>y</a:t>
            </a:r>
            <a:r>
              <a:rPr lang="en-US" dirty="0"/>
              <a:t>′, </a:t>
            </a:r>
            <a:r>
              <a:rPr lang="en-US" i="1" dirty="0"/>
              <a:t>z</a:t>
            </a:r>
            <a:r>
              <a:rPr lang="en-US" dirty="0"/>
              <a:t>′). We describe the transformation of the three coordinates of </a:t>
            </a:r>
            <a:r>
              <a:rPr lang="en-US" i="1" dirty="0"/>
              <a:t>P </a:t>
            </a:r>
            <a:r>
              <a:rPr lang="en-US" dirty="0"/>
              <a:t>as a function of </a:t>
            </a:r>
            <a:r>
              <a:rPr lang="en-US" i="1" dirty="0"/>
              <a:t>P</a:t>
            </a:r>
            <a:r>
              <a:rPr lang="en-US" dirty="0"/>
              <a:t>′ by</a:t>
            </a:r>
          </a:p>
          <a:p>
            <a:endParaRPr lang="en-US" dirty="0"/>
          </a:p>
          <a:p>
            <a:endParaRPr lang="en-US" i="1" dirty="0"/>
          </a:p>
          <a:p>
            <a:r>
              <a:rPr lang="en-US" dirty="0"/>
              <a:t>The tensor that describes the transformation from </a:t>
            </a:r>
            <a:r>
              <a:rPr lang="en-US" i="1" dirty="0"/>
              <a:t>P </a:t>
            </a:r>
            <a:r>
              <a:rPr lang="en-US" dirty="0"/>
              <a:t>to</a:t>
            </a:r>
          </a:p>
          <a:p>
            <a:r>
              <a:rPr lang="en-US" i="1" dirty="0"/>
              <a:t>P</a:t>
            </a:r>
            <a:r>
              <a:rPr lang="en-US" dirty="0"/>
              <a:t>′ is the matrix:</a:t>
            </a:r>
          </a:p>
          <a:p>
            <a:r>
              <a:rPr lang="en-US" dirty="0"/>
              <a:t>In matrix notation, the nine components of a stress tensor are:</a:t>
            </a:r>
          </a:p>
          <a:p>
            <a:endParaRPr lang="en-US" dirty="0"/>
          </a:p>
          <a:p>
            <a:endParaRPr lang="en-US" dirty="0"/>
          </a:p>
          <a:p>
            <a:r>
              <a:rPr lang="en-US" dirty="0"/>
              <a:t>with σ</a:t>
            </a:r>
            <a:r>
              <a:rPr lang="en-US" baseline="-25000" dirty="0"/>
              <a:t>11</a:t>
            </a:r>
            <a:r>
              <a:rPr lang="en-US" dirty="0"/>
              <a:t> oriented parallel to the 1-axis and acting on a plane perpendicular to the 1-axis, σ</a:t>
            </a:r>
            <a:r>
              <a:rPr lang="en-US" baseline="-25000" dirty="0"/>
              <a:t>12</a:t>
            </a:r>
            <a:r>
              <a:rPr lang="en-US" dirty="0"/>
              <a:t> oriented parallel to the 1-axis and acting on a plane perpendicular to the 2-axis, and so on.</a:t>
            </a:r>
          </a:p>
          <a:p>
            <a:endParaRPr lang="en-US" dirty="0"/>
          </a:p>
          <a:p>
            <a:r>
              <a:rPr lang="en-US" dirty="0"/>
              <a:t>Mean stress and </a:t>
            </a:r>
            <a:br>
              <a:rPr lang="en-US" dirty="0"/>
            </a:br>
            <a:r>
              <a:rPr lang="en-US" dirty="0"/>
              <a:t>deviatoric stresses:</a:t>
            </a:r>
          </a:p>
          <a:p>
            <a:endParaRPr lang="en-US" dirty="0"/>
          </a:p>
          <a:p>
            <a:endParaRPr lang="en-US" dirty="0"/>
          </a:p>
        </p:txBody>
      </p:sp>
      <p:pic>
        <p:nvPicPr>
          <p:cNvPr id="39940" name="Picture 4"/>
          <p:cNvPicPr>
            <a:picLocks noChangeAspect="1" noChangeArrowheads="1"/>
          </p:cNvPicPr>
          <p:nvPr/>
        </p:nvPicPr>
        <p:blipFill>
          <a:blip r:embed="rId3" cstate="print"/>
          <a:srcRect/>
          <a:stretch>
            <a:fillRect/>
          </a:stretch>
        </p:blipFill>
        <p:spPr bwMode="auto">
          <a:xfrm>
            <a:off x="7924801" y="2423786"/>
            <a:ext cx="1304925" cy="666750"/>
          </a:xfrm>
          <a:prstGeom prst="rect">
            <a:avLst/>
          </a:prstGeom>
          <a:noFill/>
          <a:ln w="9525">
            <a:noFill/>
            <a:miter lim="800000"/>
            <a:headEnd/>
            <a:tailEnd/>
          </a:ln>
          <a:effectLst/>
        </p:spPr>
      </p:pic>
      <p:pic>
        <p:nvPicPr>
          <p:cNvPr id="39941" name="Picture 5"/>
          <p:cNvPicPr>
            <a:picLocks noChangeAspect="1" noChangeArrowheads="1"/>
          </p:cNvPicPr>
          <p:nvPr/>
        </p:nvPicPr>
        <p:blipFill>
          <a:blip r:embed="rId4" cstate="print"/>
          <a:srcRect/>
          <a:stretch>
            <a:fillRect/>
          </a:stretch>
        </p:blipFill>
        <p:spPr bwMode="auto">
          <a:xfrm>
            <a:off x="5029200" y="3429000"/>
            <a:ext cx="1885950" cy="685800"/>
          </a:xfrm>
          <a:prstGeom prst="rect">
            <a:avLst/>
          </a:prstGeom>
          <a:noFill/>
          <a:ln w="9525">
            <a:noFill/>
            <a:miter lim="800000"/>
            <a:headEnd/>
            <a:tailEnd/>
          </a:ln>
          <a:effectLst/>
        </p:spPr>
      </p:pic>
      <p:pic>
        <p:nvPicPr>
          <p:cNvPr id="39943" name="Picture 7"/>
          <p:cNvPicPr>
            <a:picLocks noChangeAspect="1" noChangeArrowheads="1"/>
          </p:cNvPicPr>
          <p:nvPr/>
        </p:nvPicPr>
        <p:blipFill>
          <a:blip r:embed="rId5" cstate="print"/>
          <a:srcRect/>
          <a:stretch>
            <a:fillRect/>
          </a:stretch>
        </p:blipFill>
        <p:spPr bwMode="auto">
          <a:xfrm>
            <a:off x="5457825" y="1752600"/>
            <a:ext cx="1276350" cy="685800"/>
          </a:xfrm>
          <a:prstGeom prst="rect">
            <a:avLst/>
          </a:prstGeom>
          <a:noFill/>
          <a:ln w="9525">
            <a:noFill/>
            <a:miter lim="800000"/>
            <a:headEnd/>
            <a:tailEnd/>
          </a:ln>
          <a:effectLst/>
        </p:spPr>
      </p:pic>
      <p:pic>
        <p:nvPicPr>
          <p:cNvPr id="2" name="Picture 1"/>
          <p:cNvPicPr>
            <a:picLocks noChangeAspect="1"/>
          </p:cNvPicPr>
          <p:nvPr/>
        </p:nvPicPr>
        <p:blipFill>
          <a:blip r:embed="rId6"/>
          <a:stretch>
            <a:fillRect/>
          </a:stretch>
        </p:blipFill>
        <p:spPr>
          <a:xfrm>
            <a:off x="4495800" y="5105400"/>
            <a:ext cx="4533900" cy="1143000"/>
          </a:xfrm>
          <a:prstGeom prst="rect">
            <a:avLst/>
          </a:prstGeom>
        </p:spPr>
      </p:pic>
      <p:sp>
        <p:nvSpPr>
          <p:cNvPr id="3" name="Date Placeholder 2"/>
          <p:cNvSpPr>
            <a:spLocks noGrp="1"/>
          </p:cNvSpPr>
          <p:nvPr>
            <p:ph type="dt" sz="half" idx="12"/>
          </p:nvPr>
        </p:nvSpPr>
        <p:spPr/>
        <p:txBody>
          <a:body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Isotropic Stress: Lithostatic and Hydrostatic Pressure</a:t>
            </a:r>
          </a:p>
        </p:txBody>
      </p:sp>
      <p:sp>
        <p:nvSpPr>
          <p:cNvPr id="3" name="Content Placeholder 2"/>
          <p:cNvSpPr>
            <a:spLocks noGrp="1"/>
          </p:cNvSpPr>
          <p:nvPr>
            <p:ph idx="1"/>
          </p:nvPr>
        </p:nvSpPr>
        <p:spPr>
          <a:xfrm>
            <a:off x="762000" y="1066800"/>
            <a:ext cx="10591800" cy="5334000"/>
          </a:xfrm>
        </p:spPr>
        <p:txBody>
          <a:bodyPr/>
          <a:lstStyle/>
          <a:p>
            <a:r>
              <a:rPr lang="en-US" sz="2000" dirty="0"/>
              <a:t>Mean stress lithostatic (rock) pressure, P</a:t>
            </a:r>
            <a:r>
              <a:rPr lang="en-US" sz="2000" baseline="-25000" dirty="0"/>
              <a:t>l</a:t>
            </a:r>
            <a:r>
              <a:rPr lang="en-US" sz="2000" dirty="0"/>
              <a:t>. Consider rock at depth of 1000 m,  </a:t>
            </a:r>
          </a:p>
          <a:p>
            <a:r>
              <a:rPr lang="en-US" sz="2000" dirty="0"/>
              <a:t>lithostatic pressure is :</a:t>
            </a:r>
          </a:p>
          <a:p>
            <a:r>
              <a:rPr lang="en-US" sz="2000" dirty="0"/>
              <a:t>	P</a:t>
            </a:r>
            <a:r>
              <a:rPr lang="en-US" sz="2000" baseline="-25000" dirty="0"/>
              <a:t>l</a:t>
            </a:r>
            <a:r>
              <a:rPr lang="en-US" sz="2000" dirty="0"/>
              <a:t> = ρ ⋅ g ⋅ h</a:t>
            </a:r>
          </a:p>
          <a:p>
            <a:endParaRPr lang="en-US" sz="2000" dirty="0"/>
          </a:p>
          <a:p>
            <a:endParaRPr lang="en-US" sz="2000" dirty="0"/>
          </a:p>
          <a:p>
            <a:r>
              <a:rPr lang="en-US" sz="2000" dirty="0"/>
              <a:t>If ρ (density) is 2700 kg/m</a:t>
            </a:r>
            <a:r>
              <a:rPr lang="en-US" sz="2000" baseline="30000" dirty="0"/>
              <a:t>3</a:t>
            </a:r>
            <a:r>
              <a:rPr lang="en-US" sz="2000" dirty="0"/>
              <a:t>, g (gravity) is 9.8 m/s</a:t>
            </a:r>
            <a:r>
              <a:rPr lang="en-US" sz="2000" baseline="30000" dirty="0"/>
              <a:t>2</a:t>
            </a:r>
            <a:r>
              <a:rPr lang="en-US" sz="2000" dirty="0"/>
              <a:t>, h (depth) is 1000 m, we get:</a:t>
            </a:r>
          </a:p>
          <a:p>
            <a:r>
              <a:rPr lang="en-US" sz="2000" dirty="0"/>
              <a:t>	P</a:t>
            </a:r>
            <a:r>
              <a:rPr lang="en-US" sz="2000" baseline="-25000" dirty="0"/>
              <a:t>l</a:t>
            </a:r>
            <a:r>
              <a:rPr lang="en-US" sz="2000" dirty="0"/>
              <a:t> = 2700 ⋅ 9.8 ⋅ 1000 = 26.5 ⋅ 10</a:t>
            </a:r>
            <a:r>
              <a:rPr lang="en-US" sz="2000" baseline="30000" dirty="0"/>
              <a:t>6</a:t>
            </a:r>
            <a:r>
              <a:rPr lang="en-US" sz="2000" dirty="0"/>
              <a:t> Pa ≈ 27 MPa (or 270 bars) per km</a:t>
            </a:r>
          </a:p>
          <a:p>
            <a:endParaRPr lang="en-US" sz="2000" dirty="0"/>
          </a:p>
          <a:p>
            <a:r>
              <a:rPr lang="en-US" sz="2000" i="1" dirty="0"/>
              <a:t>For every kilometer in Earth’s crust, lithostatic (rock column) pressure increases by ~27 MPa (and more with higher density rocks).</a:t>
            </a:r>
          </a:p>
          <a:p>
            <a:r>
              <a:rPr lang="en-US" sz="2000" dirty="0"/>
              <a:t>Corresponding hydrostatic (=water column) pressure is P</a:t>
            </a:r>
            <a:r>
              <a:rPr lang="en-US" sz="2000" baseline="-25000" dirty="0"/>
              <a:t>h</a:t>
            </a:r>
            <a:r>
              <a:rPr lang="en-US" sz="2000" dirty="0"/>
              <a:t> = ρ ⋅ g ⋅ h = 1000 ⋅ 9.8 ⋅ 1000 ≈ 9.8 MPa (100 bars) per km</a:t>
            </a:r>
          </a:p>
          <a:p>
            <a:endParaRPr lang="en-US" sz="2000" dirty="0"/>
          </a:p>
          <a:p>
            <a:r>
              <a:rPr lang="en-US" sz="2000" i="1" dirty="0"/>
              <a:t>Note: </a:t>
            </a:r>
            <a:r>
              <a:rPr lang="en-US" sz="2000" dirty="0"/>
              <a:t>plate tectonics stresses are much smaller than lithostatic pressure(as we’ll see later) !</a:t>
            </a:r>
          </a:p>
        </p:txBody>
      </p:sp>
      <p:sp>
        <p:nvSpPr>
          <p:cNvPr id="4" name="Footer Placeholder 3"/>
          <p:cNvSpPr>
            <a:spLocks noGrp="1"/>
          </p:cNvSpPr>
          <p:nvPr>
            <p:ph type="ftr" sz="quarter" idx="10"/>
          </p:nvPr>
        </p:nvSpPr>
        <p:spPr/>
        <p:txBody>
          <a:bodyPr/>
          <a:lstStyle/>
          <a:p>
            <a:r>
              <a:rPr lang="en-US"/>
              <a:t>Force &amp; Stress </a:t>
            </a:r>
          </a:p>
        </p:txBody>
      </p:sp>
      <p:sp>
        <p:nvSpPr>
          <p:cNvPr id="5" name="Slide Number Placeholder 4"/>
          <p:cNvSpPr>
            <a:spLocks noGrp="1"/>
          </p:cNvSpPr>
          <p:nvPr>
            <p:ph type="sldNum" sz="quarter" idx="11"/>
          </p:nvPr>
        </p:nvSpPr>
        <p:spPr/>
        <p:txBody>
          <a:bodyPr/>
          <a:lstStyle/>
          <a:p>
            <a:fld id="{B8DFFFFC-2144-4E6C-A04C-DCA82C9F70D8}" type="slidenum">
              <a:rPr lang="en-US" smtClean="0"/>
              <a:pPr/>
              <a:t>22</a:t>
            </a:fld>
            <a:endParaRPr lang="en-US"/>
          </a:p>
        </p:txBody>
      </p:sp>
      <p:pic>
        <p:nvPicPr>
          <p:cNvPr id="7" name="Picture 6"/>
          <p:cNvPicPr>
            <a:picLocks noChangeAspect="1"/>
          </p:cNvPicPr>
          <p:nvPr/>
        </p:nvPicPr>
        <p:blipFill>
          <a:blip r:embed="rId2"/>
          <a:stretch>
            <a:fillRect/>
          </a:stretch>
        </p:blipFill>
        <p:spPr>
          <a:xfrm>
            <a:off x="5349240" y="1613647"/>
            <a:ext cx="4480560" cy="1129553"/>
          </a:xfrm>
          <a:prstGeom prst="rect">
            <a:avLst/>
          </a:prstGeom>
        </p:spPr>
      </p:pic>
      <p:sp>
        <p:nvSpPr>
          <p:cNvPr id="8" name="Rectangle 7"/>
          <p:cNvSpPr/>
          <p:nvPr/>
        </p:nvSpPr>
        <p:spPr bwMode="auto">
          <a:xfrm>
            <a:off x="5996940" y="1842246"/>
            <a:ext cx="1219200" cy="64008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6" name="Date Placeholder 5"/>
          <p:cNvSpPr>
            <a:spLocks noGrp="1"/>
          </p:cNvSpPr>
          <p:nvPr>
            <p:ph type="dt" sz="half" idx="12"/>
          </p:nvPr>
        </p:nvSpPr>
        <p:spPr/>
        <p:txBody>
          <a:bodyPr/>
          <a:lstStyle/>
          <a:p>
            <a:r>
              <a:rPr lang="en-US"/>
              <a:t>© Ben van der Pluijm</a:t>
            </a:r>
          </a:p>
        </p:txBody>
      </p:sp>
      <p:sp>
        <p:nvSpPr>
          <p:cNvPr id="9" name="TextBox 8">
            <a:extLst>
              <a:ext uri="{FF2B5EF4-FFF2-40B4-BE49-F238E27FC236}">
                <a16:creationId xmlns:a16="http://schemas.microsoft.com/office/drawing/2014/main" id="{018B104D-76DA-B4ED-1BB5-B5D3FF59E233}"/>
              </a:ext>
            </a:extLst>
          </p:cNvPr>
          <p:cNvSpPr txBox="1"/>
          <p:nvPr/>
        </p:nvSpPr>
        <p:spPr>
          <a:xfrm>
            <a:off x="5943600" y="1524000"/>
            <a:ext cx="1303562" cy="338554"/>
          </a:xfrm>
          <a:prstGeom prst="rect">
            <a:avLst/>
          </a:prstGeom>
          <a:noFill/>
        </p:spPr>
        <p:txBody>
          <a:bodyPr wrap="none" rtlCol="0">
            <a:spAutoFit/>
          </a:bodyPr>
          <a:lstStyle/>
          <a:p>
            <a:r>
              <a:rPr lang="en-US" sz="1600" dirty="0">
                <a:solidFill>
                  <a:srgbClr val="FF0000"/>
                </a:solidFill>
              </a:rPr>
              <a:t>mean stress</a:t>
            </a:r>
          </a:p>
        </p:txBody>
      </p:sp>
    </p:spTree>
    <p:extLst>
      <p:ext uri="{BB962C8B-B14F-4D97-AF65-F5344CB8AC3E}">
        <p14:creationId xmlns:p14="http://schemas.microsoft.com/office/powerpoint/2010/main" val="112381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Effect transition="in" filter="fade">
                                      <p:cBhvr>
                                        <p:cTn id="1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Force &amp; Stress </a:t>
            </a:r>
          </a:p>
        </p:txBody>
      </p:sp>
      <p:sp>
        <p:nvSpPr>
          <p:cNvPr id="6" name="Slide Number Placeholder 4"/>
          <p:cNvSpPr>
            <a:spLocks noGrp="1"/>
          </p:cNvSpPr>
          <p:nvPr>
            <p:ph type="sldNum" sz="quarter" idx="11"/>
          </p:nvPr>
        </p:nvSpPr>
        <p:spPr/>
        <p:txBody>
          <a:bodyPr/>
          <a:lstStyle/>
          <a:p>
            <a:fld id="{4716BB57-DDEC-413B-A720-8809FD5D453B}" type="slidenum">
              <a:rPr lang="en-US"/>
              <a:pPr/>
              <a:t>23</a:t>
            </a:fld>
            <a:endParaRPr lang="en-US"/>
          </a:p>
        </p:txBody>
      </p:sp>
      <p:sp>
        <p:nvSpPr>
          <p:cNvPr id="40962" name="Rectangle 2"/>
          <p:cNvSpPr>
            <a:spLocks noGrp="1" noChangeArrowheads="1"/>
          </p:cNvSpPr>
          <p:nvPr>
            <p:ph type="title"/>
          </p:nvPr>
        </p:nvSpPr>
        <p:spPr/>
        <p:txBody>
          <a:bodyPr/>
          <a:lstStyle/>
          <a:p>
            <a:r>
              <a:rPr lang="en-US" dirty="0"/>
              <a:t>Stress Analysis</a:t>
            </a:r>
          </a:p>
        </p:txBody>
      </p:sp>
      <p:sp>
        <p:nvSpPr>
          <p:cNvPr id="2" name="Rectangle 1"/>
          <p:cNvSpPr/>
          <p:nvPr/>
        </p:nvSpPr>
        <p:spPr>
          <a:xfrm>
            <a:off x="381000" y="985421"/>
            <a:ext cx="10896600" cy="5324535"/>
          </a:xfrm>
          <a:prstGeom prst="rect">
            <a:avLst/>
          </a:prstGeom>
        </p:spPr>
        <p:txBody>
          <a:bodyPr wrap="square">
            <a:spAutoFit/>
          </a:bodyPr>
          <a:lstStyle/>
          <a:p>
            <a:pPr marL="285750" indent="-285750">
              <a:buFont typeface="Arial" panose="020B0604020202020204" pitchFamily="34" charset="0"/>
              <a:buChar char="•"/>
            </a:pPr>
            <a:r>
              <a:rPr lang="en-US" sz="2000" b="1" dirty="0"/>
              <a:t>Borehole breakouts </a:t>
            </a:r>
            <a:r>
              <a:rPr lang="en-US" sz="2000" dirty="0"/>
              <a:t>- Shape of borehole changes after </a:t>
            </a:r>
            <a:br>
              <a:rPr lang="en-US" sz="2000" dirty="0"/>
            </a:br>
            <a:r>
              <a:rPr lang="en-US" sz="2000" dirty="0"/>
              <a:t>drilling in response to stresses in host rock. Hole </a:t>
            </a:r>
            <a:br>
              <a:rPr lang="en-US" sz="2000" dirty="0"/>
            </a:br>
            <a:r>
              <a:rPr lang="en-US" sz="2000" dirty="0"/>
              <a:t>becomes elliptical with long axis of ellipse parallel to </a:t>
            </a:r>
            <a:br>
              <a:rPr lang="en-US" sz="2000" dirty="0"/>
            </a:br>
            <a:r>
              <a:rPr lang="en-US" sz="2000" dirty="0"/>
              <a:t>minimum horizontal principal stress (</a:t>
            </a:r>
            <a:r>
              <a:rPr lang="en-US" sz="2000" dirty="0" err="1"/>
              <a:t>σ</a:t>
            </a:r>
            <a:r>
              <a:rPr lang="en-US" sz="2000" baseline="-25000" dirty="0" err="1"/>
              <a:t>s</a:t>
            </a:r>
            <a:r>
              <a:rPr lang="en-US" sz="2000" dirty="0"/>
              <a:t> </a:t>
            </a:r>
            <a:r>
              <a:rPr lang="en-US" sz="2000" baseline="-25000" dirty="0" err="1"/>
              <a:t>hor</a:t>
            </a:r>
            <a:r>
              <a:rPr lang="en-US" sz="2000" dirty="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err="1"/>
              <a:t>Hydrofracture</a:t>
            </a:r>
            <a:r>
              <a:rPr lang="en-US" sz="2000" dirty="0"/>
              <a:t> - If water is pumped under sufficient </a:t>
            </a:r>
            <a:br>
              <a:rPr lang="en-US" sz="2000" dirty="0"/>
            </a:br>
            <a:r>
              <a:rPr lang="en-US" sz="2000" dirty="0"/>
              <a:t>pressure into sealed well, host rock will </a:t>
            </a:r>
            <a:br>
              <a:rPr lang="en-US" sz="2000" dirty="0"/>
            </a:br>
            <a:r>
              <a:rPr lang="en-US" sz="2000" dirty="0"/>
              <a:t>fracture. Fractures are parallel to maximum principal </a:t>
            </a:r>
            <a:br>
              <a:rPr lang="en-US" sz="2000" dirty="0"/>
            </a:br>
            <a:r>
              <a:rPr lang="en-US" sz="2000" dirty="0"/>
              <a:t>stress (σ</a:t>
            </a:r>
            <a:r>
              <a:rPr lang="en-US" sz="2000" baseline="-25000" dirty="0"/>
              <a:t>1</a:t>
            </a:r>
            <a:r>
              <a:rPr lang="en-US" sz="2000" dirty="0"/>
              <a:t>), because water pressure necessary to open </a:t>
            </a:r>
            <a:br>
              <a:rPr lang="en-US" sz="2000" dirty="0"/>
            </a:br>
            <a:r>
              <a:rPr lang="en-US" sz="2000" dirty="0"/>
              <a:t>fractures is equal to minimum principal stress (σ</a:t>
            </a:r>
            <a:r>
              <a:rPr lang="en-US" sz="2000" baseline="-25000" dirty="0"/>
              <a:t>3</a:t>
            </a:r>
            <a:r>
              <a:rPr lang="en-US" sz="2000" dirty="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Strain release </a:t>
            </a:r>
            <a:r>
              <a:rPr lang="en-US" sz="2000" dirty="0"/>
              <a:t>- A strain gauge, consisting of tiny electrical resistors in a thin plastic sheet, is glued to bottom of borehole. The hole is drilled deeper with a hollow drill bit (called </a:t>
            </a:r>
            <a:r>
              <a:rPr lang="en-US" sz="2000" dirty="0" err="1"/>
              <a:t>overcoring</a:t>
            </a:r>
            <a:r>
              <a:rPr lang="en-US" sz="2000" dirty="0"/>
              <a:t>), separating core with strain gauge from wall of hole. Inner core expands (by elastic relaxation), which is measured by strain gauge. The direction of maximum elongation (</a:t>
            </a:r>
            <a:r>
              <a:rPr lang="en-US" sz="2000" b="1" dirty="0"/>
              <a:t>e</a:t>
            </a:r>
            <a:r>
              <a:rPr lang="en-US" sz="2000" dirty="0"/>
              <a:t>) is parallel to direction of maximum compressive stress and its magnitude is proportional to stress according to elasticity law (</a:t>
            </a:r>
            <a:r>
              <a:rPr lang="en-US" sz="2000" dirty="0">
                <a:latin typeface="Symbol" pitchFamily="18" charset="2"/>
              </a:rPr>
              <a:t>s</a:t>
            </a:r>
            <a:r>
              <a:rPr lang="en-US" sz="2000" dirty="0"/>
              <a:t> = E . </a:t>
            </a:r>
            <a:r>
              <a:rPr lang="en-US" sz="2000" b="1" dirty="0"/>
              <a:t>e</a:t>
            </a:r>
            <a:r>
              <a:rPr lang="en-US" sz="2000" dirty="0"/>
              <a:t>)</a:t>
            </a:r>
          </a:p>
        </p:txBody>
      </p:sp>
      <p:pic>
        <p:nvPicPr>
          <p:cNvPr id="1030" name="Picture 6" descr="http://www.naturalfractures.com/figures/3.1-03_Breakout,_induced_&amp;_stress_442x32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371600"/>
            <a:ext cx="3174045" cy="234103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2"/>
          </p:nvPr>
        </p:nvSpPr>
        <p:spPr/>
        <p:txBody>
          <a:bodyPr/>
          <a:lstStyle/>
          <a:p>
            <a:r>
              <a:rPr lang="en-US"/>
              <a:t>© Ben van der Pluijm</a:t>
            </a:r>
          </a:p>
        </p:txBody>
      </p:sp>
    </p:spTree>
    <p:extLst>
      <p:ext uri="{BB962C8B-B14F-4D97-AF65-F5344CB8AC3E}">
        <p14:creationId xmlns:p14="http://schemas.microsoft.com/office/powerpoint/2010/main" val="242030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Deepest drill hole: Kola Peninsula, Russia</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00800" y="919816"/>
            <a:ext cx="5486400" cy="3655314"/>
          </a:xfrm>
        </p:spPr>
      </p:pic>
      <p:sp>
        <p:nvSpPr>
          <p:cNvPr id="4" name="Footer Placeholder 3"/>
          <p:cNvSpPr>
            <a:spLocks noGrp="1"/>
          </p:cNvSpPr>
          <p:nvPr>
            <p:ph type="ftr" sz="quarter" idx="10"/>
          </p:nvPr>
        </p:nvSpPr>
        <p:spPr/>
        <p:txBody>
          <a:bodyPr/>
          <a:lstStyle/>
          <a:p>
            <a:r>
              <a:rPr lang="en-US"/>
              <a:t>Force &amp; Stress </a:t>
            </a:r>
          </a:p>
        </p:txBody>
      </p:sp>
      <p:sp>
        <p:nvSpPr>
          <p:cNvPr id="5" name="Slide Number Placeholder 4"/>
          <p:cNvSpPr>
            <a:spLocks noGrp="1"/>
          </p:cNvSpPr>
          <p:nvPr>
            <p:ph type="sldNum" sz="quarter" idx="11"/>
          </p:nvPr>
        </p:nvSpPr>
        <p:spPr/>
        <p:txBody>
          <a:bodyPr/>
          <a:lstStyle/>
          <a:p>
            <a:fld id="{B8DFFFFC-2144-4E6C-A04C-DCA82C9F70D8}" type="slidenum">
              <a:rPr lang="en-US" smtClean="0"/>
              <a:pPr/>
              <a:t>24</a:t>
            </a:fld>
            <a:endParaRPr lang="en-US"/>
          </a:p>
        </p:txBody>
      </p:sp>
      <p:sp>
        <p:nvSpPr>
          <p:cNvPr id="6" name="Date Placeholder 5"/>
          <p:cNvSpPr>
            <a:spLocks noGrp="1"/>
          </p:cNvSpPr>
          <p:nvPr>
            <p:ph type="dt" sz="half" idx="12"/>
          </p:nvPr>
        </p:nvSpPr>
        <p:spPr/>
        <p:txBody>
          <a:bodyPr/>
          <a:lstStyle/>
          <a:p>
            <a:r>
              <a:rPr lang="en-US"/>
              <a:t>© Ben van der Pluijm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200" y="3883465"/>
            <a:ext cx="4174150" cy="1828800"/>
          </a:xfrm>
          <a:prstGeom prst="rect">
            <a:avLst/>
          </a:prstGeom>
        </p:spPr>
      </p:pic>
      <p:sp>
        <p:nvSpPr>
          <p:cNvPr id="10" name="Rectangle 9"/>
          <p:cNvSpPr/>
          <p:nvPr/>
        </p:nvSpPr>
        <p:spPr>
          <a:xfrm>
            <a:off x="3695700" y="1295477"/>
            <a:ext cx="2514600" cy="1477328"/>
          </a:xfrm>
          <a:prstGeom prst="rect">
            <a:avLst/>
          </a:prstGeom>
        </p:spPr>
        <p:txBody>
          <a:bodyPr wrap="square">
            <a:spAutoFit/>
          </a:bodyPr>
          <a:lstStyle/>
          <a:p>
            <a:r>
              <a:rPr lang="en-US" dirty="0"/>
              <a:t>Kola Peninsula drill hole, Russia. </a:t>
            </a:r>
          </a:p>
          <a:p>
            <a:r>
              <a:rPr lang="en-US" dirty="0"/>
              <a:t>Reached 12,262 m (40,230ft) at 180°C (356°F) in 1989.</a:t>
            </a:r>
          </a:p>
        </p:txBody>
      </p:sp>
      <p:pic>
        <p:nvPicPr>
          <p:cNvPr id="11" name="Picture 10"/>
          <p:cNvPicPr>
            <a:picLocks noChangeAspect="1"/>
          </p:cNvPicPr>
          <p:nvPr/>
        </p:nvPicPr>
        <p:blipFill rotWithShape="1">
          <a:blip r:embed="rId4"/>
          <a:srcRect l="19044" r="17622"/>
          <a:stretch/>
        </p:blipFill>
        <p:spPr>
          <a:xfrm>
            <a:off x="622300" y="956552"/>
            <a:ext cx="2743200" cy="370281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3187426"/>
            <a:ext cx="4572000" cy="3051810"/>
          </a:xfrm>
          <a:prstGeom prst="rect">
            <a:avLst/>
          </a:prstGeom>
        </p:spPr>
      </p:pic>
      <p:sp>
        <p:nvSpPr>
          <p:cNvPr id="12" name="TextBox 11"/>
          <p:cNvSpPr txBox="1"/>
          <p:nvPr/>
        </p:nvSpPr>
        <p:spPr>
          <a:xfrm>
            <a:off x="9554675" y="1654304"/>
            <a:ext cx="1749197" cy="369332"/>
          </a:xfrm>
          <a:prstGeom prst="rect">
            <a:avLst/>
          </a:prstGeom>
          <a:noFill/>
        </p:spPr>
        <p:txBody>
          <a:bodyPr wrap="none" rtlCol="0">
            <a:spAutoFit/>
          </a:bodyPr>
          <a:lstStyle/>
          <a:p>
            <a:r>
              <a:rPr lang="en-US" dirty="0">
                <a:solidFill>
                  <a:schemeClr val="bg1"/>
                </a:solidFill>
              </a:rPr>
              <a:t>All granitic rock</a:t>
            </a:r>
          </a:p>
        </p:txBody>
      </p:sp>
      <p:sp>
        <p:nvSpPr>
          <p:cNvPr id="3" name="Rectangle 2"/>
          <p:cNvSpPr/>
          <p:nvPr/>
        </p:nvSpPr>
        <p:spPr>
          <a:xfrm>
            <a:off x="7596446" y="5869904"/>
            <a:ext cx="3801041" cy="369332"/>
          </a:xfrm>
          <a:prstGeom prst="rect">
            <a:avLst/>
          </a:prstGeom>
        </p:spPr>
        <p:txBody>
          <a:bodyPr wrap="none">
            <a:spAutoFit/>
          </a:bodyPr>
          <a:lstStyle/>
          <a:p>
            <a:r>
              <a:rPr lang="en-US" dirty="0">
                <a:solidFill>
                  <a:srgbClr val="1D2129"/>
                </a:solidFill>
                <a:latin typeface="Helvetica" panose="020B0604020202020204" pitchFamily="34" charset="0"/>
              </a:rPr>
              <a:t>Museum of Local Lore, Murmansk </a:t>
            </a:r>
            <a:endParaRPr lang="en-US" dirty="0"/>
          </a:p>
        </p:txBody>
      </p:sp>
    </p:spTree>
    <p:extLst>
      <p:ext uri="{BB962C8B-B14F-4D97-AF65-F5344CB8AC3E}">
        <p14:creationId xmlns:p14="http://schemas.microsoft.com/office/powerpoint/2010/main" val="191354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Force &amp; Stress </a:t>
            </a:r>
            <a:endParaRPr lang="en-US" dirty="0"/>
          </a:p>
        </p:txBody>
      </p:sp>
      <p:sp>
        <p:nvSpPr>
          <p:cNvPr id="6" name="Slide Number Placeholder 4"/>
          <p:cNvSpPr>
            <a:spLocks noGrp="1"/>
          </p:cNvSpPr>
          <p:nvPr>
            <p:ph type="sldNum" sz="quarter" idx="11"/>
          </p:nvPr>
        </p:nvSpPr>
        <p:spPr/>
        <p:txBody>
          <a:bodyPr/>
          <a:lstStyle/>
          <a:p>
            <a:fld id="{F45AC2F7-DE8B-40FE-AC68-D18687790D36}" type="slidenum">
              <a:rPr lang="en-US"/>
              <a:pPr/>
              <a:t>25</a:t>
            </a:fld>
            <a:endParaRPr lang="en-US"/>
          </a:p>
        </p:txBody>
      </p:sp>
      <p:sp>
        <p:nvSpPr>
          <p:cNvPr id="23554" name="Rectangle 2"/>
          <p:cNvSpPr>
            <a:spLocks noGrp="1" noChangeArrowheads="1"/>
          </p:cNvSpPr>
          <p:nvPr>
            <p:ph type="title"/>
          </p:nvPr>
        </p:nvSpPr>
        <p:spPr/>
        <p:txBody>
          <a:bodyPr/>
          <a:lstStyle/>
          <a:p>
            <a:r>
              <a:rPr lang="en-US" dirty="0"/>
              <a:t>Stress Analysis from Drill Holes</a:t>
            </a:r>
          </a:p>
        </p:txBody>
      </p:sp>
      <p:sp>
        <p:nvSpPr>
          <p:cNvPr id="23555" name="Rectangle 3"/>
          <p:cNvSpPr>
            <a:spLocks noGrp="1" noChangeArrowheads="1"/>
          </p:cNvSpPr>
          <p:nvPr>
            <p:ph type="body" idx="1"/>
          </p:nvPr>
        </p:nvSpPr>
        <p:spPr>
          <a:xfrm>
            <a:off x="4827286" y="2850881"/>
            <a:ext cx="6680200" cy="3459875"/>
          </a:xfrm>
        </p:spPr>
        <p:txBody>
          <a:bodyPr/>
          <a:lstStyle/>
          <a:p>
            <a:r>
              <a:rPr lang="en-US" sz="2000" i="1" dirty="0"/>
              <a:t>P(</a:t>
            </a:r>
            <a:r>
              <a:rPr lang="en-US" sz="2000" i="1" dirty="0" err="1"/>
              <a:t>litho</a:t>
            </a:r>
            <a:r>
              <a:rPr lang="en-US" sz="2000" i="1" dirty="0"/>
              <a:t>) </a:t>
            </a:r>
            <a:r>
              <a:rPr lang="en-US" sz="2000" dirty="0"/>
              <a:t>= ρ ⋅ </a:t>
            </a:r>
            <a:r>
              <a:rPr lang="en-US" sz="2000" i="1" dirty="0"/>
              <a:t>g </a:t>
            </a:r>
            <a:r>
              <a:rPr lang="en-US" sz="2000" dirty="0"/>
              <a:t>⋅ </a:t>
            </a:r>
            <a:r>
              <a:rPr lang="en-US" sz="2000" i="1" dirty="0"/>
              <a:t>h</a:t>
            </a:r>
            <a:endParaRPr lang="en-US" sz="2000" dirty="0"/>
          </a:p>
          <a:p>
            <a:r>
              <a:rPr lang="en-US" sz="1200" dirty="0"/>
              <a:t>ρ (density) is 2700 kg/m</a:t>
            </a:r>
            <a:r>
              <a:rPr lang="en-US" sz="1200" baseline="30000" dirty="0"/>
              <a:t>3</a:t>
            </a:r>
            <a:r>
              <a:rPr lang="en-US" sz="1200" dirty="0"/>
              <a:t>, </a:t>
            </a:r>
            <a:r>
              <a:rPr lang="en-US" sz="1200" i="1" dirty="0"/>
              <a:t>g </a:t>
            </a:r>
            <a:r>
              <a:rPr lang="en-US" sz="1200" dirty="0"/>
              <a:t>(gravity) is 9.8 m/s</a:t>
            </a:r>
            <a:r>
              <a:rPr lang="en-US" sz="1200" baseline="30000" dirty="0"/>
              <a:t>2</a:t>
            </a:r>
            <a:r>
              <a:rPr lang="en-US" sz="1200" dirty="0"/>
              <a:t>, and </a:t>
            </a:r>
            <a:r>
              <a:rPr lang="en-US" sz="1200" i="1" dirty="0"/>
              <a:t>h </a:t>
            </a:r>
            <a:r>
              <a:rPr lang="en-US" sz="1200" dirty="0"/>
              <a:t>(depth) is 1000 m, </a:t>
            </a:r>
            <a:r>
              <a:rPr lang="en-US" sz="1200" i="1" dirty="0"/>
              <a:t>P(litho) </a:t>
            </a:r>
            <a:r>
              <a:rPr lang="en-US" sz="1200" dirty="0"/>
              <a:t>≈ 27 MPa (or 800 bars)</a:t>
            </a:r>
          </a:p>
          <a:p>
            <a:r>
              <a:rPr lang="en-US" sz="2000" dirty="0"/>
              <a:t>For every kilometer in Earth’s crust, isotropic </a:t>
            </a:r>
            <a:r>
              <a:rPr lang="en-US" sz="2000" b="1" dirty="0"/>
              <a:t>lithostatic pressure</a:t>
            </a:r>
            <a:r>
              <a:rPr lang="en-US" sz="2000" dirty="0"/>
              <a:t> increases by approximately 27MPa (or 100MPa=1kbar per ~3.3 km)</a:t>
            </a:r>
          </a:p>
          <a:p>
            <a:endParaRPr lang="en-US" sz="2000" dirty="0"/>
          </a:p>
          <a:p>
            <a:r>
              <a:rPr lang="en-US" sz="2000" dirty="0"/>
              <a:t>Instead, non-isotropic </a:t>
            </a:r>
            <a:r>
              <a:rPr lang="en-US" sz="2000" b="1" dirty="0"/>
              <a:t>differential stress</a:t>
            </a:r>
            <a:r>
              <a:rPr lang="en-US" sz="2000" dirty="0"/>
              <a:t> (</a:t>
            </a:r>
            <a:r>
              <a:rPr lang="en-US" sz="2000" dirty="0" err="1">
                <a:latin typeface="Symbol" panose="05050102010706020507" pitchFamily="18" charset="2"/>
              </a:rPr>
              <a:t>s</a:t>
            </a:r>
            <a:r>
              <a:rPr lang="en-US" sz="2000" baseline="-25000" dirty="0" err="1"/>
              <a:t>d</a:t>
            </a:r>
            <a:r>
              <a:rPr lang="en-US" sz="2000" baseline="-25000" dirty="0"/>
              <a:t> </a:t>
            </a:r>
            <a:r>
              <a:rPr lang="en-US" sz="2000" dirty="0"/>
              <a:t>= </a:t>
            </a:r>
            <a:r>
              <a:rPr lang="en-US" sz="2000" dirty="0">
                <a:latin typeface="Symbol" panose="05050102010706020507" pitchFamily="18" charset="2"/>
              </a:rPr>
              <a:t>s</a:t>
            </a:r>
            <a:r>
              <a:rPr lang="en-US" sz="2000" baseline="-25000" dirty="0"/>
              <a:t>1</a:t>
            </a:r>
            <a:r>
              <a:rPr lang="en-US" sz="2000" dirty="0"/>
              <a:t>-</a:t>
            </a:r>
            <a:r>
              <a:rPr lang="en-US" sz="2000" dirty="0">
                <a:latin typeface="Symbol" panose="05050102010706020507" pitchFamily="18" charset="2"/>
              </a:rPr>
              <a:t>s</a:t>
            </a:r>
            <a:r>
              <a:rPr lang="en-US" sz="2000" baseline="-25000" dirty="0"/>
              <a:t>3</a:t>
            </a:r>
            <a:r>
              <a:rPr lang="en-US" sz="2000" dirty="0"/>
              <a:t>) is smaller, increasing to a few hundred MPa until dropping at Frictional-Plastic Transition (see later)</a:t>
            </a:r>
          </a:p>
        </p:txBody>
      </p:sp>
      <p:pic>
        <p:nvPicPr>
          <p:cNvPr id="39938" name="Picture 2" descr="KTB Main H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7439" y="609600"/>
            <a:ext cx="2671704"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56496" y="796320"/>
            <a:ext cx="1369286" cy="523220"/>
          </a:xfrm>
          <a:prstGeom prst="rect">
            <a:avLst/>
          </a:prstGeom>
          <a:noFill/>
        </p:spPr>
        <p:txBody>
          <a:bodyPr wrap="none" rtlCol="0">
            <a:spAutoFit/>
          </a:bodyPr>
          <a:lstStyle/>
          <a:p>
            <a:pPr algn="r"/>
            <a:r>
              <a:rPr lang="en-US" sz="1400" dirty="0"/>
              <a:t>KTB, Germany</a:t>
            </a:r>
            <a:br>
              <a:rPr lang="en-US" sz="1400" dirty="0"/>
            </a:br>
            <a:r>
              <a:rPr lang="en-US" sz="1400" dirty="0"/>
              <a:t>(9100m)</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066800"/>
            <a:ext cx="3689604" cy="4229100"/>
          </a:xfrm>
          <a:prstGeom prst="rect">
            <a:avLst/>
          </a:prstGeom>
        </p:spPr>
      </p:pic>
      <p:cxnSp>
        <p:nvCxnSpPr>
          <p:cNvPr id="11" name="Straight Connector 10"/>
          <p:cNvCxnSpPr/>
          <p:nvPr/>
        </p:nvCxnSpPr>
        <p:spPr bwMode="auto">
          <a:xfrm>
            <a:off x="1295400" y="1562100"/>
            <a:ext cx="1873062" cy="3733800"/>
          </a:xfrm>
          <a:prstGeom prst="line">
            <a:avLst/>
          </a:prstGeom>
          <a:solidFill>
            <a:schemeClr val="accent1"/>
          </a:solidFill>
          <a:ln w="19050" cap="flat" cmpd="sng" algn="ctr">
            <a:solidFill>
              <a:srgbClr val="996633"/>
            </a:solidFill>
            <a:prstDash val="solid"/>
            <a:round/>
            <a:headEnd type="none" w="med" len="med"/>
            <a:tailEnd type="none" w="med" len="med"/>
          </a:ln>
          <a:effectLst/>
        </p:spPr>
      </p:cxnSp>
      <p:sp>
        <p:nvSpPr>
          <p:cNvPr id="12" name="Rectangle 11"/>
          <p:cNvSpPr/>
          <p:nvPr/>
        </p:nvSpPr>
        <p:spPr>
          <a:xfrm rot="3767327">
            <a:off x="2751521" y="4698526"/>
            <a:ext cx="833883" cy="338554"/>
          </a:xfrm>
          <a:prstGeom prst="rect">
            <a:avLst/>
          </a:prstGeom>
        </p:spPr>
        <p:txBody>
          <a:bodyPr wrap="none">
            <a:spAutoFit/>
          </a:bodyPr>
          <a:lstStyle/>
          <a:p>
            <a:r>
              <a:rPr lang="en-US" sz="1600" dirty="0"/>
              <a:t>P(</a:t>
            </a:r>
            <a:r>
              <a:rPr lang="en-US" sz="1600" dirty="0" err="1"/>
              <a:t>litho</a:t>
            </a:r>
            <a:r>
              <a:rPr lang="en-US" sz="1600" dirty="0"/>
              <a:t>)</a:t>
            </a:r>
          </a:p>
        </p:txBody>
      </p:sp>
      <p:sp>
        <p:nvSpPr>
          <p:cNvPr id="2" name="Date Placeholder 1"/>
          <p:cNvSpPr>
            <a:spLocks noGrp="1"/>
          </p:cNvSpPr>
          <p:nvPr>
            <p:ph type="dt" sz="half" idx="12"/>
          </p:nvPr>
        </p:nvSpPr>
        <p:spPr/>
        <p:txBody>
          <a:bodyPr/>
          <a:lstStyle/>
          <a:p>
            <a:r>
              <a:rPr lang="en-US"/>
              <a:t>© Ben van der Pluijm</a:t>
            </a:r>
          </a:p>
        </p:txBody>
      </p:sp>
      <p:sp>
        <p:nvSpPr>
          <p:cNvPr id="4" name="Rectangle 3"/>
          <p:cNvSpPr/>
          <p:nvPr/>
        </p:nvSpPr>
        <p:spPr>
          <a:xfrm>
            <a:off x="381000" y="5479759"/>
            <a:ext cx="4038600" cy="830997"/>
          </a:xfrm>
          <a:prstGeom prst="rect">
            <a:avLst/>
          </a:prstGeom>
        </p:spPr>
        <p:txBody>
          <a:bodyPr wrap="square">
            <a:spAutoFit/>
          </a:bodyPr>
          <a:lstStyle/>
          <a:p>
            <a:r>
              <a:rPr lang="en-US" sz="1600" dirty="0"/>
              <a:t>KTB superdeep borehole in northern Bavaria to 9,101 m (29,859 </a:t>
            </a:r>
            <a:r>
              <a:rPr lang="en-US" sz="1600" dirty="0" err="1"/>
              <a:t>ft</a:t>
            </a:r>
            <a:r>
              <a:rPr lang="en-US" sz="1600" dirty="0"/>
              <a:t>) at temperatures &gt;260°C (500 °F).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animEffect transition="in" filter="fade">
                                      <p:cBhvr>
                                        <p:cTn id="7"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 Real-time Earthquake Analysis: USGS</a:t>
            </a:r>
          </a:p>
        </p:txBody>
      </p:sp>
      <p:sp>
        <p:nvSpPr>
          <p:cNvPr id="3" name="Footer Placeholder 2"/>
          <p:cNvSpPr>
            <a:spLocks noGrp="1"/>
          </p:cNvSpPr>
          <p:nvPr>
            <p:ph type="ftr" sz="quarter" idx="10"/>
          </p:nvPr>
        </p:nvSpPr>
        <p:spPr/>
        <p:txBody>
          <a:bodyPr/>
          <a:lstStyle/>
          <a:p>
            <a:r>
              <a:rPr lang="en-US"/>
              <a:t>Force &amp; Stress </a:t>
            </a:r>
          </a:p>
        </p:txBody>
      </p:sp>
      <p:sp>
        <p:nvSpPr>
          <p:cNvPr id="4" name="Slide Number Placeholder 3"/>
          <p:cNvSpPr>
            <a:spLocks noGrp="1"/>
          </p:cNvSpPr>
          <p:nvPr>
            <p:ph type="sldNum" sz="quarter" idx="11"/>
          </p:nvPr>
        </p:nvSpPr>
        <p:spPr/>
        <p:txBody>
          <a:bodyPr/>
          <a:lstStyle/>
          <a:p>
            <a:fld id="{89B8BB09-7ADC-45C8-ACEA-EA61D5B96AC7}" type="slidenum">
              <a:rPr lang="en-US" smtClean="0"/>
              <a:pPr/>
              <a:t>26</a:t>
            </a:fld>
            <a:endParaRPr lang="en-US"/>
          </a:p>
        </p:txBody>
      </p:sp>
      <p:sp>
        <p:nvSpPr>
          <p:cNvPr id="5" name="Date Placeholder 4"/>
          <p:cNvSpPr>
            <a:spLocks noGrp="1"/>
          </p:cNvSpPr>
          <p:nvPr>
            <p:ph type="dt" sz="half" idx="12"/>
          </p:nvPr>
        </p:nvSpPr>
        <p:spPr/>
        <p:txBody>
          <a:bodyPr/>
          <a:lstStyle/>
          <a:p>
            <a:r>
              <a:rPr lang="en-US"/>
              <a:t>© Ben van der Pluijm</a:t>
            </a:r>
            <a:endParaRPr lang="en-US" dirty="0"/>
          </a:p>
        </p:txBody>
      </p:sp>
      <p:pic>
        <p:nvPicPr>
          <p:cNvPr id="6" name="Picture 5">
            <a:hlinkClick r:id="rId2"/>
          </p:cNvPr>
          <p:cNvPicPr>
            <a:picLocks noChangeAspect="1"/>
          </p:cNvPicPr>
          <p:nvPr/>
        </p:nvPicPr>
        <p:blipFill rotWithShape="1">
          <a:blip r:embed="rId3"/>
          <a:srcRect t="10000"/>
          <a:stretch/>
        </p:blipFill>
        <p:spPr>
          <a:xfrm>
            <a:off x="5562601" y="777240"/>
            <a:ext cx="6321061" cy="4937760"/>
          </a:xfrm>
          <a:prstGeom prst="rect">
            <a:avLst/>
          </a:prstGeom>
        </p:spPr>
      </p:pic>
      <p:sp>
        <p:nvSpPr>
          <p:cNvPr id="7" name="Rectangle 6"/>
          <p:cNvSpPr/>
          <p:nvPr/>
        </p:nvSpPr>
        <p:spPr>
          <a:xfrm>
            <a:off x="5638800" y="5879068"/>
            <a:ext cx="6172199" cy="369332"/>
          </a:xfrm>
          <a:prstGeom prst="rect">
            <a:avLst/>
          </a:prstGeom>
        </p:spPr>
        <p:txBody>
          <a:bodyPr wrap="square">
            <a:spAutoFit/>
          </a:bodyPr>
          <a:lstStyle/>
          <a:p>
            <a:r>
              <a:rPr lang="en-US" dirty="0"/>
              <a:t>Go to: </a:t>
            </a:r>
            <a:r>
              <a:rPr lang="en-US" dirty="0">
                <a:hlinkClick r:id="rId4"/>
              </a:rPr>
              <a:t>https://earthquake.usgs.gov/earthquakes/map/</a:t>
            </a:r>
            <a:r>
              <a:rPr lang="en-US" dirty="0"/>
              <a:t> </a:t>
            </a:r>
          </a:p>
        </p:txBody>
      </p:sp>
      <p:pic>
        <p:nvPicPr>
          <p:cNvPr id="10" name="Picture 9">
            <a:extLst>
              <a:ext uri="{FF2B5EF4-FFF2-40B4-BE49-F238E27FC236}">
                <a16:creationId xmlns:a16="http://schemas.microsoft.com/office/drawing/2014/main" id="{30DB8723-D01D-47FE-8A8A-CCBDDE562224}"/>
              </a:ext>
            </a:extLst>
          </p:cNvPr>
          <p:cNvPicPr>
            <a:picLocks noChangeAspect="1"/>
          </p:cNvPicPr>
          <p:nvPr/>
        </p:nvPicPr>
        <p:blipFill rotWithShape="1">
          <a:blip r:embed="rId5"/>
          <a:srcRect l="16394" t="11111" r="15094"/>
          <a:stretch/>
        </p:blipFill>
        <p:spPr>
          <a:xfrm>
            <a:off x="381000" y="723900"/>
            <a:ext cx="4753628" cy="5486400"/>
          </a:xfrm>
          <a:prstGeom prst="rect">
            <a:avLst/>
          </a:prstGeom>
        </p:spPr>
      </p:pic>
      <p:pic>
        <p:nvPicPr>
          <p:cNvPr id="1026" name="Picture 2">
            <a:extLst>
              <a:ext uri="{FF2B5EF4-FFF2-40B4-BE49-F238E27FC236}">
                <a16:creationId xmlns:a16="http://schemas.microsoft.com/office/drawing/2014/main" id="{479349A6-A654-4B40-B634-F640CE43FF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433" y="4739640"/>
            <a:ext cx="1113567" cy="82296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5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Force &amp; Stress </a:t>
            </a:r>
          </a:p>
        </p:txBody>
      </p:sp>
      <p:sp>
        <p:nvSpPr>
          <p:cNvPr id="6" name="Slide Number Placeholder 4"/>
          <p:cNvSpPr>
            <a:spLocks noGrp="1"/>
          </p:cNvSpPr>
          <p:nvPr>
            <p:ph type="sldNum" sz="quarter" idx="11"/>
          </p:nvPr>
        </p:nvSpPr>
        <p:spPr/>
        <p:txBody>
          <a:bodyPr/>
          <a:lstStyle/>
          <a:p>
            <a:fld id="{4716BB57-DDEC-413B-A720-8809FD5D453B}" type="slidenum">
              <a:rPr lang="en-US"/>
              <a:pPr/>
              <a:t>27</a:t>
            </a:fld>
            <a:endParaRPr lang="en-US"/>
          </a:p>
        </p:txBody>
      </p:sp>
      <p:sp>
        <p:nvSpPr>
          <p:cNvPr id="40962" name="Rectangle 2"/>
          <p:cNvSpPr>
            <a:spLocks noGrp="1" noChangeArrowheads="1"/>
          </p:cNvSpPr>
          <p:nvPr>
            <p:ph type="title"/>
          </p:nvPr>
        </p:nvSpPr>
        <p:spPr/>
        <p:txBody>
          <a:bodyPr/>
          <a:lstStyle/>
          <a:p>
            <a:r>
              <a:rPr lang="en-US" dirty="0"/>
              <a:t>Stress Analysis from Earthquakes</a:t>
            </a:r>
          </a:p>
        </p:txBody>
      </p:sp>
      <p:sp>
        <p:nvSpPr>
          <p:cNvPr id="2" name="Rectangle 1"/>
          <p:cNvSpPr/>
          <p:nvPr/>
        </p:nvSpPr>
        <p:spPr>
          <a:xfrm>
            <a:off x="508000" y="1125381"/>
            <a:ext cx="5054600" cy="4708981"/>
          </a:xfrm>
          <a:prstGeom prst="rect">
            <a:avLst/>
          </a:prstGeom>
        </p:spPr>
        <p:txBody>
          <a:bodyPr wrap="square">
            <a:spAutoFit/>
          </a:bodyPr>
          <a:lstStyle/>
          <a:p>
            <a:r>
              <a:rPr lang="en-US" sz="2000" b="1" dirty="0"/>
              <a:t>Fault-plane solutions </a:t>
            </a:r>
            <a:r>
              <a:rPr lang="en-US" sz="2000" dirty="0"/>
              <a:t>- When earthquake occurs, global seismometer records of first motion divide area into two sectors of compression (white) and two sectors of tension (gray), separated by two perpendicular planes. </a:t>
            </a:r>
          </a:p>
          <a:p>
            <a:endParaRPr lang="en-US" sz="2000" dirty="0"/>
          </a:p>
          <a:p>
            <a:r>
              <a:rPr lang="en-US" sz="2000" dirty="0"/>
              <a:t>One of these planes is fault plane on which earthquake occurred, and from distribution of compressive and tensile sectors, sense of slip on fault is determined. </a:t>
            </a:r>
          </a:p>
          <a:p>
            <a:br>
              <a:rPr lang="en-US" sz="2000" dirty="0"/>
            </a:br>
            <a:r>
              <a:rPr lang="en-US" sz="2000" dirty="0"/>
              <a:t>C and T define regions of </a:t>
            </a:r>
            <a:r>
              <a:rPr lang="el-GR" sz="2000" dirty="0"/>
              <a:t>σ</a:t>
            </a:r>
            <a:r>
              <a:rPr lang="en-US" sz="2000" baseline="-25000" dirty="0"/>
              <a:t>1</a:t>
            </a:r>
            <a:r>
              <a:rPr lang="en-US" sz="2000" dirty="0"/>
              <a:t> and </a:t>
            </a:r>
            <a:r>
              <a:rPr lang="el-GR" sz="2000" dirty="0"/>
              <a:t>σ</a:t>
            </a:r>
            <a:r>
              <a:rPr lang="en-US" sz="2000" baseline="-25000" dirty="0"/>
              <a:t>3</a:t>
            </a:r>
            <a:r>
              <a:rPr lang="en-US" sz="2000" dirty="0"/>
              <a:t>, but </a:t>
            </a:r>
            <a:r>
              <a:rPr lang="en-US" sz="2000" i="1" dirty="0"/>
              <a:t>not</a:t>
            </a:r>
            <a:r>
              <a:rPr lang="en-US" sz="2000" dirty="0"/>
              <a:t> exact orientation (not a fracture solution)!</a:t>
            </a:r>
          </a:p>
        </p:txBody>
      </p:sp>
      <p:sp>
        <p:nvSpPr>
          <p:cNvPr id="10" name="TextBox 9"/>
          <p:cNvSpPr txBox="1"/>
          <p:nvPr/>
        </p:nvSpPr>
        <p:spPr>
          <a:xfrm>
            <a:off x="8901856" y="6154580"/>
            <a:ext cx="546945" cy="246221"/>
          </a:xfrm>
          <a:prstGeom prst="rect">
            <a:avLst/>
          </a:prstGeom>
          <a:noFill/>
        </p:spPr>
        <p:txBody>
          <a:bodyPr wrap="none" rtlCol="0">
            <a:spAutoFit/>
          </a:bodyPr>
          <a:lstStyle/>
          <a:p>
            <a:r>
              <a:rPr lang="en-US" sz="1000" dirty="0"/>
              <a:t>USGS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582579"/>
            <a:ext cx="5410200" cy="4572000"/>
          </a:xfrm>
          <a:prstGeom prst="rect">
            <a:avLst/>
          </a:prstGeom>
        </p:spPr>
      </p:pic>
      <p:sp>
        <p:nvSpPr>
          <p:cNvPr id="3" name="Date Placeholder 2"/>
          <p:cNvSpPr>
            <a:spLocks noGrp="1"/>
          </p:cNvSpPr>
          <p:nvPr>
            <p:ph type="dt" sz="half" idx="12"/>
          </p:nvPr>
        </p:nvSpPr>
        <p:spPr/>
        <p:txBody>
          <a:body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5899-BBB1-44FB-81F5-8CCB3651D219}"/>
              </a:ext>
            </a:extLst>
          </p:cNvPr>
          <p:cNvSpPr>
            <a:spLocks noGrp="1"/>
          </p:cNvSpPr>
          <p:nvPr>
            <p:ph type="title"/>
          </p:nvPr>
        </p:nvSpPr>
        <p:spPr/>
        <p:txBody>
          <a:bodyPr/>
          <a:lstStyle/>
          <a:p>
            <a:r>
              <a:rPr lang="en-US" dirty="0"/>
              <a:t>North America Stress Map</a:t>
            </a:r>
          </a:p>
        </p:txBody>
      </p:sp>
      <p:pic>
        <p:nvPicPr>
          <p:cNvPr id="9" name="Content Placeholder 8" descr="Map&#10;&#10;Description automatically generated">
            <a:extLst>
              <a:ext uri="{FF2B5EF4-FFF2-40B4-BE49-F238E27FC236}">
                <a16:creationId xmlns:a16="http://schemas.microsoft.com/office/drawing/2014/main" id="{FB668A50-1F31-4FFA-A14D-14F05E603BE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61481" y="202510"/>
            <a:ext cx="5355438" cy="6400800"/>
          </a:xfrm>
          <a:ln>
            <a:solidFill>
              <a:schemeClr val="tx1"/>
            </a:solidFill>
          </a:ln>
        </p:spPr>
      </p:pic>
      <p:sp>
        <p:nvSpPr>
          <p:cNvPr id="4" name="Footer Placeholder 3">
            <a:extLst>
              <a:ext uri="{FF2B5EF4-FFF2-40B4-BE49-F238E27FC236}">
                <a16:creationId xmlns:a16="http://schemas.microsoft.com/office/drawing/2014/main" id="{442FA29A-E1B3-49CF-8FFB-E74DFDCAB95A}"/>
              </a:ext>
            </a:extLst>
          </p:cNvPr>
          <p:cNvSpPr>
            <a:spLocks noGrp="1"/>
          </p:cNvSpPr>
          <p:nvPr>
            <p:ph type="ftr" sz="quarter" idx="10"/>
          </p:nvPr>
        </p:nvSpPr>
        <p:spPr/>
        <p:txBody>
          <a:bodyPr/>
          <a:lstStyle/>
          <a:p>
            <a:r>
              <a:rPr lang="en-US"/>
              <a:t>Force &amp; Stress </a:t>
            </a:r>
          </a:p>
        </p:txBody>
      </p:sp>
      <p:sp>
        <p:nvSpPr>
          <p:cNvPr id="5" name="Slide Number Placeholder 4">
            <a:extLst>
              <a:ext uri="{FF2B5EF4-FFF2-40B4-BE49-F238E27FC236}">
                <a16:creationId xmlns:a16="http://schemas.microsoft.com/office/drawing/2014/main" id="{AAA0C4CE-58E4-4401-BB02-FA9900665652}"/>
              </a:ext>
            </a:extLst>
          </p:cNvPr>
          <p:cNvSpPr>
            <a:spLocks noGrp="1"/>
          </p:cNvSpPr>
          <p:nvPr>
            <p:ph type="sldNum" sz="quarter" idx="11"/>
          </p:nvPr>
        </p:nvSpPr>
        <p:spPr/>
        <p:txBody>
          <a:bodyPr/>
          <a:lstStyle/>
          <a:p>
            <a:fld id="{B8DFFFFC-2144-4E6C-A04C-DCA82C9F70D8}" type="slidenum">
              <a:rPr lang="en-US" smtClean="0"/>
              <a:pPr/>
              <a:t>28</a:t>
            </a:fld>
            <a:endParaRPr lang="en-US"/>
          </a:p>
        </p:txBody>
      </p:sp>
      <p:sp>
        <p:nvSpPr>
          <p:cNvPr id="6" name="Date Placeholder 5">
            <a:extLst>
              <a:ext uri="{FF2B5EF4-FFF2-40B4-BE49-F238E27FC236}">
                <a16:creationId xmlns:a16="http://schemas.microsoft.com/office/drawing/2014/main" id="{730A2CE6-1CC1-43B8-BB05-B015D328786E}"/>
              </a:ext>
            </a:extLst>
          </p:cNvPr>
          <p:cNvSpPr>
            <a:spLocks noGrp="1"/>
          </p:cNvSpPr>
          <p:nvPr>
            <p:ph type="dt" sz="half" idx="12"/>
          </p:nvPr>
        </p:nvSpPr>
        <p:spPr/>
        <p:txBody>
          <a:bodyPr/>
          <a:lstStyle/>
          <a:p>
            <a:r>
              <a:rPr lang="en-US"/>
              <a:t>© Ben van der Pluijm</a:t>
            </a:r>
          </a:p>
        </p:txBody>
      </p:sp>
      <p:pic>
        <p:nvPicPr>
          <p:cNvPr id="10" name="Content Placeholder 8" descr="Map&#10;&#10;Description automatically generated">
            <a:extLst>
              <a:ext uri="{FF2B5EF4-FFF2-40B4-BE49-F238E27FC236}">
                <a16:creationId xmlns:a16="http://schemas.microsoft.com/office/drawing/2014/main" id="{8363A0BE-048C-4056-BE3D-DAC4823FF80A}"/>
              </a:ext>
            </a:extLst>
          </p:cNvPr>
          <p:cNvPicPr>
            <a:picLocks noChangeAspect="1"/>
          </p:cNvPicPr>
          <p:nvPr/>
        </p:nvPicPr>
        <p:blipFill rotWithShape="1">
          <a:blip r:embed="rId4">
            <a:extLst>
              <a:ext uri="{28A0092B-C50C-407E-A947-70E740481C1C}">
                <a14:useLocalDpi xmlns:a14="http://schemas.microsoft.com/office/drawing/2010/main" val="0"/>
              </a:ext>
            </a:extLst>
          </a:blip>
          <a:srcRect l="75735" t="1417" r="3877" b="86998"/>
          <a:stretch/>
        </p:blipFill>
        <p:spPr bwMode="auto">
          <a:xfrm>
            <a:off x="3282285" y="1151965"/>
            <a:ext cx="2560820" cy="1739159"/>
          </a:xfrm>
          <a:prstGeom prst="rect">
            <a:avLst/>
          </a:prstGeom>
          <a:noFill/>
          <a:ln w="9525">
            <a:solidFill>
              <a:schemeClr val="tx1"/>
            </a:solidFill>
            <a:miter lim="800000"/>
            <a:headEnd/>
            <a:tailEnd/>
          </a:ln>
          <a:effectLst/>
        </p:spPr>
      </p:pic>
      <p:sp>
        <p:nvSpPr>
          <p:cNvPr id="12" name="TextBox 11">
            <a:extLst>
              <a:ext uri="{FF2B5EF4-FFF2-40B4-BE49-F238E27FC236}">
                <a16:creationId xmlns:a16="http://schemas.microsoft.com/office/drawing/2014/main" id="{6F842959-AF43-4CDE-8456-A0D7F141B14F}"/>
              </a:ext>
            </a:extLst>
          </p:cNvPr>
          <p:cNvSpPr txBox="1"/>
          <p:nvPr/>
        </p:nvSpPr>
        <p:spPr>
          <a:xfrm>
            <a:off x="558800" y="3632299"/>
            <a:ext cx="5384800" cy="2739211"/>
          </a:xfrm>
          <a:prstGeom prst="rect">
            <a:avLst/>
          </a:prstGeom>
          <a:noFill/>
        </p:spPr>
        <p:txBody>
          <a:bodyPr wrap="square">
            <a:spAutoFit/>
          </a:bodyPr>
          <a:lstStyle/>
          <a:p>
            <a:pPr algn="r"/>
            <a:r>
              <a:rPr lang="en-US" sz="2000" dirty="0">
                <a:latin typeface="+mn-lt"/>
              </a:rPr>
              <a:t>Black lines is maximum horizontal stress (</a:t>
            </a:r>
            <a:r>
              <a:rPr lang="en-US" sz="2000" dirty="0" err="1">
                <a:latin typeface="+mn-lt"/>
              </a:rPr>
              <a:t>S</a:t>
            </a:r>
            <a:r>
              <a:rPr lang="en-US" sz="2000" baseline="-25000" dirty="0" err="1">
                <a:latin typeface="+mn-lt"/>
              </a:rPr>
              <a:t>Hmax</a:t>
            </a:r>
            <a:r>
              <a:rPr lang="en-US" sz="2000" dirty="0">
                <a:latin typeface="+mn-lt"/>
              </a:rPr>
              <a:t>) orientation; color is style of faulting.</a:t>
            </a:r>
          </a:p>
          <a:p>
            <a:pPr algn="r"/>
            <a:endParaRPr lang="en-US" sz="2000" dirty="0">
              <a:latin typeface="+mn-lt"/>
            </a:endParaRPr>
          </a:p>
          <a:p>
            <a:pPr algn="r"/>
            <a:r>
              <a:rPr lang="en-US" sz="2000" b="0" i="0" dirty="0">
                <a:solidFill>
                  <a:srgbClr val="222222"/>
                </a:solidFill>
                <a:effectLst/>
                <a:latin typeface="+mn-lt"/>
              </a:rPr>
              <a:t>Intraplate Stress: transition from reverse faulting (compression) in east to strike-slip faulting in central to normal faulting (extension) in west.</a:t>
            </a:r>
          </a:p>
          <a:p>
            <a:pPr algn="r"/>
            <a:endParaRPr lang="en-US" sz="2000" dirty="0">
              <a:latin typeface="+mn-lt"/>
            </a:endParaRPr>
          </a:p>
          <a:p>
            <a:pPr algn="r"/>
            <a:r>
              <a:rPr lang="en-US" sz="1200" b="0" i="0" dirty="0">
                <a:solidFill>
                  <a:srgbClr val="222222"/>
                </a:solidFill>
                <a:effectLst/>
                <a:latin typeface="+mn-lt"/>
              </a:rPr>
              <a:t>Lund </a:t>
            </a:r>
            <a:r>
              <a:rPr lang="en-US" sz="1200" b="0" i="0" dirty="0" err="1">
                <a:solidFill>
                  <a:srgbClr val="222222"/>
                </a:solidFill>
                <a:effectLst/>
                <a:latin typeface="+mn-lt"/>
              </a:rPr>
              <a:t>Snee</a:t>
            </a:r>
            <a:r>
              <a:rPr lang="en-US" sz="1200" b="0" i="0" dirty="0">
                <a:solidFill>
                  <a:srgbClr val="222222"/>
                </a:solidFill>
                <a:effectLst/>
                <a:latin typeface="+mn-lt"/>
              </a:rPr>
              <a:t>, Zoback (2020)</a:t>
            </a:r>
            <a:endParaRPr lang="en-US" sz="1200" dirty="0">
              <a:latin typeface="+mn-lt"/>
            </a:endParaRPr>
          </a:p>
        </p:txBody>
      </p:sp>
      <p:sp>
        <p:nvSpPr>
          <p:cNvPr id="13" name="TextBox 12">
            <a:extLst>
              <a:ext uri="{FF2B5EF4-FFF2-40B4-BE49-F238E27FC236}">
                <a16:creationId xmlns:a16="http://schemas.microsoft.com/office/drawing/2014/main" id="{088BCD8F-7480-4732-947F-DA0E51D9BDA7}"/>
              </a:ext>
            </a:extLst>
          </p:cNvPr>
          <p:cNvSpPr txBox="1"/>
          <p:nvPr/>
        </p:nvSpPr>
        <p:spPr>
          <a:xfrm>
            <a:off x="3124200" y="2907268"/>
            <a:ext cx="2852127" cy="369332"/>
          </a:xfrm>
          <a:prstGeom prst="rect">
            <a:avLst/>
          </a:prstGeom>
          <a:noFill/>
        </p:spPr>
        <p:txBody>
          <a:bodyPr wrap="none" rtlCol="0">
            <a:spAutoFit/>
          </a:bodyPr>
          <a:lstStyle/>
          <a:p>
            <a:r>
              <a:rPr lang="en-US" dirty="0"/>
              <a:t>Tension        Compression</a:t>
            </a:r>
          </a:p>
        </p:txBody>
      </p:sp>
      <p:cxnSp>
        <p:nvCxnSpPr>
          <p:cNvPr id="15" name="Straight Arrow Connector 14">
            <a:extLst>
              <a:ext uri="{FF2B5EF4-FFF2-40B4-BE49-F238E27FC236}">
                <a16:creationId xmlns:a16="http://schemas.microsoft.com/office/drawing/2014/main" id="{B5FA03B2-10BF-4262-BFDB-9D0E64E2F607}"/>
              </a:ext>
            </a:extLst>
          </p:cNvPr>
          <p:cNvCxnSpPr/>
          <p:nvPr/>
        </p:nvCxnSpPr>
        <p:spPr bwMode="auto">
          <a:xfrm>
            <a:off x="4050792" y="3081528"/>
            <a:ext cx="381255" cy="0"/>
          </a:xfrm>
          <a:prstGeom prst="straightConnector1">
            <a:avLst/>
          </a:prstGeom>
          <a:solidFill>
            <a:schemeClr val="accent1"/>
          </a:solidFill>
          <a:ln w="9525" cap="flat" cmpd="sng" algn="ctr">
            <a:solidFill>
              <a:schemeClr val="tx1"/>
            </a:solidFill>
            <a:prstDash val="solid"/>
            <a:round/>
            <a:headEnd type="triangle"/>
            <a:tailEnd type="triangle"/>
          </a:ln>
          <a:effectLst/>
        </p:spPr>
      </p:cxnSp>
    </p:spTree>
    <p:extLst>
      <p:ext uri="{BB962C8B-B14F-4D97-AF65-F5344CB8AC3E}">
        <p14:creationId xmlns:p14="http://schemas.microsoft.com/office/powerpoint/2010/main" val="95145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a:t>Stress and Geologic Provinces</a:t>
            </a:r>
          </a:p>
        </p:txBody>
      </p:sp>
      <p:pic>
        <p:nvPicPr>
          <p:cNvPr id="119812" name="Picture 4" descr="type2"/>
          <p:cNvPicPr>
            <a:picLocks noChangeAspect="1" noChangeArrowheads="1"/>
          </p:cNvPicPr>
          <p:nvPr/>
        </p:nvPicPr>
        <p:blipFill>
          <a:blip r:embed="rId3" cstate="print"/>
          <a:srcRect/>
          <a:stretch>
            <a:fillRect/>
          </a:stretch>
        </p:blipFill>
        <p:spPr bwMode="auto">
          <a:xfrm>
            <a:off x="584035" y="1066800"/>
            <a:ext cx="6121400" cy="3248870"/>
          </a:xfrm>
          <a:prstGeom prst="rect">
            <a:avLst/>
          </a:prstGeom>
          <a:noFill/>
        </p:spPr>
      </p:pic>
      <p:sp>
        <p:nvSpPr>
          <p:cNvPr id="11" name="Rectangle 3"/>
          <p:cNvSpPr txBox="1">
            <a:spLocks noChangeArrowheads="1"/>
          </p:cNvSpPr>
          <p:nvPr/>
        </p:nvSpPr>
        <p:spPr bwMode="auto">
          <a:xfrm>
            <a:off x="9690402" y="1513828"/>
            <a:ext cx="2117726" cy="6724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defRPr>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defRPr sz="16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defRPr sz="1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defRPr sz="12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defRPr sz="12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defRPr sz="12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defRPr sz="12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defRPr sz="12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defRPr sz="1200">
                <a:solidFill>
                  <a:schemeClr val="tx1"/>
                </a:solidFill>
                <a:latin typeface="+mn-lt"/>
              </a:defRPr>
            </a:lvl9pPr>
          </a:lstStyle>
          <a:p>
            <a:pPr marL="0" indent="0" eaLnBrk="1" hangingPunct="1"/>
            <a:r>
              <a:rPr lang="en-US" sz="2000" kern="0" dirty="0">
                <a:latin typeface="Calibri" panose="020F0502020204030204" pitchFamily="34" charset="0"/>
              </a:rPr>
              <a:t>Cold lithosphere is less deformable (cratons; Precambrian rocks)</a:t>
            </a:r>
          </a:p>
        </p:txBody>
      </p:sp>
      <p:sp>
        <p:nvSpPr>
          <p:cNvPr id="3" name="Rectangle 2"/>
          <p:cNvSpPr/>
          <p:nvPr/>
        </p:nvSpPr>
        <p:spPr>
          <a:xfrm>
            <a:off x="762000" y="5029200"/>
            <a:ext cx="3860800" cy="1477328"/>
          </a:xfrm>
          <a:prstGeom prst="rect">
            <a:avLst/>
          </a:prstGeom>
        </p:spPr>
        <p:txBody>
          <a:bodyPr wrap="square">
            <a:spAutoFit/>
          </a:bodyPr>
          <a:lstStyle/>
          <a:p>
            <a:pPr algn="r" eaLnBrk="1" hangingPunct="1"/>
            <a:r>
              <a:rPr lang="en-US" dirty="0"/>
              <a:t>“PBJ Sandwich” model:</a:t>
            </a:r>
          </a:p>
          <a:p>
            <a:pPr algn="r" eaLnBrk="1" hangingPunct="1"/>
            <a:r>
              <a:rPr lang="en-US" dirty="0"/>
              <a:t>Strong (U Crust)</a:t>
            </a:r>
          </a:p>
          <a:p>
            <a:pPr algn="r" eaLnBrk="1" hangingPunct="1"/>
            <a:r>
              <a:rPr lang="en-US" dirty="0"/>
              <a:t>Weak (L Crust)</a:t>
            </a:r>
          </a:p>
          <a:p>
            <a:pPr algn="r" eaLnBrk="1" hangingPunct="1"/>
            <a:r>
              <a:rPr lang="en-US" dirty="0"/>
              <a:t>Strong (U Mantle)</a:t>
            </a:r>
          </a:p>
          <a:p>
            <a:pPr algn="r" eaLnBrk="1" hangingPunct="1"/>
            <a:r>
              <a:rPr lang="en-US" i="1" dirty="0"/>
              <a:t>(see later)</a:t>
            </a:r>
          </a:p>
        </p:txBody>
      </p:sp>
      <p:sp>
        <p:nvSpPr>
          <p:cNvPr id="4" name="Rectangle 3"/>
          <p:cNvSpPr/>
          <p:nvPr/>
        </p:nvSpPr>
        <p:spPr>
          <a:xfrm>
            <a:off x="9697329" y="4258270"/>
            <a:ext cx="2110799" cy="1631216"/>
          </a:xfrm>
          <a:prstGeom prst="rect">
            <a:avLst/>
          </a:prstGeom>
        </p:spPr>
        <p:txBody>
          <a:bodyPr wrap="square">
            <a:spAutoFit/>
          </a:bodyPr>
          <a:lstStyle/>
          <a:p>
            <a:pPr eaLnBrk="1" hangingPunct="1"/>
            <a:r>
              <a:rPr lang="en-US" sz="2000" kern="0" dirty="0">
                <a:latin typeface="Calibri" panose="020F0502020204030204" pitchFamily="34" charset="0"/>
              </a:rPr>
              <a:t>Hot lithosphere is more deformable (orogens, ocean floor; Cenozoic rocks)</a:t>
            </a:r>
          </a:p>
        </p:txBody>
      </p:sp>
      <p:sp>
        <p:nvSpPr>
          <p:cNvPr id="12" name="Footer Placeholder 11"/>
          <p:cNvSpPr>
            <a:spLocks noGrp="1"/>
          </p:cNvSpPr>
          <p:nvPr>
            <p:ph type="ftr" sz="quarter" idx="10"/>
          </p:nvPr>
        </p:nvSpPr>
        <p:spPr/>
        <p:txBody>
          <a:bodyPr/>
          <a:lstStyle/>
          <a:p>
            <a:r>
              <a:rPr lang="en-US"/>
              <a:t>Force &amp; Stress </a:t>
            </a:r>
          </a:p>
        </p:txBody>
      </p:sp>
      <p:sp>
        <p:nvSpPr>
          <p:cNvPr id="13" name="Slide Number Placeholder 12"/>
          <p:cNvSpPr>
            <a:spLocks noGrp="1"/>
          </p:cNvSpPr>
          <p:nvPr>
            <p:ph type="sldNum" sz="quarter" idx="11"/>
          </p:nvPr>
        </p:nvSpPr>
        <p:spPr/>
        <p:txBody>
          <a:bodyPr/>
          <a:lstStyle/>
          <a:p>
            <a:fld id="{B8DFFFFC-2144-4E6C-A04C-DCA82C9F70D8}" type="slidenum">
              <a:rPr lang="en-US" smtClean="0"/>
              <a:pPr/>
              <a:t>29</a:t>
            </a:fld>
            <a:endParaRPr lang="en-US"/>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0566" b="53292"/>
          <a:stretch/>
        </p:blipFill>
        <p:spPr>
          <a:xfrm>
            <a:off x="7059056" y="1231632"/>
            <a:ext cx="2406636" cy="2273568"/>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8960" t="49632" b="4970"/>
          <a:stretch/>
        </p:blipFill>
        <p:spPr>
          <a:xfrm>
            <a:off x="7010400" y="3733800"/>
            <a:ext cx="2455292" cy="2209800"/>
          </a:xfrm>
          <a:prstGeom prst="rect">
            <a:avLst/>
          </a:prstGeom>
        </p:spPr>
      </p:pic>
      <p:pic>
        <p:nvPicPr>
          <p:cNvPr id="15" name="Picture 4" descr="type2"/>
          <p:cNvPicPr>
            <a:picLocks noChangeAspect="1" noChangeArrowheads="1"/>
          </p:cNvPicPr>
          <p:nvPr/>
        </p:nvPicPr>
        <p:blipFill rotWithShape="1">
          <a:blip r:embed="rId3" cstate="print"/>
          <a:srcRect t="68037" r="86607"/>
          <a:stretch/>
        </p:blipFill>
        <p:spPr bwMode="auto">
          <a:xfrm>
            <a:off x="457200" y="2822133"/>
            <a:ext cx="1463040" cy="1853184"/>
          </a:xfrm>
          <a:prstGeom prst="rect">
            <a:avLst/>
          </a:prstGeom>
          <a:noFill/>
          <a:ln>
            <a:solidFill>
              <a:schemeClr val="tx1"/>
            </a:solidFill>
          </a:ln>
        </p:spPr>
      </p:pic>
      <p:sp>
        <p:nvSpPr>
          <p:cNvPr id="5" name="Date Placeholder 4"/>
          <p:cNvSpPr>
            <a:spLocks noGrp="1"/>
          </p:cNvSpPr>
          <p:nvPr>
            <p:ph type="dt" sz="half" idx="12"/>
          </p:nvPr>
        </p:nvSpPr>
        <p:spPr/>
        <p:txBody>
          <a:bodyPr/>
          <a:lstStyle/>
          <a:p>
            <a:r>
              <a:rPr lang="en-US"/>
              <a:t>© Ben van der Pluijm</a:t>
            </a:r>
          </a:p>
        </p:txBody>
      </p:sp>
      <p:pic>
        <p:nvPicPr>
          <p:cNvPr id="1026" name="Picture 2" descr="https://upload.wikimedia.org/wikipedia/commons/thumb/6/6a/Peanut-Butter-Jelly-Sandwich.png/1200px-Peanut-Butter-Jelly-Sandwic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8123" y="4876800"/>
            <a:ext cx="1958682" cy="11197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906A5DA-E2D2-4AE4-9F0E-567CB4CD64E6}"/>
              </a:ext>
            </a:extLst>
          </p:cNvPr>
          <p:cNvSpPr/>
          <p:nvPr/>
        </p:nvSpPr>
        <p:spPr>
          <a:xfrm>
            <a:off x="7391400" y="6031468"/>
            <a:ext cx="3794629" cy="369332"/>
          </a:xfrm>
          <a:prstGeom prst="rect">
            <a:avLst/>
          </a:prstGeom>
        </p:spPr>
        <p:txBody>
          <a:bodyPr wrap="none">
            <a:spAutoFit/>
          </a:bodyPr>
          <a:lstStyle/>
          <a:p>
            <a:pPr lvl="0" eaLnBrk="1" hangingPunct="1"/>
            <a:r>
              <a:rPr lang="en-US" kern="0" dirty="0">
                <a:solidFill>
                  <a:srgbClr val="000000"/>
                </a:solidFill>
                <a:latin typeface="Symbol" pitchFamily="18" charset="2"/>
              </a:rPr>
              <a:t>(s</a:t>
            </a:r>
            <a:r>
              <a:rPr lang="en-US" kern="0" baseline="-25000" dirty="0">
                <a:solidFill>
                  <a:srgbClr val="000000"/>
                </a:solidFill>
              </a:rPr>
              <a:t>1</a:t>
            </a:r>
            <a:r>
              <a:rPr lang="en-US" kern="0" dirty="0">
                <a:solidFill>
                  <a:srgbClr val="000000"/>
                </a:solidFill>
              </a:rPr>
              <a:t>-</a:t>
            </a:r>
            <a:r>
              <a:rPr lang="en-US" kern="0" dirty="0">
                <a:solidFill>
                  <a:srgbClr val="000000"/>
                </a:solidFill>
                <a:latin typeface="Symbol" pitchFamily="18" charset="2"/>
              </a:rPr>
              <a:t>s</a:t>
            </a:r>
            <a:r>
              <a:rPr lang="en-US" kern="0" baseline="-25000" dirty="0">
                <a:solidFill>
                  <a:srgbClr val="000000"/>
                </a:solidFill>
              </a:rPr>
              <a:t>3</a:t>
            </a:r>
            <a:r>
              <a:rPr lang="en-US" kern="0" dirty="0">
                <a:solidFill>
                  <a:srgbClr val="000000"/>
                </a:solidFill>
              </a:rPr>
              <a:t>) = differential stress = 2 x </a:t>
            </a:r>
            <a:r>
              <a:rPr lang="en-US" kern="0" dirty="0">
                <a:solidFill>
                  <a:srgbClr val="000000"/>
                </a:solidFill>
                <a:latin typeface="Symbol" pitchFamily="18" charset="2"/>
              </a:rPr>
              <a:t>s</a:t>
            </a:r>
            <a:r>
              <a:rPr lang="en-US" kern="0" baseline="-25000" dirty="0">
                <a:solidFill>
                  <a:srgbClr val="000000"/>
                </a:solidFill>
              </a:rPr>
              <a:t>s</a:t>
            </a:r>
            <a:r>
              <a:rPr lang="en-US" kern="0" dirty="0">
                <a:solidFill>
                  <a:srgbClr val="000000"/>
                </a:solidFill>
              </a:rPr>
              <a:t> </a:t>
            </a:r>
          </a:p>
        </p:txBody>
      </p:sp>
      <p:cxnSp>
        <p:nvCxnSpPr>
          <p:cNvPr id="17" name="Straight Connector 16">
            <a:extLst>
              <a:ext uri="{FF2B5EF4-FFF2-40B4-BE49-F238E27FC236}">
                <a16:creationId xmlns:a16="http://schemas.microsoft.com/office/drawing/2014/main" id="{118639D8-2531-4B94-A035-7C65BFDB365B}"/>
              </a:ext>
            </a:extLst>
          </p:cNvPr>
          <p:cNvCxnSpPr/>
          <p:nvPr/>
        </p:nvCxnSpPr>
        <p:spPr bwMode="auto">
          <a:xfrm>
            <a:off x="9448800" y="4328160"/>
            <a:ext cx="0" cy="45720"/>
          </a:xfrm>
          <a:prstGeom prst="line">
            <a:avLst/>
          </a:prstGeom>
          <a:solidFill>
            <a:schemeClr val="accent1"/>
          </a:solidFill>
          <a:ln w="28575" cap="flat" cmpd="sng" algn="ctr">
            <a:solidFill>
              <a:srgbClr val="E60000"/>
            </a:solidFill>
            <a:prstDash val="solid"/>
            <a:round/>
            <a:headEnd type="none" w="med" len="med"/>
            <a:tailEnd type="none" w="med" len="med"/>
          </a:ln>
          <a:effectLst/>
        </p:spPr>
      </p:cxnSp>
    </p:spTree>
    <p:extLst>
      <p:ext uri="{BB962C8B-B14F-4D97-AF65-F5344CB8AC3E}">
        <p14:creationId xmlns:p14="http://schemas.microsoft.com/office/powerpoint/2010/main" val="227250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994400" y="2743201"/>
            <a:ext cx="5943600" cy="3636489"/>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t="19653"/>
          <a:stretch/>
        </p:blipFill>
        <p:spPr>
          <a:xfrm>
            <a:off x="7657882" y="1157492"/>
            <a:ext cx="3746719" cy="1661908"/>
          </a:xfrm>
          <a:prstGeom prst="rect">
            <a:avLst/>
          </a:prstGeom>
        </p:spPr>
      </p:pic>
      <p:sp>
        <p:nvSpPr>
          <p:cNvPr id="5" name="Footer Placeholder 3"/>
          <p:cNvSpPr>
            <a:spLocks noGrp="1"/>
          </p:cNvSpPr>
          <p:nvPr>
            <p:ph type="ftr" sz="quarter" idx="10"/>
          </p:nvPr>
        </p:nvSpPr>
        <p:spPr/>
        <p:txBody>
          <a:bodyPr/>
          <a:lstStyle/>
          <a:p>
            <a:r>
              <a:rPr lang="en-US"/>
              <a:t>Force &amp; Stress </a:t>
            </a:r>
          </a:p>
        </p:txBody>
      </p:sp>
      <p:sp>
        <p:nvSpPr>
          <p:cNvPr id="6" name="Slide Number Placeholder 4"/>
          <p:cNvSpPr>
            <a:spLocks noGrp="1"/>
          </p:cNvSpPr>
          <p:nvPr>
            <p:ph type="sldNum" sz="quarter" idx="11"/>
          </p:nvPr>
        </p:nvSpPr>
        <p:spPr/>
        <p:txBody>
          <a:bodyPr/>
          <a:lstStyle/>
          <a:p>
            <a:fld id="{99BC0C44-D2C1-44BD-865F-EDD309F981CD}" type="slidenum">
              <a:rPr lang="en-US"/>
              <a:pPr/>
              <a:t>3</a:t>
            </a:fld>
            <a:endParaRPr lang="en-US"/>
          </a:p>
        </p:txBody>
      </p:sp>
      <p:sp>
        <p:nvSpPr>
          <p:cNvPr id="79874" name="Rectangle 2"/>
          <p:cNvSpPr>
            <a:spLocks noGrp="1" noChangeArrowheads="1"/>
          </p:cNvSpPr>
          <p:nvPr>
            <p:ph type="title"/>
          </p:nvPr>
        </p:nvSpPr>
        <p:spPr/>
        <p:txBody>
          <a:bodyPr/>
          <a:lstStyle/>
          <a:p>
            <a:r>
              <a:rPr lang="en-US"/>
              <a:t>Frictional Deformation Regime </a:t>
            </a:r>
            <a:r>
              <a:rPr lang="en-US" dirty="0"/>
              <a:t>and Brittle Structures</a:t>
            </a:r>
          </a:p>
        </p:txBody>
      </p:sp>
      <p:sp>
        <p:nvSpPr>
          <p:cNvPr id="3" name="Rectangle 2"/>
          <p:cNvSpPr/>
          <p:nvPr/>
        </p:nvSpPr>
        <p:spPr>
          <a:xfrm>
            <a:off x="7543800" y="1011628"/>
            <a:ext cx="1752600" cy="523220"/>
          </a:xfrm>
          <a:prstGeom prst="rect">
            <a:avLst/>
          </a:prstGeom>
        </p:spPr>
        <p:txBody>
          <a:bodyPr wrap="square">
            <a:spAutoFit/>
          </a:bodyPr>
          <a:lstStyle/>
          <a:p>
            <a:r>
              <a:rPr lang="en-US" sz="1400" dirty="0"/>
              <a:t>San Andreas Fault, Carrizo Plain</a:t>
            </a:r>
          </a:p>
        </p:txBody>
      </p:sp>
      <p:sp>
        <p:nvSpPr>
          <p:cNvPr id="2" name="TextBox 1"/>
          <p:cNvSpPr txBox="1"/>
          <p:nvPr/>
        </p:nvSpPr>
        <p:spPr>
          <a:xfrm>
            <a:off x="6375401" y="2435424"/>
            <a:ext cx="4357283" cy="307777"/>
          </a:xfrm>
          <a:prstGeom prst="rect">
            <a:avLst/>
          </a:prstGeom>
          <a:noFill/>
        </p:spPr>
        <p:txBody>
          <a:bodyPr wrap="none" rtlCol="0">
            <a:spAutoFit/>
          </a:bodyPr>
          <a:lstStyle/>
          <a:p>
            <a:r>
              <a:rPr lang="en-US" sz="1400" b="1" dirty="0">
                <a:latin typeface="+mn-lt"/>
              </a:rPr>
              <a:t>P</a:t>
            </a:r>
            <a:r>
              <a:rPr lang="en-US" sz="1400" b="1" baseline="-25000" dirty="0">
                <a:latin typeface="+mn-lt"/>
              </a:rPr>
              <a:t>l</a:t>
            </a:r>
            <a:r>
              <a:rPr lang="en-US" sz="1400" b="1" dirty="0">
                <a:latin typeface="Symbol" panose="05050102010706020507" pitchFamily="18" charset="2"/>
              </a:rPr>
              <a:t>/</a:t>
            </a:r>
            <a:r>
              <a:rPr lang="en-US" sz="1400" b="1" dirty="0" err="1">
                <a:latin typeface="Symbol" panose="05050102010706020507" pitchFamily="18" charset="2"/>
              </a:rPr>
              <a:t>s</a:t>
            </a:r>
            <a:r>
              <a:rPr lang="en-US" sz="1400" b="1" baseline="-25000" dirty="0" err="1"/>
              <a:t>d</a:t>
            </a:r>
            <a:r>
              <a:rPr lang="en-US" sz="1400" b="1" dirty="0"/>
              <a:t>        T(</a:t>
            </a:r>
            <a:r>
              <a:rPr lang="en-US" sz="1400" b="1" baseline="30000" dirty="0" err="1"/>
              <a:t>o</a:t>
            </a:r>
            <a:r>
              <a:rPr lang="en-US" sz="1400" b="1" dirty="0" err="1"/>
              <a:t>C</a:t>
            </a:r>
            <a:r>
              <a:rPr lang="en-US" sz="1400" b="1" dirty="0"/>
              <a:t>)                            </a:t>
            </a:r>
            <a:r>
              <a:rPr lang="en-US" sz="1400" b="1" dirty="0">
                <a:solidFill>
                  <a:schemeClr val="bg1"/>
                </a:solidFill>
              </a:rPr>
              <a:t>Rock</a:t>
            </a:r>
            <a:r>
              <a:rPr lang="en-US" sz="1400" b="1" dirty="0"/>
              <a:t>        Regime</a:t>
            </a:r>
          </a:p>
        </p:txBody>
      </p:sp>
      <p:sp>
        <p:nvSpPr>
          <p:cNvPr id="12" name="Date Placeholder 11"/>
          <p:cNvSpPr>
            <a:spLocks noGrp="1"/>
          </p:cNvSpPr>
          <p:nvPr>
            <p:ph type="dt" sz="half" idx="12"/>
          </p:nvPr>
        </p:nvSpPr>
        <p:spPr/>
        <p:txBody>
          <a:bodyPr/>
          <a:lstStyle/>
          <a:p>
            <a:r>
              <a:rPr lang="en-US"/>
              <a:t>© Ben van der Pluijm</a:t>
            </a:r>
          </a:p>
        </p:txBody>
      </p:sp>
      <p:sp>
        <p:nvSpPr>
          <p:cNvPr id="13" name="Rectangle 12">
            <a:extLst>
              <a:ext uri="{FF2B5EF4-FFF2-40B4-BE49-F238E27FC236}">
                <a16:creationId xmlns:a16="http://schemas.microsoft.com/office/drawing/2014/main" id="{6D1A5F65-6548-4234-9559-40D0B474A06B}"/>
              </a:ext>
            </a:extLst>
          </p:cNvPr>
          <p:cNvSpPr/>
          <p:nvPr/>
        </p:nvSpPr>
        <p:spPr bwMode="auto">
          <a:xfrm>
            <a:off x="5791200" y="4495800"/>
            <a:ext cx="6324600" cy="2057400"/>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 name="Oval 13">
            <a:extLst>
              <a:ext uri="{FF2B5EF4-FFF2-40B4-BE49-F238E27FC236}">
                <a16:creationId xmlns:a16="http://schemas.microsoft.com/office/drawing/2014/main" id="{EA2EC754-42FB-45A7-843E-A4ACF0BA872E}"/>
              </a:ext>
            </a:extLst>
          </p:cNvPr>
          <p:cNvSpPr/>
          <p:nvPr/>
        </p:nvSpPr>
        <p:spPr bwMode="auto">
          <a:xfrm>
            <a:off x="9688916" y="2971800"/>
            <a:ext cx="1055284" cy="62119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5" name="TextBox 14">
            <a:extLst>
              <a:ext uri="{FF2B5EF4-FFF2-40B4-BE49-F238E27FC236}">
                <a16:creationId xmlns:a16="http://schemas.microsoft.com/office/drawing/2014/main" id="{4B32DB17-37EE-4B07-9249-3BBF2822C82E}"/>
              </a:ext>
            </a:extLst>
          </p:cNvPr>
          <p:cNvSpPr txBox="1"/>
          <p:nvPr/>
        </p:nvSpPr>
        <p:spPr>
          <a:xfrm>
            <a:off x="10625418" y="3337145"/>
            <a:ext cx="1371600" cy="646331"/>
          </a:xfrm>
          <a:prstGeom prst="rect">
            <a:avLst/>
          </a:prstGeom>
          <a:noFill/>
        </p:spPr>
        <p:txBody>
          <a:bodyPr wrap="square" rtlCol="0">
            <a:spAutoFit/>
          </a:bodyPr>
          <a:lstStyle/>
          <a:p>
            <a:pPr algn="ctr"/>
            <a:r>
              <a:rPr lang="en-US" dirty="0"/>
              <a:t>Brittle Structures</a:t>
            </a:r>
          </a:p>
        </p:txBody>
      </p:sp>
      <p:grpSp>
        <p:nvGrpSpPr>
          <p:cNvPr id="10" name="Group 9"/>
          <p:cNvGrpSpPr/>
          <p:nvPr/>
        </p:nvGrpSpPr>
        <p:grpSpPr>
          <a:xfrm>
            <a:off x="685800" y="2824300"/>
            <a:ext cx="3657600" cy="3652700"/>
            <a:chOff x="914400" y="2140846"/>
            <a:chExt cx="3657600" cy="3652700"/>
          </a:xfrm>
        </p:grpSpPr>
        <p:pic>
          <p:nvPicPr>
            <p:cNvPr id="7" name="Picture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4400" y="2140846"/>
              <a:ext cx="3657600" cy="3652700"/>
            </a:xfrm>
            <a:prstGeom prst="rect">
              <a:avLst/>
            </a:prstGeom>
          </p:spPr>
        </p:pic>
        <p:sp>
          <p:nvSpPr>
            <p:cNvPr id="9" name="TextBox 8"/>
            <p:cNvSpPr txBox="1"/>
            <p:nvPr/>
          </p:nvSpPr>
          <p:spPr>
            <a:xfrm rot="914146">
              <a:off x="1477984" y="2737361"/>
              <a:ext cx="1043876" cy="369332"/>
            </a:xfrm>
            <a:prstGeom prst="rect">
              <a:avLst/>
            </a:prstGeom>
            <a:noFill/>
          </p:spPr>
          <p:txBody>
            <a:bodyPr wrap="none" rtlCol="0">
              <a:spAutoFit/>
            </a:bodyPr>
            <a:lstStyle/>
            <a:p>
              <a:r>
                <a:rPr lang="en-US" dirty="0"/>
                <a:t>frictional</a:t>
              </a:r>
            </a:p>
          </p:txBody>
        </p:sp>
        <p:sp>
          <p:nvSpPr>
            <p:cNvPr id="11" name="TextBox 10"/>
            <p:cNvSpPr txBox="1"/>
            <p:nvPr/>
          </p:nvSpPr>
          <p:spPr>
            <a:xfrm rot="5141793">
              <a:off x="3494221" y="4184311"/>
              <a:ext cx="838691" cy="267634"/>
            </a:xfrm>
            <a:prstGeom prst="rect">
              <a:avLst/>
            </a:prstGeom>
            <a:noFill/>
          </p:spPr>
          <p:txBody>
            <a:bodyPr wrap="none" rtlCol="0">
              <a:prstTxWarp prst="textArchUp">
                <a:avLst/>
              </a:prstTxWarp>
              <a:spAutoFit/>
            </a:bodyPr>
            <a:lstStyle/>
            <a:p>
              <a:r>
                <a:rPr lang="en-US" dirty="0"/>
                <a:t>plastic</a:t>
              </a:r>
            </a:p>
          </p:txBody>
        </p:sp>
      </p:grpSp>
    </p:spTree>
    <p:extLst>
      <p:ext uri="{BB962C8B-B14F-4D97-AF65-F5344CB8AC3E}">
        <p14:creationId xmlns:p14="http://schemas.microsoft.com/office/powerpoint/2010/main" val="90704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Force &amp; Stress </a:t>
            </a:r>
          </a:p>
        </p:txBody>
      </p:sp>
      <p:sp>
        <p:nvSpPr>
          <p:cNvPr id="6" name="Slide Number Placeholder 4"/>
          <p:cNvSpPr>
            <a:spLocks noGrp="1"/>
          </p:cNvSpPr>
          <p:nvPr>
            <p:ph type="sldNum" sz="quarter" idx="11"/>
          </p:nvPr>
        </p:nvSpPr>
        <p:spPr/>
        <p:txBody>
          <a:bodyPr/>
          <a:lstStyle/>
          <a:p>
            <a:fld id="{DF6F7642-6BAC-4066-ABFF-FCCEE7640F39}" type="slidenum">
              <a:rPr lang="en-US"/>
              <a:pPr/>
              <a:t>4</a:t>
            </a:fld>
            <a:endParaRPr lang="en-US"/>
          </a:p>
        </p:txBody>
      </p:sp>
      <p:sp>
        <p:nvSpPr>
          <p:cNvPr id="26626" name="Rectangle 2"/>
          <p:cNvSpPr>
            <a:spLocks noGrp="1" noChangeArrowheads="1"/>
          </p:cNvSpPr>
          <p:nvPr>
            <p:ph type="title"/>
          </p:nvPr>
        </p:nvSpPr>
        <p:spPr/>
        <p:txBody>
          <a:bodyPr/>
          <a:lstStyle/>
          <a:p>
            <a:r>
              <a:rPr lang="en-US" dirty="0"/>
              <a:t>Mechanics: Force and Displacements</a:t>
            </a:r>
          </a:p>
        </p:txBody>
      </p:sp>
      <p:sp>
        <p:nvSpPr>
          <p:cNvPr id="26627" name="Rectangle 3"/>
          <p:cNvSpPr>
            <a:spLocks noGrp="1" noChangeArrowheads="1"/>
          </p:cNvSpPr>
          <p:nvPr>
            <p:ph type="body" idx="1"/>
          </p:nvPr>
        </p:nvSpPr>
        <p:spPr>
          <a:xfrm>
            <a:off x="1676400" y="4343400"/>
            <a:ext cx="8534400" cy="1905000"/>
          </a:xfrm>
        </p:spPr>
        <p:txBody>
          <a:bodyPr/>
          <a:lstStyle/>
          <a:p>
            <a:r>
              <a:rPr lang="en-US" sz="2000" dirty="0"/>
              <a:t>(a) Newtonian mechanics: displacements </a:t>
            </a:r>
            <a:r>
              <a:rPr lang="en-US" sz="2000" b="1" dirty="0"/>
              <a:t>between</a:t>
            </a:r>
            <a:r>
              <a:rPr lang="en-US" sz="2000" dirty="0"/>
              <a:t> bodies</a:t>
            </a:r>
          </a:p>
          <a:p>
            <a:pPr lvl="1"/>
            <a:r>
              <a:rPr lang="en-US" sz="2000" dirty="0"/>
              <a:t>1</a:t>
            </a:r>
            <a:r>
              <a:rPr lang="en-US" sz="2000" baseline="30000" dirty="0"/>
              <a:t>st</a:t>
            </a:r>
            <a:r>
              <a:rPr lang="en-US" sz="2000" dirty="0"/>
              <a:t> Law: No force on object means constant velocity (inertia law)</a:t>
            </a:r>
          </a:p>
          <a:p>
            <a:pPr lvl="1"/>
            <a:r>
              <a:rPr lang="en-US" sz="2000" b="1" dirty="0"/>
              <a:t>2</a:t>
            </a:r>
            <a:r>
              <a:rPr lang="en-US" sz="2000" b="1" baseline="30000" dirty="0"/>
              <a:t>nd</a:t>
            </a:r>
            <a:r>
              <a:rPr lang="en-US" sz="2000" b="1" dirty="0"/>
              <a:t> Law: F = m .a </a:t>
            </a:r>
          </a:p>
          <a:p>
            <a:pPr lvl="1"/>
            <a:r>
              <a:rPr lang="en-US" sz="2000" dirty="0"/>
              <a:t>3</a:t>
            </a:r>
            <a:r>
              <a:rPr lang="en-US" sz="2000" baseline="30000" dirty="0"/>
              <a:t>rd</a:t>
            </a:r>
            <a:r>
              <a:rPr lang="en-US" sz="2000" dirty="0"/>
              <a:t> Law: F = -F</a:t>
            </a:r>
          </a:p>
          <a:p>
            <a:r>
              <a:rPr lang="en-US" sz="2000" dirty="0"/>
              <a:t>(b) Continuum mechanics: displacement </a:t>
            </a:r>
            <a:r>
              <a:rPr lang="en-US" sz="2000" b="1" dirty="0"/>
              <a:t>between</a:t>
            </a:r>
            <a:r>
              <a:rPr lang="en-US" sz="2000" dirty="0"/>
              <a:t> and </a:t>
            </a:r>
            <a:r>
              <a:rPr lang="en-US" sz="2000" b="1" dirty="0"/>
              <a:t>within </a:t>
            </a:r>
            <a:r>
              <a:rPr lang="en-US" sz="2000" dirty="0"/>
              <a:t>bodies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143000"/>
            <a:ext cx="5029200" cy="2989800"/>
          </a:xfrm>
          <a:prstGeom prst="rect">
            <a:avLst/>
          </a:prstGeom>
        </p:spPr>
      </p:pic>
      <p:sp>
        <p:nvSpPr>
          <p:cNvPr id="3" name="Date Placeholder 2"/>
          <p:cNvSpPr>
            <a:spLocks noGrp="1"/>
          </p:cNvSpPr>
          <p:nvPr>
            <p:ph type="dt" sz="half" idx="12"/>
          </p:nvPr>
        </p:nvSpPr>
        <p:spPr/>
        <p:txBody>
          <a:bodyPr/>
          <a:lstStyle/>
          <a:p>
            <a:r>
              <a:rPr lang="en-US"/>
              <a:t>© Ben van der Pluijm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Force &amp; Stress </a:t>
            </a:r>
          </a:p>
        </p:txBody>
      </p:sp>
      <p:sp>
        <p:nvSpPr>
          <p:cNvPr id="6" name="Slide Number Placeholder 4"/>
          <p:cNvSpPr>
            <a:spLocks noGrp="1"/>
          </p:cNvSpPr>
          <p:nvPr>
            <p:ph type="sldNum" sz="quarter" idx="11"/>
          </p:nvPr>
        </p:nvSpPr>
        <p:spPr/>
        <p:txBody>
          <a:bodyPr/>
          <a:lstStyle/>
          <a:p>
            <a:fld id="{24E39021-F8C6-47CA-B86B-4A9F883D01A2}" type="slidenum">
              <a:rPr lang="en-US"/>
              <a:pPr/>
              <a:t>5</a:t>
            </a:fld>
            <a:endParaRPr lang="en-US"/>
          </a:p>
        </p:txBody>
      </p:sp>
      <p:sp>
        <p:nvSpPr>
          <p:cNvPr id="25602" name="Rectangle 2"/>
          <p:cNvSpPr>
            <a:spLocks noGrp="1" noChangeArrowheads="1"/>
          </p:cNvSpPr>
          <p:nvPr>
            <p:ph type="title"/>
          </p:nvPr>
        </p:nvSpPr>
        <p:spPr/>
        <p:txBody>
          <a:bodyPr/>
          <a:lstStyle/>
          <a:p>
            <a:r>
              <a:rPr lang="en-US" dirty="0"/>
              <a:t>Stress and Tractions</a:t>
            </a:r>
          </a:p>
        </p:txBody>
      </p:sp>
      <p:sp>
        <p:nvSpPr>
          <p:cNvPr id="25603" name="Rectangle 3"/>
          <p:cNvSpPr>
            <a:spLocks noGrp="1" noChangeArrowheads="1"/>
          </p:cNvSpPr>
          <p:nvPr>
            <p:ph type="body" idx="1"/>
          </p:nvPr>
        </p:nvSpPr>
        <p:spPr>
          <a:xfrm>
            <a:off x="762000" y="1219200"/>
            <a:ext cx="4419600" cy="4343400"/>
          </a:xfrm>
        </p:spPr>
        <p:txBody>
          <a:bodyPr/>
          <a:lstStyle/>
          <a:p>
            <a:pPr marL="0" indent="0"/>
            <a:r>
              <a:rPr lang="en-US" sz="2000" dirty="0"/>
              <a:t>Stress = Force/Area</a:t>
            </a:r>
          </a:p>
          <a:p>
            <a:pPr marL="0" indent="0"/>
            <a:r>
              <a:rPr lang="en-US" sz="2000" dirty="0"/>
              <a:t>(stress is “intensity of force”)</a:t>
            </a:r>
          </a:p>
          <a:p>
            <a:pPr marL="0" indent="0"/>
            <a:endParaRPr lang="en-US" sz="2000" dirty="0"/>
          </a:p>
          <a:p>
            <a:pPr marL="0" indent="0"/>
            <a:r>
              <a:rPr lang="en-US" sz="2000" dirty="0"/>
              <a:t>Stress on a plane in space is defined by </a:t>
            </a:r>
          </a:p>
          <a:p>
            <a:pPr>
              <a:buFont typeface="Arial" panose="020B0604020202020204" pitchFamily="34" charset="0"/>
              <a:buChar char="•"/>
            </a:pPr>
            <a:r>
              <a:rPr lang="en-US" sz="2000" dirty="0"/>
              <a:t>stress acting perpendicular to plane (normal stress, </a:t>
            </a:r>
            <a:r>
              <a:rPr lang="en-US" sz="2000" dirty="0" err="1">
                <a:latin typeface="Symbol" panose="05050102010706020507" pitchFamily="18" charset="2"/>
              </a:rPr>
              <a:t>s</a:t>
            </a:r>
            <a:r>
              <a:rPr lang="en-US" sz="2000" baseline="-25000" dirty="0" err="1"/>
              <a:t>n</a:t>
            </a:r>
            <a:r>
              <a:rPr lang="en-US" sz="2000" dirty="0"/>
              <a:t>) </a:t>
            </a:r>
          </a:p>
          <a:p>
            <a:pPr>
              <a:buFont typeface="Arial" panose="020B0604020202020204" pitchFamily="34" charset="0"/>
              <a:buChar char="•"/>
            </a:pPr>
            <a:r>
              <a:rPr lang="en-US" sz="2000" dirty="0"/>
              <a:t>stresses acting along plane (shear stress, </a:t>
            </a:r>
            <a:r>
              <a:rPr lang="en-US" sz="2000" dirty="0">
                <a:latin typeface="Symbol" panose="05050102010706020507" pitchFamily="18" charset="2"/>
              </a:rPr>
              <a:t>s</a:t>
            </a:r>
            <a:r>
              <a:rPr lang="en-US" sz="2000" baseline="-25000" dirty="0"/>
              <a:t>s</a:t>
            </a:r>
            <a:r>
              <a:rPr lang="en-US" sz="2000" dirty="0"/>
              <a:t>)  </a:t>
            </a:r>
          </a:p>
          <a:p>
            <a:pPr marL="0" indent="0"/>
            <a:endParaRPr lang="en-US" sz="2000" dirty="0"/>
          </a:p>
          <a:p>
            <a:pPr marL="0" indent="0"/>
            <a:r>
              <a:rPr lang="en-US" sz="2000" dirty="0"/>
              <a:t>These resolved stresses are also called </a:t>
            </a:r>
            <a:r>
              <a:rPr lang="en-US" sz="2000" i="1" dirty="0"/>
              <a:t>tractions</a:t>
            </a:r>
            <a:endParaRPr lang="en-US" sz="2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2583642"/>
            <a:ext cx="3657600" cy="3616735"/>
          </a:xfrm>
          <a:prstGeom prst="rect">
            <a:avLst/>
          </a:prstGeom>
        </p:spPr>
      </p:pic>
      <p:sp>
        <p:nvSpPr>
          <p:cNvPr id="3" name="Date Placeholder 2"/>
          <p:cNvSpPr>
            <a:spLocks noGrp="1"/>
          </p:cNvSpPr>
          <p:nvPr>
            <p:ph type="dt" sz="half" idx="12"/>
          </p:nvPr>
        </p:nvSpPr>
        <p:spPr/>
        <p:txBody>
          <a:bodyPr/>
          <a:lstStyle/>
          <a:p>
            <a:r>
              <a:rPr lang="en-US"/>
              <a:t>© Ben van der Pluijm</a:t>
            </a:r>
          </a:p>
        </p:txBody>
      </p:sp>
      <p:pic>
        <p:nvPicPr>
          <p:cNvPr id="9" name="Picture 8"/>
          <p:cNvPicPr>
            <a:picLocks noChangeAspect="1"/>
          </p:cNvPicPr>
          <p:nvPr/>
        </p:nvPicPr>
        <p:blipFill>
          <a:blip r:embed="rId4"/>
          <a:stretch>
            <a:fillRect/>
          </a:stretch>
        </p:blipFill>
        <p:spPr>
          <a:xfrm>
            <a:off x="6694214" y="915436"/>
            <a:ext cx="4964386" cy="14467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Force &amp; Stress </a:t>
            </a:r>
          </a:p>
        </p:txBody>
      </p:sp>
      <p:sp>
        <p:nvSpPr>
          <p:cNvPr id="6" name="Slide Number Placeholder 4"/>
          <p:cNvSpPr>
            <a:spLocks noGrp="1"/>
          </p:cNvSpPr>
          <p:nvPr>
            <p:ph type="sldNum" sz="quarter" idx="11"/>
          </p:nvPr>
        </p:nvSpPr>
        <p:spPr/>
        <p:txBody>
          <a:bodyPr/>
          <a:lstStyle/>
          <a:p>
            <a:fld id="{9DD36369-0200-47C2-8229-023DF157078D}" type="slidenum">
              <a:rPr lang="en-US"/>
              <a:pPr/>
              <a:t>6</a:t>
            </a:fld>
            <a:endParaRPr lang="en-US"/>
          </a:p>
        </p:txBody>
      </p:sp>
      <p:sp>
        <p:nvSpPr>
          <p:cNvPr id="36866" name="Rectangle 2"/>
          <p:cNvSpPr>
            <a:spLocks noGrp="1" noChangeArrowheads="1"/>
          </p:cNvSpPr>
          <p:nvPr>
            <p:ph type="title"/>
          </p:nvPr>
        </p:nvSpPr>
        <p:spPr/>
        <p:txBody>
          <a:bodyPr/>
          <a:lstStyle/>
          <a:p>
            <a:r>
              <a:rPr lang="en-US" dirty="0"/>
              <a:t>Units and Conversions</a:t>
            </a:r>
          </a:p>
        </p:txBody>
      </p:sp>
      <p:sp>
        <p:nvSpPr>
          <p:cNvPr id="36867" name="Rectangle 3"/>
          <p:cNvSpPr>
            <a:spLocks noGrp="1" noChangeArrowheads="1"/>
          </p:cNvSpPr>
          <p:nvPr>
            <p:ph type="body" idx="1"/>
          </p:nvPr>
        </p:nvSpPr>
        <p:spPr>
          <a:xfrm>
            <a:off x="381000" y="821923"/>
            <a:ext cx="7226300" cy="3363302"/>
          </a:xfrm>
        </p:spPr>
        <p:txBody>
          <a:bodyPr>
            <a:noAutofit/>
          </a:bodyPr>
          <a:lstStyle/>
          <a:p>
            <a:r>
              <a:rPr lang="en-US" sz="2000" dirty="0"/>
              <a:t>Stress (or Pressure)	= Force/Area </a:t>
            </a:r>
          </a:p>
          <a:p>
            <a:r>
              <a:rPr lang="en-US" sz="2000" dirty="0"/>
              <a:t>				= (</a:t>
            </a:r>
            <a:r>
              <a:rPr lang="en-US" sz="2000" dirty="0" err="1"/>
              <a:t>m.a</a:t>
            </a:r>
            <a:r>
              <a:rPr lang="en-US" sz="2000" dirty="0"/>
              <a:t>)/Area </a:t>
            </a:r>
            <a:br>
              <a:rPr lang="en-US" sz="2000" dirty="0"/>
            </a:br>
            <a:r>
              <a:rPr lang="en-US" sz="2000" dirty="0"/>
              <a:t>			= kg.m.s</a:t>
            </a:r>
            <a:r>
              <a:rPr lang="en-US" sz="2000" baseline="30000" dirty="0"/>
              <a:t>-2</a:t>
            </a:r>
            <a:r>
              <a:rPr lang="en-US" sz="2000" dirty="0"/>
              <a:t>.m</a:t>
            </a:r>
            <a:r>
              <a:rPr lang="en-US" sz="2000" baseline="30000" dirty="0"/>
              <a:t>-2</a:t>
            </a:r>
            <a:r>
              <a:rPr lang="en-US" sz="2000" dirty="0"/>
              <a:t> </a:t>
            </a:r>
            <a:br>
              <a:rPr lang="en-US" sz="2000" dirty="0"/>
            </a:br>
            <a:r>
              <a:rPr lang="en-US" sz="2000" dirty="0"/>
              <a:t>			= N.m</a:t>
            </a:r>
            <a:r>
              <a:rPr lang="en-US" sz="2000" baseline="30000" dirty="0"/>
              <a:t>-2</a:t>
            </a:r>
            <a:r>
              <a:rPr lang="en-US" sz="2000" dirty="0"/>
              <a:t> = Pa (Pascal)</a:t>
            </a:r>
          </a:p>
          <a:p>
            <a:endParaRPr lang="en-US" sz="2000" dirty="0"/>
          </a:p>
          <a:p>
            <a:r>
              <a:rPr lang="en-US" sz="2000" dirty="0"/>
              <a:t>1 bar (atmospheric conditions) = 1.10</a:t>
            </a:r>
            <a:r>
              <a:rPr lang="en-US" sz="2000" baseline="30000" dirty="0"/>
              <a:t>5</a:t>
            </a:r>
            <a:r>
              <a:rPr lang="en-US" sz="2000" dirty="0"/>
              <a:t> Pa (1E5 Pa) = 0.1 MPa</a:t>
            </a:r>
          </a:p>
          <a:p>
            <a:r>
              <a:rPr lang="en-US" sz="2000" dirty="0"/>
              <a:t>1000 bar = 1 kbar (geologic conditions) = 100 MPa</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a:t>
            </a:r>
            <a:r>
              <a:rPr lang="en-US" sz="2000" i="1" dirty="0"/>
              <a:t>Recall: </a:t>
            </a:r>
            <a:r>
              <a:rPr lang="en-US" sz="2000" dirty="0"/>
              <a:t>Work(=Energy) = Force x Distance)</a:t>
            </a:r>
          </a:p>
        </p:txBody>
      </p:sp>
      <p:pic>
        <p:nvPicPr>
          <p:cNvPr id="46081" name="Picture 1"/>
          <p:cNvPicPr>
            <a:picLocks noChangeAspect="1" noChangeArrowheads="1"/>
          </p:cNvPicPr>
          <p:nvPr/>
        </p:nvPicPr>
        <p:blipFill rotWithShape="1">
          <a:blip r:embed="rId3" cstate="print"/>
          <a:srcRect l="1667" t="17889" r="2500" b="22482"/>
          <a:stretch/>
        </p:blipFill>
        <p:spPr bwMode="auto">
          <a:xfrm>
            <a:off x="1524000" y="3415725"/>
            <a:ext cx="8763000" cy="2286000"/>
          </a:xfrm>
          <a:prstGeom prst="rect">
            <a:avLst/>
          </a:prstGeom>
          <a:noFill/>
          <a:ln w="9525">
            <a:solidFill>
              <a:schemeClr val="bg1">
                <a:lumMod val="50000"/>
              </a:schemeClr>
            </a:solidFill>
            <a:miter lim="800000"/>
            <a:headEnd/>
            <a:tailEnd/>
          </a:ln>
        </p:spPr>
      </p:pic>
      <p:sp>
        <p:nvSpPr>
          <p:cNvPr id="4" name="Date Placeholder 3"/>
          <p:cNvSpPr>
            <a:spLocks noGrp="1"/>
          </p:cNvSpPr>
          <p:nvPr>
            <p:ph type="dt" sz="half" idx="12"/>
          </p:nvPr>
        </p:nvSpPr>
        <p:spPr/>
        <p:txBody>
          <a:bodyPr/>
          <a:lstStyle/>
          <a:p>
            <a:r>
              <a:rPr lang="en-US"/>
              <a:t>© Ben van der Pluijm</a:t>
            </a:r>
          </a:p>
        </p:txBody>
      </p:sp>
      <p:pic>
        <p:nvPicPr>
          <p:cNvPr id="7" name="Picture 6"/>
          <p:cNvPicPr>
            <a:picLocks noChangeAspect="1"/>
          </p:cNvPicPr>
          <p:nvPr/>
        </p:nvPicPr>
        <p:blipFill>
          <a:blip r:embed="rId4"/>
          <a:stretch>
            <a:fillRect/>
          </a:stretch>
        </p:blipFill>
        <p:spPr>
          <a:xfrm>
            <a:off x="6694214" y="915436"/>
            <a:ext cx="4964386" cy="14467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FE9F-0A3A-0C35-7F01-8C3C91E0776E}"/>
              </a:ext>
            </a:extLst>
          </p:cNvPr>
          <p:cNvSpPr>
            <a:spLocks noGrp="1"/>
          </p:cNvSpPr>
          <p:nvPr>
            <p:ph type="title"/>
          </p:nvPr>
        </p:nvSpPr>
        <p:spPr/>
        <p:txBody>
          <a:bodyPr/>
          <a:lstStyle/>
          <a:p>
            <a:r>
              <a:rPr lang="en-US" dirty="0"/>
              <a:t>Mechanical Foundations</a:t>
            </a:r>
          </a:p>
        </p:txBody>
      </p:sp>
      <p:sp>
        <p:nvSpPr>
          <p:cNvPr id="3" name="Footer Placeholder 2">
            <a:extLst>
              <a:ext uri="{FF2B5EF4-FFF2-40B4-BE49-F238E27FC236}">
                <a16:creationId xmlns:a16="http://schemas.microsoft.com/office/drawing/2014/main" id="{CFA30C90-38B4-58D0-B52A-82EC2198D794}"/>
              </a:ext>
            </a:extLst>
          </p:cNvPr>
          <p:cNvSpPr>
            <a:spLocks noGrp="1"/>
          </p:cNvSpPr>
          <p:nvPr>
            <p:ph type="ftr" sz="quarter" idx="10"/>
          </p:nvPr>
        </p:nvSpPr>
        <p:spPr/>
        <p:txBody>
          <a:bodyPr/>
          <a:lstStyle/>
          <a:p>
            <a:r>
              <a:rPr lang="en-US"/>
              <a:t>Force &amp; Stress </a:t>
            </a:r>
          </a:p>
        </p:txBody>
      </p:sp>
      <p:sp>
        <p:nvSpPr>
          <p:cNvPr id="4" name="Slide Number Placeholder 3">
            <a:extLst>
              <a:ext uri="{FF2B5EF4-FFF2-40B4-BE49-F238E27FC236}">
                <a16:creationId xmlns:a16="http://schemas.microsoft.com/office/drawing/2014/main" id="{BEFF8BA9-549E-E428-5E78-7E3E07549FE4}"/>
              </a:ext>
            </a:extLst>
          </p:cNvPr>
          <p:cNvSpPr>
            <a:spLocks noGrp="1"/>
          </p:cNvSpPr>
          <p:nvPr>
            <p:ph type="sldNum" sz="quarter" idx="11"/>
          </p:nvPr>
        </p:nvSpPr>
        <p:spPr/>
        <p:txBody>
          <a:bodyPr/>
          <a:lstStyle/>
          <a:p>
            <a:fld id="{E3C8075D-09E4-474D-A28A-B13135BB3DB0}" type="slidenum">
              <a:rPr lang="en-US" smtClean="0"/>
              <a:pPr/>
              <a:t>7</a:t>
            </a:fld>
            <a:endParaRPr lang="en-US"/>
          </a:p>
        </p:txBody>
      </p:sp>
      <p:sp>
        <p:nvSpPr>
          <p:cNvPr id="5" name="Date Placeholder 4">
            <a:extLst>
              <a:ext uri="{FF2B5EF4-FFF2-40B4-BE49-F238E27FC236}">
                <a16:creationId xmlns:a16="http://schemas.microsoft.com/office/drawing/2014/main" id="{E3E24AF3-A831-87F6-6651-C185F1D62EEC}"/>
              </a:ext>
            </a:extLst>
          </p:cNvPr>
          <p:cNvSpPr>
            <a:spLocks noGrp="1"/>
          </p:cNvSpPr>
          <p:nvPr>
            <p:ph type="dt" sz="half" idx="12"/>
          </p:nvPr>
        </p:nvSpPr>
        <p:spPr/>
        <p:txBody>
          <a:bodyPr/>
          <a:lstStyle/>
          <a:p>
            <a:r>
              <a:rPr lang="en-US"/>
              <a:t>© Ben van der Pluijm</a:t>
            </a:r>
          </a:p>
        </p:txBody>
      </p:sp>
      <p:sp>
        <p:nvSpPr>
          <p:cNvPr id="6" name="TextBox 5">
            <a:extLst>
              <a:ext uri="{FF2B5EF4-FFF2-40B4-BE49-F238E27FC236}">
                <a16:creationId xmlns:a16="http://schemas.microsoft.com/office/drawing/2014/main" id="{72753189-8CD2-C39C-A531-34EEF611286E}"/>
              </a:ext>
            </a:extLst>
          </p:cNvPr>
          <p:cNvSpPr txBox="1"/>
          <p:nvPr/>
        </p:nvSpPr>
        <p:spPr>
          <a:xfrm>
            <a:off x="699752" y="1089129"/>
            <a:ext cx="4249881" cy="5078313"/>
          </a:xfrm>
          <a:prstGeom prst="rect">
            <a:avLst/>
          </a:prstGeom>
          <a:noFill/>
        </p:spPr>
        <p:txBody>
          <a:bodyPr wrap="none" rtlCol="0">
            <a:spAutoFit/>
          </a:bodyPr>
          <a:lstStyle/>
          <a:p>
            <a:r>
              <a:rPr lang="en-US" b="1" dirty="0"/>
              <a:t>Force</a:t>
            </a:r>
            <a:r>
              <a:rPr lang="en-US" dirty="0"/>
              <a:t> = </a:t>
            </a:r>
          </a:p>
          <a:p>
            <a:r>
              <a:rPr lang="en-US" dirty="0"/>
              <a:t>	mass x acceleration</a:t>
            </a:r>
          </a:p>
          <a:p>
            <a:r>
              <a:rPr lang="en-US" sz="1800" dirty="0"/>
              <a:t>	kg.m.s</a:t>
            </a:r>
            <a:r>
              <a:rPr lang="en-US" sz="1800" baseline="30000" dirty="0"/>
              <a:t>-2 </a:t>
            </a:r>
            <a:r>
              <a:rPr lang="en-US" dirty="0"/>
              <a:t>=</a:t>
            </a:r>
            <a:br>
              <a:rPr lang="en-US" sz="1800" dirty="0"/>
            </a:br>
            <a:r>
              <a:rPr lang="en-US" sz="1800" dirty="0"/>
              <a:t>	N (Newton)</a:t>
            </a:r>
            <a:endParaRPr lang="en-US" dirty="0"/>
          </a:p>
          <a:p>
            <a:r>
              <a:rPr lang="en-US" b="1" dirty="0"/>
              <a:t>Stress (Pressure) </a:t>
            </a:r>
            <a:r>
              <a:rPr lang="en-US" dirty="0"/>
              <a:t>= </a:t>
            </a:r>
          </a:p>
          <a:p>
            <a:r>
              <a:rPr lang="en-US" dirty="0"/>
              <a:t>	Force/Area = </a:t>
            </a:r>
          </a:p>
          <a:p>
            <a:r>
              <a:rPr lang="en-US" dirty="0"/>
              <a:t>	mass x acceleration / area =</a:t>
            </a:r>
          </a:p>
          <a:p>
            <a:r>
              <a:rPr lang="en-US" sz="1800" dirty="0"/>
              <a:t>	kg.m.s</a:t>
            </a:r>
            <a:r>
              <a:rPr lang="en-US" sz="1800" baseline="30000" dirty="0"/>
              <a:t>-2</a:t>
            </a:r>
            <a:r>
              <a:rPr lang="en-US" sz="1800" dirty="0"/>
              <a:t>.m</a:t>
            </a:r>
            <a:r>
              <a:rPr lang="en-US" sz="1800" baseline="30000" dirty="0"/>
              <a:t>-2</a:t>
            </a:r>
            <a:r>
              <a:rPr lang="en-US" sz="1800" dirty="0"/>
              <a:t> (= kg.s</a:t>
            </a:r>
            <a:r>
              <a:rPr lang="en-US" sz="1800" baseline="30000" dirty="0"/>
              <a:t>-2</a:t>
            </a:r>
            <a:r>
              <a:rPr lang="en-US" sz="1800" dirty="0"/>
              <a:t>.m</a:t>
            </a:r>
            <a:r>
              <a:rPr lang="en-US" sz="1800" baseline="30000" dirty="0"/>
              <a:t>-1</a:t>
            </a:r>
            <a:r>
              <a:rPr lang="en-US" sz="1800" dirty="0"/>
              <a:t>)</a:t>
            </a:r>
            <a:br>
              <a:rPr lang="en-US" sz="1800" dirty="0"/>
            </a:br>
            <a:r>
              <a:rPr lang="en-US" sz="1800" dirty="0"/>
              <a:t>	N/m</a:t>
            </a:r>
            <a:r>
              <a:rPr lang="en-US" sz="1800" baseline="30000" dirty="0"/>
              <a:t>2</a:t>
            </a:r>
            <a:r>
              <a:rPr lang="en-US" sz="1800" dirty="0"/>
              <a:t> = Pa (Pascal)</a:t>
            </a:r>
            <a:endParaRPr lang="en-US" dirty="0"/>
          </a:p>
          <a:p>
            <a:r>
              <a:rPr lang="en-US" b="1" dirty="0"/>
              <a:t>Work (Energy) </a:t>
            </a:r>
            <a:r>
              <a:rPr lang="en-US" dirty="0"/>
              <a:t>= </a:t>
            </a:r>
          </a:p>
          <a:p>
            <a:r>
              <a:rPr lang="en-US" dirty="0"/>
              <a:t>	Force x distance =</a:t>
            </a:r>
          </a:p>
          <a:p>
            <a:r>
              <a:rPr lang="en-US" dirty="0"/>
              <a:t>	mass x acceleration x distance</a:t>
            </a:r>
          </a:p>
          <a:p>
            <a:r>
              <a:rPr lang="en-US" dirty="0"/>
              <a:t>	</a:t>
            </a:r>
            <a:r>
              <a:rPr lang="en-US" sz="1800" dirty="0"/>
              <a:t>kg.m.s</a:t>
            </a:r>
            <a:r>
              <a:rPr lang="en-US" sz="1800" baseline="30000" dirty="0"/>
              <a:t>-2</a:t>
            </a:r>
            <a:r>
              <a:rPr lang="en-US" sz="1800" dirty="0"/>
              <a:t>.m (= kg.m</a:t>
            </a:r>
            <a:r>
              <a:rPr lang="en-US" sz="1800" baseline="30000" dirty="0"/>
              <a:t>2</a:t>
            </a:r>
            <a:r>
              <a:rPr lang="en-US" sz="1800" dirty="0"/>
              <a:t>.s</a:t>
            </a:r>
            <a:r>
              <a:rPr lang="en-US" sz="1800" baseline="30000" dirty="0"/>
              <a:t>-2</a:t>
            </a:r>
            <a:r>
              <a:rPr lang="en-US" dirty="0"/>
              <a:t>)</a:t>
            </a:r>
            <a:r>
              <a:rPr lang="en-US" sz="1800" dirty="0"/>
              <a:t> </a:t>
            </a:r>
          </a:p>
          <a:p>
            <a:r>
              <a:rPr lang="en-US" dirty="0"/>
              <a:t>	</a:t>
            </a:r>
            <a:r>
              <a:rPr lang="en-US" dirty="0" err="1"/>
              <a:t>N.m</a:t>
            </a:r>
            <a:r>
              <a:rPr lang="en-US" dirty="0"/>
              <a:t> = J (Joule)	</a:t>
            </a:r>
          </a:p>
          <a:p>
            <a:r>
              <a:rPr lang="en-US" b="1" dirty="0"/>
              <a:t>Power</a:t>
            </a:r>
            <a:r>
              <a:rPr lang="en-US" dirty="0"/>
              <a:t> = </a:t>
            </a:r>
          </a:p>
          <a:p>
            <a:r>
              <a:rPr lang="en-US" dirty="0"/>
              <a:t>	Force x distance / time = </a:t>
            </a:r>
          </a:p>
          <a:p>
            <a:r>
              <a:rPr lang="en-US" dirty="0"/>
              <a:t>	kg.m.s</a:t>
            </a:r>
            <a:r>
              <a:rPr lang="en-US" baseline="30000" dirty="0"/>
              <a:t>-2</a:t>
            </a:r>
            <a:r>
              <a:rPr lang="en-US" dirty="0"/>
              <a:t>.m.s</a:t>
            </a:r>
            <a:r>
              <a:rPr lang="en-US" baseline="30000" dirty="0"/>
              <a:t>-1</a:t>
            </a:r>
            <a:r>
              <a:rPr lang="en-US" dirty="0"/>
              <a:t> (= kg.m</a:t>
            </a:r>
            <a:r>
              <a:rPr lang="en-US" baseline="30000" dirty="0"/>
              <a:t>2</a:t>
            </a:r>
            <a:r>
              <a:rPr lang="en-US" dirty="0"/>
              <a:t>.s</a:t>
            </a:r>
            <a:r>
              <a:rPr lang="en-US" baseline="30000" dirty="0"/>
              <a:t>-3</a:t>
            </a:r>
            <a:r>
              <a:rPr lang="en-US" dirty="0"/>
              <a:t>) </a:t>
            </a:r>
          </a:p>
          <a:p>
            <a:r>
              <a:rPr lang="en-US" dirty="0"/>
              <a:t>	N.m.s</a:t>
            </a:r>
            <a:r>
              <a:rPr lang="en-US" baseline="30000" dirty="0"/>
              <a:t>-1</a:t>
            </a:r>
            <a:r>
              <a:rPr lang="en-US" dirty="0"/>
              <a:t> = J/s = W (Watt)</a:t>
            </a:r>
          </a:p>
        </p:txBody>
      </p:sp>
      <p:pic>
        <p:nvPicPr>
          <p:cNvPr id="7" name="Picture 6">
            <a:extLst>
              <a:ext uri="{FF2B5EF4-FFF2-40B4-BE49-F238E27FC236}">
                <a16:creationId xmlns:a16="http://schemas.microsoft.com/office/drawing/2014/main" id="{1B8ACD2F-770F-B76B-A122-FBEA573C1F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617"/>
          <a:stretch/>
        </p:blipFill>
        <p:spPr>
          <a:xfrm>
            <a:off x="5807900" y="2247251"/>
            <a:ext cx="5029200" cy="2762071"/>
          </a:xfrm>
          <a:prstGeom prst="rect">
            <a:avLst/>
          </a:prstGeom>
        </p:spPr>
      </p:pic>
      <p:sp>
        <p:nvSpPr>
          <p:cNvPr id="10" name="TextBox 9">
            <a:extLst>
              <a:ext uri="{FF2B5EF4-FFF2-40B4-BE49-F238E27FC236}">
                <a16:creationId xmlns:a16="http://schemas.microsoft.com/office/drawing/2014/main" id="{0B720073-9E01-0905-B0E5-3AF1AEE81D7E}"/>
              </a:ext>
            </a:extLst>
          </p:cNvPr>
          <p:cNvSpPr txBox="1"/>
          <p:nvPr/>
        </p:nvSpPr>
        <p:spPr>
          <a:xfrm>
            <a:off x="6687058" y="1668907"/>
            <a:ext cx="3699282" cy="461665"/>
          </a:xfrm>
          <a:prstGeom prst="rect">
            <a:avLst/>
          </a:prstGeom>
          <a:noFill/>
        </p:spPr>
        <p:txBody>
          <a:bodyPr wrap="none" rtlCol="0">
            <a:spAutoFit/>
          </a:bodyPr>
          <a:lstStyle/>
          <a:p>
            <a:r>
              <a:rPr lang="en-US" sz="2400" dirty="0"/>
              <a:t>Elastic		</a:t>
            </a:r>
            <a:r>
              <a:rPr lang="en-US" sz="2400"/>
              <a:t>      Viscous</a:t>
            </a:r>
            <a:endParaRPr lang="en-US" sz="2400" dirty="0"/>
          </a:p>
        </p:txBody>
      </p:sp>
    </p:spTree>
    <p:extLst>
      <p:ext uri="{BB962C8B-B14F-4D97-AF65-F5344CB8AC3E}">
        <p14:creationId xmlns:p14="http://schemas.microsoft.com/office/powerpoint/2010/main" val="218899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8" end="8"/>
                                            </p:txEl>
                                          </p:spTgt>
                                        </p:tgtEl>
                                        <p:attrNameLst>
                                          <p:attrName>style.visibility</p:attrName>
                                        </p:attrNameLst>
                                      </p:cBhvr>
                                      <p:to>
                                        <p:strVal val="visible"/>
                                      </p:to>
                                    </p:set>
                                    <p:animEffect transition="in" filter="fade">
                                      <p:cBhvr>
                                        <p:cTn id="10" dur="500"/>
                                        <p:tgtEl>
                                          <p:spTgt spid="6">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animEffect transition="in" filter="fade">
                                      <p:cBhvr>
                                        <p:cTn id="13" dur="500"/>
                                        <p:tgtEl>
                                          <p:spTgt spid="6">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10" end="10"/>
                                            </p:txEl>
                                          </p:spTgt>
                                        </p:tgtEl>
                                        <p:attrNameLst>
                                          <p:attrName>style.visibility</p:attrName>
                                        </p:attrNameLst>
                                      </p:cBhvr>
                                      <p:to>
                                        <p:strVal val="visible"/>
                                      </p:to>
                                    </p:set>
                                    <p:animEffect transition="in" filter="fade">
                                      <p:cBhvr>
                                        <p:cTn id="16" dur="500"/>
                                        <p:tgtEl>
                                          <p:spTgt spid="6">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animEffect transition="in" filter="fade">
                                      <p:cBhvr>
                                        <p:cTn id="19" dur="500"/>
                                        <p:tgtEl>
                                          <p:spTgt spid="6">
                                            <p:txEl>
                                              <p:pRg st="11" end="1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12" end="12"/>
                                            </p:txEl>
                                          </p:spTgt>
                                        </p:tgtEl>
                                        <p:attrNameLst>
                                          <p:attrName>style.visibility</p:attrName>
                                        </p:attrNameLst>
                                      </p:cBhvr>
                                      <p:to>
                                        <p:strVal val="visible"/>
                                      </p:to>
                                    </p:set>
                                    <p:animEffect transition="in" filter="fade">
                                      <p:cBhvr>
                                        <p:cTn id="24" dur="500"/>
                                        <p:tgtEl>
                                          <p:spTgt spid="6">
                                            <p:txEl>
                                              <p:pRg st="12" end="1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13" end="13"/>
                                            </p:txEl>
                                          </p:spTgt>
                                        </p:tgtEl>
                                        <p:attrNameLst>
                                          <p:attrName>style.visibility</p:attrName>
                                        </p:attrNameLst>
                                      </p:cBhvr>
                                      <p:to>
                                        <p:strVal val="visible"/>
                                      </p:to>
                                    </p:set>
                                    <p:animEffect transition="in" filter="fade">
                                      <p:cBhvr>
                                        <p:cTn id="27" dur="500"/>
                                        <p:tgtEl>
                                          <p:spTgt spid="6">
                                            <p:txEl>
                                              <p:pRg st="13" end="1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4" end="14"/>
                                            </p:txEl>
                                          </p:spTgt>
                                        </p:tgtEl>
                                        <p:attrNameLst>
                                          <p:attrName>style.visibility</p:attrName>
                                        </p:attrNameLst>
                                      </p:cBhvr>
                                      <p:to>
                                        <p:strVal val="visible"/>
                                      </p:to>
                                    </p:set>
                                    <p:animEffect transition="in" filter="fade">
                                      <p:cBhvr>
                                        <p:cTn id="30" dur="500"/>
                                        <p:tgtEl>
                                          <p:spTgt spid="6">
                                            <p:txEl>
                                              <p:pRg st="14" end="1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15" end="15"/>
                                            </p:txEl>
                                          </p:spTgt>
                                        </p:tgtEl>
                                        <p:attrNameLst>
                                          <p:attrName>style.visibility</p:attrName>
                                        </p:attrNameLst>
                                      </p:cBhvr>
                                      <p:to>
                                        <p:strVal val="visible"/>
                                      </p:to>
                                    </p:set>
                                    <p:animEffect transition="in" filter="fade">
                                      <p:cBhvr>
                                        <p:cTn id="33"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Relationship between Force and Stress (2D analysis)</a:t>
            </a:r>
          </a:p>
        </p:txBody>
      </p:sp>
      <p:sp>
        <p:nvSpPr>
          <p:cNvPr id="6" name="Footer Placeholder 3"/>
          <p:cNvSpPr>
            <a:spLocks noGrp="1"/>
          </p:cNvSpPr>
          <p:nvPr>
            <p:ph type="ftr" sz="quarter" idx="10"/>
          </p:nvPr>
        </p:nvSpPr>
        <p:spPr/>
        <p:txBody>
          <a:bodyPr/>
          <a:lstStyle/>
          <a:p>
            <a:r>
              <a:rPr lang="en-US"/>
              <a:t>Force &amp; Stress </a:t>
            </a:r>
          </a:p>
        </p:txBody>
      </p:sp>
      <p:sp>
        <p:nvSpPr>
          <p:cNvPr id="7" name="Slide Number Placeholder 4"/>
          <p:cNvSpPr>
            <a:spLocks noGrp="1"/>
          </p:cNvSpPr>
          <p:nvPr>
            <p:ph type="sldNum" sz="quarter" idx="11"/>
          </p:nvPr>
        </p:nvSpPr>
        <p:spPr/>
        <p:txBody>
          <a:bodyPr/>
          <a:lstStyle/>
          <a:p>
            <a:fld id="{8D06D59E-D0E8-4F54-996B-EEFCB90A7667}" type="slidenum">
              <a:rPr lang="en-US"/>
              <a:pPr/>
              <a:t>8</a:t>
            </a:fld>
            <a:endParaRPr lang="en-US"/>
          </a:p>
        </p:txBody>
      </p:sp>
      <p:sp>
        <p:nvSpPr>
          <p:cNvPr id="24583" name="Text Box 7"/>
          <p:cNvSpPr txBox="1">
            <a:spLocks noChangeArrowheads="1"/>
          </p:cNvSpPr>
          <p:nvPr/>
        </p:nvSpPr>
        <p:spPr bwMode="auto">
          <a:xfrm>
            <a:off x="6110362" y="914400"/>
            <a:ext cx="5624438" cy="5027017"/>
          </a:xfrm>
          <a:prstGeom prst="rect">
            <a:avLst/>
          </a:prstGeom>
          <a:noFill/>
          <a:ln w="9525">
            <a:noFill/>
            <a:miter lim="800000"/>
            <a:headEnd/>
            <a:tailEnd/>
          </a:ln>
          <a:effectLst/>
        </p:spPr>
        <p:txBody>
          <a:bodyPr wrap="square">
            <a:spAutoFit/>
          </a:bodyPr>
          <a:lstStyle/>
          <a:p>
            <a:pPr>
              <a:lnSpc>
                <a:spcPct val="150000"/>
              </a:lnSpc>
            </a:pPr>
            <a:r>
              <a:rPr lang="en-US" dirty="0" err="1"/>
              <a:t>F</a:t>
            </a:r>
            <a:r>
              <a:rPr lang="en-US" baseline="-25000" dirty="0" err="1"/>
              <a:t>n</a:t>
            </a:r>
            <a:r>
              <a:rPr lang="en-US" dirty="0"/>
              <a:t> = </a:t>
            </a:r>
            <a:r>
              <a:rPr lang="en-US" dirty="0" err="1"/>
              <a:t>F.cosθ</a:t>
            </a:r>
            <a:r>
              <a:rPr lang="en-US" dirty="0"/>
              <a:t> </a:t>
            </a:r>
          </a:p>
          <a:p>
            <a:pPr>
              <a:lnSpc>
                <a:spcPct val="150000"/>
              </a:lnSpc>
            </a:pPr>
            <a:r>
              <a:rPr lang="en-US" dirty="0"/>
              <a:t>F</a:t>
            </a:r>
            <a:r>
              <a:rPr lang="en-US" baseline="-25000" dirty="0"/>
              <a:t>s</a:t>
            </a:r>
            <a:r>
              <a:rPr lang="en-US" dirty="0"/>
              <a:t> =</a:t>
            </a:r>
          </a:p>
          <a:p>
            <a:pPr>
              <a:lnSpc>
                <a:spcPct val="150000"/>
              </a:lnSpc>
            </a:pPr>
            <a:endParaRPr lang="en-US" dirty="0"/>
          </a:p>
          <a:p>
            <a:pPr>
              <a:lnSpc>
                <a:spcPct val="150000"/>
              </a:lnSpc>
            </a:pPr>
            <a:r>
              <a:rPr lang="en-US" dirty="0"/>
              <a:t>σ = F/</a:t>
            </a:r>
            <a:r>
              <a:rPr lang="en-US" dirty="0" err="1"/>
              <a:t>LengthAB</a:t>
            </a:r>
            <a:r>
              <a:rPr lang="en-US" dirty="0"/>
              <a:t>; so, F= </a:t>
            </a:r>
            <a:r>
              <a:rPr lang="en-US" dirty="0" err="1"/>
              <a:t>σ.AB</a:t>
            </a:r>
            <a:endParaRPr lang="en-US" dirty="0"/>
          </a:p>
          <a:p>
            <a:pPr>
              <a:lnSpc>
                <a:spcPct val="150000"/>
              </a:lnSpc>
            </a:pPr>
            <a:r>
              <a:rPr lang="en-US" dirty="0" err="1"/>
              <a:t>cosθ</a:t>
            </a:r>
            <a:r>
              <a:rPr lang="en-US" dirty="0"/>
              <a:t> = AB/EF (adjacent/hypotenuse)</a:t>
            </a:r>
          </a:p>
          <a:p>
            <a:pPr>
              <a:lnSpc>
                <a:spcPct val="150000"/>
              </a:lnSpc>
            </a:pPr>
            <a:r>
              <a:rPr lang="en-US" dirty="0"/>
              <a:t>So, AB = EF. </a:t>
            </a:r>
            <a:r>
              <a:rPr lang="en-US" dirty="0" err="1"/>
              <a:t>cosθ</a:t>
            </a:r>
            <a:r>
              <a:rPr lang="en-US" dirty="0"/>
              <a:t> (F= σ. EF. </a:t>
            </a:r>
            <a:r>
              <a:rPr lang="en-US" dirty="0" err="1"/>
              <a:t>cosθ</a:t>
            </a:r>
            <a:r>
              <a:rPr lang="en-US" dirty="0"/>
              <a:t>)</a:t>
            </a:r>
          </a:p>
          <a:p>
            <a:pPr>
              <a:lnSpc>
                <a:spcPct val="150000"/>
              </a:lnSpc>
            </a:pPr>
            <a:endParaRPr lang="en-US" dirty="0"/>
          </a:p>
          <a:p>
            <a:pPr>
              <a:lnSpc>
                <a:spcPct val="150000"/>
              </a:lnSpc>
            </a:pPr>
            <a:r>
              <a:rPr lang="en-US" dirty="0"/>
              <a:t>Thus, corresponding stresses are:</a:t>
            </a:r>
          </a:p>
          <a:p>
            <a:pPr>
              <a:lnSpc>
                <a:spcPct val="150000"/>
              </a:lnSpc>
            </a:pPr>
            <a:r>
              <a:rPr lang="en-US" dirty="0" err="1"/>
              <a:t>σ</a:t>
            </a:r>
            <a:r>
              <a:rPr lang="en-US" baseline="-25000" dirty="0" err="1"/>
              <a:t>n</a:t>
            </a:r>
            <a:r>
              <a:rPr lang="en-US" dirty="0"/>
              <a:t> = </a:t>
            </a:r>
            <a:r>
              <a:rPr lang="en-US" dirty="0" err="1"/>
              <a:t>F</a:t>
            </a:r>
            <a:r>
              <a:rPr lang="en-US" baseline="-25000" dirty="0" err="1"/>
              <a:t>n</a:t>
            </a:r>
            <a:r>
              <a:rPr lang="en-US" dirty="0"/>
              <a:t>/EF = </a:t>
            </a:r>
            <a:r>
              <a:rPr lang="en-US" dirty="0" err="1"/>
              <a:t>F.</a:t>
            </a:r>
            <a:r>
              <a:rPr lang="en-US" b="1" dirty="0" err="1"/>
              <a:t>cosθ</a:t>
            </a:r>
            <a:r>
              <a:rPr lang="en-US" dirty="0"/>
              <a:t>/EF = (</a:t>
            </a:r>
            <a:r>
              <a:rPr lang="en-US" dirty="0" err="1"/>
              <a:t>σ.AB</a:t>
            </a:r>
            <a:r>
              <a:rPr lang="en-US" dirty="0"/>
              <a:t>).</a:t>
            </a:r>
            <a:r>
              <a:rPr lang="en-US" dirty="0" err="1"/>
              <a:t>cosθ</a:t>
            </a:r>
            <a:r>
              <a:rPr lang="en-US" dirty="0"/>
              <a:t>/EF</a:t>
            </a:r>
          </a:p>
          <a:p>
            <a:pPr>
              <a:lnSpc>
                <a:spcPct val="150000"/>
              </a:lnSpc>
            </a:pPr>
            <a:r>
              <a:rPr lang="en-US" dirty="0"/>
              <a:t>    = (</a:t>
            </a:r>
            <a:r>
              <a:rPr lang="en-US" dirty="0" err="1"/>
              <a:t>σ.EF.cosθ</a:t>
            </a:r>
            <a:r>
              <a:rPr lang="en-US" dirty="0"/>
              <a:t>).</a:t>
            </a:r>
            <a:r>
              <a:rPr lang="en-US" dirty="0" err="1"/>
              <a:t>cosθ</a:t>
            </a:r>
            <a:r>
              <a:rPr lang="en-US" dirty="0"/>
              <a:t>/EF =  σ cos</a:t>
            </a:r>
            <a:r>
              <a:rPr lang="en-US" baseline="30000" dirty="0"/>
              <a:t>2</a:t>
            </a:r>
            <a:r>
              <a:rPr lang="en-US" dirty="0"/>
              <a:t> θ </a:t>
            </a:r>
          </a:p>
          <a:p>
            <a:pPr>
              <a:lnSpc>
                <a:spcPct val="150000"/>
              </a:lnSpc>
            </a:pPr>
            <a:endParaRPr lang="en-US" dirty="0"/>
          </a:p>
          <a:p>
            <a:pPr>
              <a:lnSpc>
                <a:spcPct val="150000"/>
              </a:lnSpc>
            </a:pPr>
            <a:r>
              <a:rPr lang="en-US" dirty="0" err="1"/>
              <a:t>σ</a:t>
            </a:r>
            <a:r>
              <a:rPr lang="en-US" baseline="-25000" dirty="0" err="1"/>
              <a:t>s</a:t>
            </a:r>
            <a:r>
              <a:rPr lang="en-US" dirty="0"/>
              <a:t>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2414"/>
          <a:stretch/>
        </p:blipFill>
        <p:spPr>
          <a:xfrm>
            <a:off x="990600" y="2703555"/>
            <a:ext cx="4805172" cy="2478045"/>
          </a:xfrm>
          <a:prstGeom prst="rect">
            <a:avLst/>
          </a:prstGeom>
        </p:spPr>
      </p:pic>
      <p:sp>
        <p:nvSpPr>
          <p:cNvPr id="4" name="Date Placeholder 3"/>
          <p:cNvSpPr>
            <a:spLocks noGrp="1"/>
          </p:cNvSpPr>
          <p:nvPr>
            <p:ph type="dt" sz="half" idx="12"/>
          </p:nvPr>
        </p:nvSpPr>
        <p:spPr/>
        <p:txBody>
          <a:bodyPr/>
          <a:lstStyle/>
          <a:p>
            <a:r>
              <a:rPr lang="en-US"/>
              <a:t>© Ben van der Pluijm</a:t>
            </a:r>
          </a:p>
        </p:txBody>
      </p:sp>
      <p:sp>
        <p:nvSpPr>
          <p:cNvPr id="2" name="TextBox 1">
            <a:extLst>
              <a:ext uri="{FF2B5EF4-FFF2-40B4-BE49-F238E27FC236}">
                <a16:creationId xmlns:a16="http://schemas.microsoft.com/office/drawing/2014/main" id="{1F8668AD-2279-4651-ADEA-4B266C8644BA}"/>
              </a:ext>
            </a:extLst>
          </p:cNvPr>
          <p:cNvSpPr txBox="1"/>
          <p:nvPr/>
        </p:nvSpPr>
        <p:spPr>
          <a:xfrm>
            <a:off x="1295400" y="1295400"/>
            <a:ext cx="3591048" cy="830997"/>
          </a:xfrm>
          <a:prstGeom prst="rect">
            <a:avLst/>
          </a:prstGeom>
          <a:noFill/>
        </p:spPr>
        <p:txBody>
          <a:bodyPr wrap="none" rtlCol="0">
            <a:spAutoFit/>
          </a:bodyPr>
          <a:lstStyle/>
          <a:p>
            <a:r>
              <a:rPr lang="en-US" sz="2400" dirty="0"/>
              <a:t>Force and Stress </a:t>
            </a:r>
            <a:br>
              <a:rPr lang="en-US" sz="2400" dirty="0"/>
            </a:br>
            <a:r>
              <a:rPr lang="en-US" sz="2400" dirty="0"/>
              <a:t>on plane EF (2D section)</a:t>
            </a:r>
          </a:p>
        </p:txBody>
      </p:sp>
    </p:spTree>
    <p:extLst>
      <p:ext uri="{BB962C8B-B14F-4D97-AF65-F5344CB8AC3E}">
        <p14:creationId xmlns:p14="http://schemas.microsoft.com/office/powerpoint/2010/main" val="273920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Relationship between Force and Stress (2D analysis)</a:t>
            </a:r>
          </a:p>
        </p:txBody>
      </p:sp>
      <p:sp>
        <p:nvSpPr>
          <p:cNvPr id="6" name="Footer Placeholder 3"/>
          <p:cNvSpPr>
            <a:spLocks noGrp="1"/>
          </p:cNvSpPr>
          <p:nvPr>
            <p:ph type="ftr" sz="quarter" idx="10"/>
          </p:nvPr>
        </p:nvSpPr>
        <p:spPr/>
        <p:txBody>
          <a:bodyPr/>
          <a:lstStyle/>
          <a:p>
            <a:r>
              <a:rPr lang="en-US"/>
              <a:t>Force &amp; Stress </a:t>
            </a:r>
          </a:p>
        </p:txBody>
      </p:sp>
      <p:sp>
        <p:nvSpPr>
          <p:cNvPr id="7" name="Slide Number Placeholder 4"/>
          <p:cNvSpPr>
            <a:spLocks noGrp="1"/>
          </p:cNvSpPr>
          <p:nvPr>
            <p:ph type="sldNum" sz="quarter" idx="11"/>
          </p:nvPr>
        </p:nvSpPr>
        <p:spPr/>
        <p:txBody>
          <a:bodyPr/>
          <a:lstStyle/>
          <a:p>
            <a:fld id="{8D06D59E-D0E8-4F54-996B-EEFCB90A7667}" type="slidenum">
              <a:rPr lang="en-US"/>
              <a:pPr/>
              <a:t>9</a:t>
            </a:fld>
            <a:endParaRPr lang="en-US"/>
          </a:p>
        </p:txBody>
      </p:sp>
      <p:sp>
        <p:nvSpPr>
          <p:cNvPr id="24583" name="Text Box 7"/>
          <p:cNvSpPr txBox="1">
            <a:spLocks noChangeArrowheads="1"/>
          </p:cNvSpPr>
          <p:nvPr/>
        </p:nvSpPr>
        <p:spPr bwMode="auto">
          <a:xfrm>
            <a:off x="6110362" y="914400"/>
            <a:ext cx="5878438" cy="5442516"/>
          </a:xfrm>
          <a:prstGeom prst="rect">
            <a:avLst/>
          </a:prstGeom>
          <a:noFill/>
          <a:ln w="9525">
            <a:noFill/>
            <a:miter lim="800000"/>
            <a:headEnd/>
            <a:tailEnd/>
          </a:ln>
          <a:effectLst/>
        </p:spPr>
        <p:txBody>
          <a:bodyPr wrap="square">
            <a:spAutoFit/>
          </a:bodyPr>
          <a:lstStyle/>
          <a:p>
            <a:pPr>
              <a:lnSpc>
                <a:spcPct val="150000"/>
              </a:lnSpc>
            </a:pPr>
            <a:r>
              <a:rPr lang="en-US" dirty="0" err="1"/>
              <a:t>F</a:t>
            </a:r>
            <a:r>
              <a:rPr lang="en-US" baseline="-25000" dirty="0" err="1"/>
              <a:t>n</a:t>
            </a:r>
            <a:r>
              <a:rPr lang="en-US" dirty="0"/>
              <a:t> =</a:t>
            </a:r>
          </a:p>
          <a:p>
            <a:pPr>
              <a:lnSpc>
                <a:spcPct val="150000"/>
              </a:lnSpc>
            </a:pPr>
            <a:r>
              <a:rPr lang="en-US" dirty="0"/>
              <a:t>F</a:t>
            </a:r>
            <a:r>
              <a:rPr lang="en-US" baseline="-25000" dirty="0"/>
              <a:t>s</a:t>
            </a:r>
            <a:r>
              <a:rPr lang="en-US" dirty="0"/>
              <a:t> = </a:t>
            </a:r>
            <a:r>
              <a:rPr lang="en-US" dirty="0" err="1"/>
              <a:t>F.sinθ</a:t>
            </a:r>
            <a:r>
              <a:rPr lang="en-US" dirty="0"/>
              <a:t> </a:t>
            </a:r>
          </a:p>
          <a:p>
            <a:pPr>
              <a:lnSpc>
                <a:spcPct val="150000"/>
              </a:lnSpc>
            </a:pPr>
            <a:endParaRPr lang="en-US" dirty="0"/>
          </a:p>
          <a:p>
            <a:pPr>
              <a:lnSpc>
                <a:spcPct val="150000"/>
              </a:lnSpc>
            </a:pPr>
            <a:r>
              <a:rPr lang="en-US" dirty="0"/>
              <a:t>σ = F/</a:t>
            </a:r>
            <a:r>
              <a:rPr lang="en-US" dirty="0" err="1"/>
              <a:t>LengthAB</a:t>
            </a:r>
            <a:r>
              <a:rPr lang="en-US" dirty="0"/>
              <a:t>; so, F= </a:t>
            </a:r>
            <a:r>
              <a:rPr lang="en-US" dirty="0" err="1"/>
              <a:t>σ.AB</a:t>
            </a:r>
            <a:endParaRPr lang="en-US" dirty="0"/>
          </a:p>
          <a:p>
            <a:pPr>
              <a:lnSpc>
                <a:spcPct val="150000"/>
              </a:lnSpc>
            </a:pPr>
            <a:r>
              <a:rPr lang="en-US" dirty="0" err="1"/>
              <a:t>cosθ</a:t>
            </a:r>
            <a:r>
              <a:rPr lang="en-US" dirty="0"/>
              <a:t> = AB/EF (adjacent/hypotenuse)</a:t>
            </a:r>
          </a:p>
          <a:p>
            <a:pPr>
              <a:lnSpc>
                <a:spcPct val="150000"/>
              </a:lnSpc>
            </a:pPr>
            <a:r>
              <a:rPr lang="en-US" dirty="0"/>
              <a:t>So, AB = EF. </a:t>
            </a:r>
            <a:r>
              <a:rPr lang="en-US" dirty="0" err="1"/>
              <a:t>cosθ</a:t>
            </a:r>
            <a:r>
              <a:rPr lang="en-US" dirty="0"/>
              <a:t> (F= σ. EF. </a:t>
            </a:r>
            <a:r>
              <a:rPr lang="en-US" dirty="0" err="1"/>
              <a:t>cosθ</a:t>
            </a:r>
            <a:r>
              <a:rPr lang="en-US" dirty="0"/>
              <a:t>)</a:t>
            </a:r>
          </a:p>
          <a:p>
            <a:pPr>
              <a:lnSpc>
                <a:spcPct val="150000"/>
              </a:lnSpc>
            </a:pPr>
            <a:endParaRPr lang="en-US" dirty="0"/>
          </a:p>
          <a:p>
            <a:pPr>
              <a:lnSpc>
                <a:spcPct val="150000"/>
              </a:lnSpc>
            </a:pPr>
            <a:r>
              <a:rPr lang="en-US" dirty="0"/>
              <a:t>Thus, corresponding stresses are:</a:t>
            </a:r>
          </a:p>
          <a:p>
            <a:pPr>
              <a:lnSpc>
                <a:spcPct val="150000"/>
              </a:lnSpc>
            </a:pPr>
            <a:r>
              <a:rPr lang="en-US" dirty="0" err="1"/>
              <a:t>σ</a:t>
            </a:r>
            <a:r>
              <a:rPr lang="en-US" baseline="-25000" dirty="0" err="1"/>
              <a:t>n</a:t>
            </a:r>
            <a:r>
              <a:rPr lang="en-US" dirty="0"/>
              <a:t> =</a:t>
            </a:r>
          </a:p>
          <a:p>
            <a:pPr>
              <a:lnSpc>
                <a:spcPct val="150000"/>
              </a:lnSpc>
            </a:pPr>
            <a:endParaRPr lang="en-US" dirty="0"/>
          </a:p>
          <a:p>
            <a:pPr>
              <a:lnSpc>
                <a:spcPct val="150000"/>
              </a:lnSpc>
            </a:pPr>
            <a:endParaRPr lang="en-US" dirty="0"/>
          </a:p>
          <a:p>
            <a:pPr>
              <a:lnSpc>
                <a:spcPct val="150000"/>
              </a:lnSpc>
            </a:pPr>
            <a:r>
              <a:rPr lang="en-US" dirty="0" err="1"/>
              <a:t>σ</a:t>
            </a:r>
            <a:r>
              <a:rPr lang="en-US" baseline="-25000" dirty="0" err="1"/>
              <a:t>s</a:t>
            </a:r>
            <a:r>
              <a:rPr lang="en-US" dirty="0"/>
              <a:t> = F</a:t>
            </a:r>
            <a:r>
              <a:rPr lang="en-US" baseline="-25000" dirty="0"/>
              <a:t>s</a:t>
            </a:r>
            <a:r>
              <a:rPr lang="en-US" dirty="0"/>
              <a:t>/EF = </a:t>
            </a:r>
            <a:r>
              <a:rPr lang="en-US" dirty="0" err="1"/>
              <a:t>F.</a:t>
            </a:r>
            <a:r>
              <a:rPr lang="en-US" b="1" dirty="0" err="1"/>
              <a:t>sinθ</a:t>
            </a:r>
            <a:r>
              <a:rPr lang="en-US" dirty="0"/>
              <a:t>/EF = (</a:t>
            </a:r>
            <a:r>
              <a:rPr lang="en-US" dirty="0" err="1"/>
              <a:t>σ.AB</a:t>
            </a:r>
            <a:r>
              <a:rPr lang="en-US" dirty="0"/>
              <a:t>).</a:t>
            </a:r>
            <a:r>
              <a:rPr lang="en-US" dirty="0" err="1"/>
              <a:t>sinθ</a:t>
            </a:r>
            <a:r>
              <a:rPr lang="en-US" dirty="0"/>
              <a:t>/EF</a:t>
            </a:r>
          </a:p>
          <a:p>
            <a:pPr>
              <a:lnSpc>
                <a:spcPct val="150000"/>
              </a:lnSpc>
            </a:pPr>
            <a:r>
              <a:rPr lang="en-US" dirty="0"/>
              <a:t>    = (</a:t>
            </a:r>
            <a:r>
              <a:rPr lang="en-US" dirty="0" err="1"/>
              <a:t>σ.EF.cosθ</a:t>
            </a:r>
            <a:r>
              <a:rPr lang="en-US" dirty="0"/>
              <a:t>).</a:t>
            </a:r>
            <a:r>
              <a:rPr lang="en-US" dirty="0" err="1"/>
              <a:t>sinθ</a:t>
            </a:r>
            <a:r>
              <a:rPr lang="en-US" dirty="0"/>
              <a:t>/EF = </a:t>
            </a:r>
            <a:r>
              <a:rPr lang="en-US" dirty="0" err="1"/>
              <a:t>σ.cosθ.sinθ</a:t>
            </a:r>
            <a:r>
              <a:rPr lang="en-US" dirty="0"/>
              <a:t> = σ ½(sin2θ)</a:t>
            </a:r>
          </a:p>
        </p:txBody>
      </p:sp>
      <p:sp>
        <p:nvSpPr>
          <p:cNvPr id="4" name="Date Placeholder 3"/>
          <p:cNvSpPr>
            <a:spLocks noGrp="1"/>
          </p:cNvSpPr>
          <p:nvPr>
            <p:ph type="dt" sz="half" idx="12"/>
          </p:nvPr>
        </p:nvSpPr>
        <p:spPr/>
        <p:txBody>
          <a:bodyPr/>
          <a:lstStyle/>
          <a:p>
            <a:r>
              <a:rPr lang="en-US"/>
              <a:t>© Ben van der Pluijm</a:t>
            </a:r>
          </a:p>
        </p:txBody>
      </p:sp>
      <p:pic>
        <p:nvPicPr>
          <p:cNvPr id="8" name="Picture 7">
            <a:extLst>
              <a:ext uri="{FF2B5EF4-FFF2-40B4-BE49-F238E27FC236}">
                <a16:creationId xmlns:a16="http://schemas.microsoft.com/office/drawing/2014/main" id="{E9E6A758-A34D-41B4-B365-EB112ECCA4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2414"/>
          <a:stretch/>
        </p:blipFill>
        <p:spPr>
          <a:xfrm>
            <a:off x="990600" y="2703555"/>
            <a:ext cx="4805172" cy="2478045"/>
          </a:xfrm>
          <a:prstGeom prst="rect">
            <a:avLst/>
          </a:prstGeom>
        </p:spPr>
      </p:pic>
      <p:sp>
        <p:nvSpPr>
          <p:cNvPr id="9" name="TextBox 8">
            <a:extLst>
              <a:ext uri="{FF2B5EF4-FFF2-40B4-BE49-F238E27FC236}">
                <a16:creationId xmlns:a16="http://schemas.microsoft.com/office/drawing/2014/main" id="{A9A2D589-E6F3-47BB-BA56-1109C47B33D0}"/>
              </a:ext>
            </a:extLst>
          </p:cNvPr>
          <p:cNvSpPr txBox="1"/>
          <p:nvPr/>
        </p:nvSpPr>
        <p:spPr>
          <a:xfrm>
            <a:off x="1295400" y="1295400"/>
            <a:ext cx="3591048" cy="830997"/>
          </a:xfrm>
          <a:prstGeom prst="rect">
            <a:avLst/>
          </a:prstGeom>
          <a:noFill/>
        </p:spPr>
        <p:txBody>
          <a:bodyPr wrap="none" rtlCol="0">
            <a:spAutoFit/>
          </a:bodyPr>
          <a:lstStyle/>
          <a:p>
            <a:r>
              <a:rPr lang="en-US" sz="2400" dirty="0"/>
              <a:t>Force and Stress </a:t>
            </a:r>
            <a:br>
              <a:rPr lang="en-US" sz="2400" dirty="0"/>
            </a:br>
            <a:r>
              <a:rPr lang="en-US" sz="2400" dirty="0"/>
              <a:t>on plane EF (2D section)</a:t>
            </a:r>
          </a:p>
        </p:txBody>
      </p:sp>
    </p:spTree>
    <p:extLst>
      <p:ext uri="{BB962C8B-B14F-4D97-AF65-F5344CB8AC3E}">
        <p14:creationId xmlns:p14="http://schemas.microsoft.com/office/powerpoint/2010/main" val="1237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2414</TotalTime>
  <Words>4103</Words>
  <Application>Microsoft Office PowerPoint</Application>
  <PresentationFormat>Widescreen</PresentationFormat>
  <Paragraphs>422</Paragraphs>
  <Slides>29</Slides>
  <Notes>23</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Arial Black</vt:lpstr>
      <vt:lpstr>Calibri</vt:lpstr>
      <vt:lpstr>Helvetica</vt:lpstr>
      <vt:lpstr>Symbol</vt:lpstr>
      <vt:lpstr>Times New Roman</vt:lpstr>
      <vt:lpstr>Wingdings</vt:lpstr>
      <vt:lpstr>Pixel</vt:lpstr>
      <vt:lpstr>Worksheet</vt:lpstr>
      <vt:lpstr>Force and Stress</vt:lpstr>
      <vt:lpstr>We Discuss …</vt:lpstr>
      <vt:lpstr>Frictional Deformation Regime and Brittle Structures</vt:lpstr>
      <vt:lpstr>Mechanics: Force and Displacements</vt:lpstr>
      <vt:lpstr>Stress and Tractions</vt:lpstr>
      <vt:lpstr>Units and Conversions</vt:lpstr>
      <vt:lpstr>Mechanical Foundations</vt:lpstr>
      <vt:lpstr>Relationship between Force and Stress (2D analysis)</vt:lpstr>
      <vt:lpstr>Relationship between Force and Stress (2D analysis)</vt:lpstr>
      <vt:lpstr>Difference between Force and Stress: Effect of area</vt:lpstr>
      <vt:lpstr>Relationship between Force and Stress (2D analysis)</vt:lpstr>
      <vt:lpstr>3D stress</vt:lpstr>
      <vt:lpstr>Infinitesimal Stress and Stress Ellipsoid (2D and 3D)</vt:lpstr>
      <vt:lpstr>Normal and Shear Stress Relationships</vt:lpstr>
      <vt:lpstr>Deriving snormal and sshear from Principal Stresses s1, s2, s3</vt:lpstr>
      <vt:lpstr>Graphical Solution: Mohr Diagram for Stress</vt:lpstr>
      <vt:lpstr>Planes in Stress and Real Space</vt:lpstr>
      <vt:lpstr>Homework: Stress</vt:lpstr>
      <vt:lpstr>3D Stress states</vt:lpstr>
      <vt:lpstr>Isotropic and Non-isotropic Stress</vt:lpstr>
      <vt:lpstr>Extra: Stress Tensor and Matrix Algebra</vt:lpstr>
      <vt:lpstr>Isotropic Stress: Lithostatic and Hydrostatic Pressure</vt:lpstr>
      <vt:lpstr>Stress Analysis</vt:lpstr>
      <vt:lpstr>Deepest drill hole: Kola Peninsula, Russia</vt:lpstr>
      <vt:lpstr>Stress Analysis from Drill Holes</vt:lpstr>
      <vt:lpstr>Near Real-time Earthquake Analysis: USGS</vt:lpstr>
      <vt:lpstr>Stress Analysis from Earthquakes</vt:lpstr>
      <vt:lpstr>North America Stress Map</vt:lpstr>
      <vt:lpstr>Stress and Geologic Provinces</vt:lpstr>
    </vt:vector>
  </TitlesOfParts>
  <Company>Univ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 and Stress</dc:title>
  <dc:creator>Ben van der Pluijm</dc:creator>
  <cp:lastModifiedBy>van der Pluijm, Ben</cp:lastModifiedBy>
  <cp:revision>292</cp:revision>
  <cp:lastPrinted>2015-07-10T20:45:59Z</cp:lastPrinted>
  <dcterms:created xsi:type="dcterms:W3CDTF">2003-12-17T17:41:21Z</dcterms:created>
  <dcterms:modified xsi:type="dcterms:W3CDTF">2023-09-14T19:51:31Z</dcterms:modified>
</cp:coreProperties>
</file>