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6" r:id="rId2"/>
    <p:sldId id="271" r:id="rId3"/>
    <p:sldId id="306" r:id="rId4"/>
    <p:sldId id="270" r:id="rId5"/>
    <p:sldId id="275" r:id="rId6"/>
    <p:sldId id="268" r:id="rId7"/>
    <p:sldId id="332" r:id="rId8"/>
    <p:sldId id="302" r:id="rId9"/>
    <p:sldId id="309" r:id="rId10"/>
    <p:sldId id="318" r:id="rId11"/>
    <p:sldId id="274" r:id="rId12"/>
    <p:sldId id="273" r:id="rId13"/>
    <p:sldId id="276" r:id="rId14"/>
    <p:sldId id="324" r:id="rId15"/>
    <p:sldId id="337" r:id="rId16"/>
    <p:sldId id="280" r:id="rId17"/>
    <p:sldId id="328" r:id="rId18"/>
    <p:sldId id="281" r:id="rId19"/>
    <p:sldId id="289" r:id="rId20"/>
    <p:sldId id="286" r:id="rId21"/>
    <p:sldId id="311" r:id="rId22"/>
    <p:sldId id="282" r:id="rId23"/>
    <p:sldId id="283" r:id="rId24"/>
    <p:sldId id="297" r:id="rId25"/>
    <p:sldId id="320" r:id="rId26"/>
    <p:sldId id="298" r:id="rId27"/>
    <p:sldId id="259" r:id="rId28"/>
    <p:sldId id="258" r:id="rId29"/>
    <p:sldId id="333" r:id="rId30"/>
    <p:sldId id="287" r:id="rId31"/>
    <p:sldId id="312" r:id="rId32"/>
    <p:sldId id="263" r:id="rId33"/>
    <p:sldId id="321" r:id="rId34"/>
    <p:sldId id="319" r:id="rId35"/>
    <p:sldId id="323" r:id="rId36"/>
    <p:sldId id="322"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FFFF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972" autoAdjust="0"/>
  </p:normalViewPr>
  <p:slideViewPr>
    <p:cSldViewPr>
      <p:cViewPr varScale="1">
        <p:scale>
          <a:sx n="75" d="100"/>
          <a:sy n="75" d="100"/>
        </p:scale>
        <p:origin x="66" y="174"/>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1E1AC1-B270-4AA1-B117-7D54F4965C36}" type="datetimeFigureOut">
              <a:rPr lang="en-US" smtClean="0"/>
              <a:t>9/14/2023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DF14E-6699-4832-AB4C-99FFC585EC27}" type="slidenum">
              <a:rPr lang="en-US" smtClean="0"/>
              <a:t>‹#›</a:t>
            </a:fld>
            <a:endParaRPr lang="en-US"/>
          </a:p>
        </p:txBody>
      </p:sp>
    </p:spTree>
    <p:extLst>
      <p:ext uri="{BB962C8B-B14F-4D97-AF65-F5344CB8AC3E}">
        <p14:creationId xmlns:p14="http://schemas.microsoft.com/office/powerpoint/2010/main" val="18816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457A6E-D063-42C1-801A-B4D6D36B7585}" type="slidenum">
              <a:rPr lang="en-US"/>
              <a:pPr/>
              <a:t>‹#›</a:t>
            </a:fld>
            <a:endParaRPr lang="en-US"/>
          </a:p>
        </p:txBody>
      </p:sp>
    </p:spTree>
    <p:extLst>
      <p:ext uri="{BB962C8B-B14F-4D97-AF65-F5344CB8AC3E}">
        <p14:creationId xmlns:p14="http://schemas.microsoft.com/office/powerpoint/2010/main" val="26455567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48650-863C-4B0C-A27F-402B186CF29A}" type="slidenum">
              <a:rPr lang="en-US"/>
              <a:pPr/>
              <a:t>1</a:t>
            </a:fld>
            <a:endParaRPr lang="en-US"/>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r>
              <a:rPr lang="en-US" dirty="0"/>
              <a:t>Elastic band – tearing paper - envelope</a:t>
            </a:r>
          </a:p>
          <a:p>
            <a:r>
              <a:rPr lang="en-US" dirty="0"/>
              <a:t>Fault blocks</a:t>
            </a:r>
          </a:p>
          <a:p>
            <a:r>
              <a:rPr lang="en-US" dirty="0"/>
              <a:t>Block for sliding experiment</a:t>
            </a:r>
          </a:p>
        </p:txBody>
      </p:sp>
    </p:spTree>
    <p:extLst>
      <p:ext uri="{BB962C8B-B14F-4D97-AF65-F5344CB8AC3E}">
        <p14:creationId xmlns:p14="http://schemas.microsoft.com/office/powerpoint/2010/main" val="309964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1 1 Block diagrams illustrating the three modes of crack surface </a:t>
            </a:r>
            <a:r>
              <a:rPr lang="fr-FR" dirty="0" err="1"/>
              <a:t>displacement</a:t>
            </a:r>
            <a:r>
              <a:rPr lang="fr-FR" dirty="0"/>
              <a:t>: (a) Mode I, (b) Mode II, (c) Mode III. Mode I </a:t>
            </a:r>
            <a:r>
              <a:rPr lang="fr-FR" dirty="0" err="1"/>
              <a:t>is</a:t>
            </a:r>
            <a:r>
              <a:rPr lang="fr-FR" dirty="0"/>
              <a:t> a </a:t>
            </a:r>
            <a:r>
              <a:rPr lang="fr-FR" dirty="0" err="1"/>
              <a:t>tensile</a:t>
            </a:r>
            <a:r>
              <a:rPr lang="fr-FR" dirty="0"/>
              <a:t> crack, and Mode II </a:t>
            </a:r>
            <a:r>
              <a:rPr lang="en-US" dirty="0"/>
              <a:t>and Mode III are shear-mode cracks.</a:t>
            </a:r>
          </a:p>
          <a:p>
            <a:r>
              <a:rPr lang="en-US" dirty="0"/>
              <a:t>F I G U R E 6 . 1 2 Propagating shear-mode crack and the formation of wing cracks. (a) A tensile stress concentration occurs at the ends of a Mode II crack that is being loaded. (b) Mode I wing cracks form in the</a:t>
            </a:r>
          </a:p>
          <a:p>
            <a:r>
              <a:rPr lang="en-US" dirty="0"/>
              <a:t>zones of tensile-crack concentration.</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11</a:t>
            </a:fld>
            <a:endParaRPr lang="en-US"/>
          </a:p>
        </p:txBody>
      </p:sp>
    </p:spTree>
    <p:extLst>
      <p:ext uri="{BB962C8B-B14F-4D97-AF65-F5344CB8AC3E}">
        <p14:creationId xmlns:p14="http://schemas.microsoft.com/office/powerpoint/2010/main" val="143820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8 Development of a </a:t>
            </a:r>
            <a:r>
              <a:rPr lang="en-US" dirty="0" err="1"/>
              <a:t>throughgoing</a:t>
            </a:r>
            <a:r>
              <a:rPr lang="en-US" dirty="0"/>
              <a:t> crack in a block under tension. (a) When tensile stress (</a:t>
            </a:r>
            <a:r>
              <a:rPr lang="en-US" dirty="0" err="1"/>
              <a:t>σt</a:t>
            </a:r>
            <a:r>
              <a:rPr lang="en-US" dirty="0"/>
              <a:t>) is applied, Griffith cracks open up. (b) The largest, properly oriented cracks propagate to form a through going crack.</a:t>
            </a:r>
          </a:p>
          <a:p>
            <a:r>
              <a:rPr lang="en-US" dirty="0"/>
              <a:t>F I G U R E 6 . 9 (a) A cross section showing a rock cylinder with </a:t>
            </a:r>
            <a:r>
              <a:rPr lang="en-US" dirty="0" err="1"/>
              <a:t>mesoscopic</a:t>
            </a:r>
            <a:r>
              <a:rPr lang="en-US" dirty="0"/>
              <a:t> cracks formed by the process of longitudinal splitting. (b) An “envelope” model of longitudinal splitting. If you push down on the top of an envelope (whose ends have been cut off), the sides of the envelope will move apart.</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12</a:t>
            </a:fld>
            <a:endParaRPr lang="en-US"/>
          </a:p>
        </p:txBody>
      </p:sp>
    </p:spTree>
    <p:extLst>
      <p:ext uri="{BB962C8B-B14F-4D97-AF65-F5344CB8AC3E}">
        <p14:creationId xmlns:p14="http://schemas.microsoft.com/office/powerpoint/2010/main" val="82640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1 4 Fracture formation. (a) Stress–strain plot (differential stress versus axial shortening) showing the stages (I–IV) in a confined compression experiment. The labels indicate the process that accounts for the slope of the curve. (b) The changes in volume accompanying the axial shortening illustrate the phenomenon of </a:t>
            </a:r>
            <a:r>
              <a:rPr lang="en-US" dirty="0" err="1"/>
              <a:t>dilatancy</a:t>
            </a:r>
            <a:r>
              <a:rPr lang="en-US" dirty="0"/>
              <a:t>; left of the dashed line, the sample volume decreases, whereas to the right of the dashed line the sample volume increases. (c–f) Schematic cross sections showing the behavior of rock cylinders during the successive stages of a confined compression experiment and accompanying stress–strain plot, emphasizing the behavior of Griffith cracks (cracks shown are much larger than real dimensions). </a:t>
            </a:r>
          </a:p>
          <a:p>
            <a:r>
              <a:rPr lang="en-US" dirty="0"/>
              <a:t>(c) Pre-deformation state, showing open Griffith cracks. (d) Compression begins and volume decreases due to crack closure.</a:t>
            </a:r>
          </a:p>
          <a:p>
            <a:r>
              <a:rPr lang="en-US" dirty="0"/>
              <a:t>(e) Crack propagation and </a:t>
            </a:r>
            <a:r>
              <a:rPr lang="en-US" dirty="0" err="1"/>
              <a:t>dilatancy</a:t>
            </a:r>
            <a:r>
              <a:rPr lang="en-US" dirty="0"/>
              <a:t> (volume increase). (f) Merging of cracks along the future</a:t>
            </a:r>
          </a:p>
          <a:p>
            <a:r>
              <a:rPr lang="en-US" dirty="0" err="1"/>
              <a:t>throughgoing</a:t>
            </a:r>
            <a:r>
              <a:rPr lang="en-US" dirty="0"/>
              <a:t> shear fracture, followed by loss of cohesion of the sample (</a:t>
            </a:r>
            <a:r>
              <a:rPr lang="en-US" dirty="0" err="1"/>
              <a:t>mesoscopic</a:t>
            </a:r>
            <a:r>
              <a:rPr lang="en-US" dirty="0"/>
              <a:t> failure).</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13</a:t>
            </a:fld>
            <a:endParaRPr lang="en-US"/>
          </a:p>
        </p:txBody>
      </p:sp>
    </p:spTree>
    <p:extLst>
      <p:ext uri="{BB962C8B-B14F-4D97-AF65-F5344CB8AC3E}">
        <p14:creationId xmlns:p14="http://schemas.microsoft.com/office/powerpoint/2010/main" val="218517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57A6E-D063-42C1-801A-B4D6D36B7585}" type="slidenum">
              <a:rPr lang="en-US" smtClean="0"/>
              <a:pPr/>
              <a:t>14</a:t>
            </a:fld>
            <a:endParaRPr lang="en-US"/>
          </a:p>
        </p:txBody>
      </p:sp>
    </p:spTree>
    <p:extLst>
      <p:ext uri="{BB962C8B-B14F-4D97-AF65-F5344CB8AC3E}">
        <p14:creationId xmlns:p14="http://schemas.microsoft.com/office/powerpoint/2010/main" val="391877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57A6E-D063-42C1-801A-B4D6D36B7585}" type="slidenum">
              <a:rPr lang="en-US" smtClean="0"/>
              <a:pPr/>
              <a:t>15</a:t>
            </a:fld>
            <a:endParaRPr lang="en-US"/>
          </a:p>
        </p:txBody>
      </p:sp>
    </p:spTree>
    <p:extLst>
      <p:ext uri="{BB962C8B-B14F-4D97-AF65-F5344CB8AC3E}">
        <p14:creationId xmlns:p14="http://schemas.microsoft.com/office/powerpoint/2010/main" val="278084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45 degrees is maximum shear stress, yet 30 degrees from s1</a:t>
            </a:r>
          </a:p>
          <a:p>
            <a:r>
              <a:rPr lang="en-US" dirty="0"/>
              <a:t>F I G U R E 6 . 1 6 The change in magnitudes of the normal and shear components of stress acting on a plane as a function of the angle α between the plane and the σ1 direction; the angle θ = 90 – α is plotted for comparison with other diagrams.</a:t>
            </a:r>
          </a:p>
          <a:p>
            <a:r>
              <a:rPr lang="en-US" dirty="0"/>
              <a:t>At point 1 (α = θ = 45°), shear stress is a maximum, but the normal stress across the plane is quite large. At point 2 (θ = 60°, α=30°), the shear stress is still quite high, but the normal stress is much lower.</a:t>
            </a:r>
          </a:p>
          <a:p>
            <a:r>
              <a:rPr lang="en-US" dirty="0"/>
              <a:t>F I G U R E 6 . 1 7 Cross-sectional sketch showing how only one of a pair of conjugate shear fractures (a) evolves into a fault with measurable displacement (b).</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16</a:t>
            </a:fld>
            <a:endParaRPr lang="en-US"/>
          </a:p>
        </p:txBody>
      </p:sp>
    </p:spTree>
    <p:extLst>
      <p:ext uri="{BB962C8B-B14F-4D97-AF65-F5344CB8AC3E}">
        <p14:creationId xmlns:p14="http://schemas.microsoft.com/office/powerpoint/2010/main" val="376754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Experiments with increasing differential stresses until rock breaks</a:t>
            </a:r>
          </a:p>
          <a:p>
            <a:r>
              <a:rPr lang="en-US" dirty="0"/>
              <a:t>F I G U R E 6 . 1 5</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17</a:t>
            </a:fld>
            <a:endParaRPr lang="en-US"/>
          </a:p>
        </p:txBody>
      </p:sp>
    </p:spTree>
    <p:extLst>
      <p:ext uri="{BB962C8B-B14F-4D97-AF65-F5344CB8AC3E}">
        <p14:creationId xmlns:p14="http://schemas.microsoft.com/office/powerpoint/2010/main" val="101539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1 8 Mohr failure envelope. Note that the slope of the envelope steepens toward the </a:t>
            </a:r>
            <a:r>
              <a:rPr lang="en-US" dirty="0" err="1"/>
              <a:t>σs</a:t>
            </a:r>
            <a:r>
              <a:rPr lang="en-US" dirty="0"/>
              <a:t>-axis. Therefore, the value of α (the angle between fault and σ1) is not constant (compare 2α1, 2α2, and 2α3).</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18</a:t>
            </a:fld>
            <a:endParaRPr lang="en-US"/>
          </a:p>
        </p:txBody>
      </p:sp>
    </p:spTree>
    <p:extLst>
      <p:ext uri="{BB962C8B-B14F-4D97-AF65-F5344CB8AC3E}">
        <p14:creationId xmlns:p14="http://schemas.microsoft.com/office/powerpoint/2010/main" val="131498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77568-B2EA-4359-85B4-F168D71F683B}" type="slidenum">
              <a:rPr lang="en-US"/>
              <a:pPr/>
              <a:t>19</a:t>
            </a:fld>
            <a:endParaRPr lang="en-US"/>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r>
              <a:rPr lang="en-US" dirty="0"/>
              <a:t>SAF: San Luis </a:t>
            </a:r>
            <a:r>
              <a:rPr lang="en-US" dirty="0" err="1"/>
              <a:t>Opisbo</a:t>
            </a:r>
            <a:r>
              <a:rPr lang="en-US" dirty="0"/>
              <a:t>; GE 35°07'23.75" N 119°39'25.26" W</a:t>
            </a:r>
          </a:p>
        </p:txBody>
      </p:sp>
    </p:spTree>
    <p:extLst>
      <p:ext uri="{BB962C8B-B14F-4D97-AF65-F5344CB8AC3E}">
        <p14:creationId xmlns:p14="http://schemas.microsoft.com/office/powerpoint/2010/main" val="86385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 solid-air</a:t>
            </a:r>
            <a:r>
              <a:rPr lang="en-US" baseline="0" dirty="0"/>
              <a:t> contact </a:t>
            </a:r>
            <a:r>
              <a:rPr lang="en-US" dirty="0"/>
              <a:t>is free surface, meaning no shear stresses.</a:t>
            </a:r>
          </a:p>
          <a:p>
            <a:r>
              <a:rPr lang="en-US" dirty="0"/>
              <a:t>F I G U R E 8 . 2 7 Anderson’s theory of faulting predicts (a) (high-angle) normal faults, (b) (low-angle) reverse faults (or thrusts),</a:t>
            </a:r>
          </a:p>
          <a:p>
            <a:r>
              <a:rPr lang="en-US" dirty="0"/>
              <a:t>and (c) (vertical) strike-slip faults.</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20</a:t>
            </a:fld>
            <a:endParaRPr lang="en-US"/>
          </a:p>
        </p:txBody>
      </p:sp>
    </p:spTree>
    <p:extLst>
      <p:ext uri="{BB962C8B-B14F-4D97-AF65-F5344CB8AC3E}">
        <p14:creationId xmlns:p14="http://schemas.microsoft.com/office/powerpoint/2010/main" val="194919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BH = Permanent change due to fracturing and sliding</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a:t>
            </a:fld>
            <a:endParaRPr lang="en-US"/>
          </a:p>
        </p:txBody>
      </p:sp>
    </p:spTree>
    <p:extLst>
      <p:ext uri="{BB962C8B-B14F-4D97-AF65-F5344CB8AC3E}">
        <p14:creationId xmlns:p14="http://schemas.microsoft.com/office/powerpoint/2010/main" val="201155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Brittle deformation has high stress dependency;</a:t>
            </a:r>
            <a:r>
              <a:rPr lang="en-US" baseline="0" dirty="0"/>
              <a:t> ductile behavior has low stress dependency.  Hence the grouping of topics</a:t>
            </a:r>
          </a:p>
          <a:p>
            <a:endParaRPr lang="en-US" baseline="0" dirty="0"/>
          </a:p>
          <a:p>
            <a:r>
              <a:rPr lang="en-US" dirty="0"/>
              <a:t>F I G U R E 6 . 2 0 (a) Mohr diagram illustrating the Von </a:t>
            </a:r>
            <a:r>
              <a:rPr lang="en-US" dirty="0" err="1"/>
              <a:t>Mises</a:t>
            </a:r>
            <a:r>
              <a:rPr lang="en-US" dirty="0"/>
              <a:t> yield criterion. Note that the criterion is represented by two lines that parallel the </a:t>
            </a:r>
            <a:r>
              <a:rPr lang="en-US" dirty="0" err="1"/>
              <a:t>σn</a:t>
            </a:r>
            <a:r>
              <a:rPr lang="en-US" dirty="0"/>
              <a:t>-axis.</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22</a:t>
            </a:fld>
            <a:endParaRPr lang="en-US"/>
          </a:p>
        </p:txBody>
      </p:sp>
    </p:spTree>
    <p:extLst>
      <p:ext uri="{BB962C8B-B14F-4D97-AF65-F5344CB8AC3E}">
        <p14:creationId xmlns:p14="http://schemas.microsoft.com/office/powerpoint/2010/main" val="105905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pitchFamily="34" charset="0"/>
                <a:ea typeface="+mn-ea"/>
                <a:cs typeface="+mn-cs"/>
              </a:rPr>
              <a:t>FIGURE 6.21 </a:t>
            </a:r>
            <a:r>
              <a:rPr lang="en-US" sz="1200" b="0" i="0" u="none" strike="noStrike" kern="1200" baseline="0" dirty="0">
                <a:solidFill>
                  <a:schemeClr val="tx1"/>
                </a:solidFill>
                <a:latin typeface="Arial" pitchFamily="34" charset="0"/>
                <a:ea typeface="+mn-ea"/>
                <a:cs typeface="+mn-cs"/>
              </a:rPr>
              <a:t>(a) A representative composite failure</a:t>
            </a:r>
          </a:p>
          <a:p>
            <a:r>
              <a:rPr lang="en-US" sz="1200" b="0" i="0" u="none" strike="noStrike" kern="1200" baseline="0" dirty="0">
                <a:solidFill>
                  <a:schemeClr val="tx1"/>
                </a:solidFill>
                <a:latin typeface="Arial" pitchFamily="34" charset="0"/>
                <a:ea typeface="+mn-ea"/>
                <a:cs typeface="+mn-cs"/>
              </a:rPr>
              <a:t>envelope on a Mohr diagram. The different parts of the envelope are</a:t>
            </a:r>
          </a:p>
          <a:p>
            <a:r>
              <a:rPr lang="en-US" sz="1200" b="0" i="0" u="none" strike="noStrike" kern="1200" baseline="0" dirty="0">
                <a:solidFill>
                  <a:schemeClr val="tx1"/>
                </a:solidFill>
                <a:latin typeface="Arial" pitchFamily="34" charset="0"/>
                <a:ea typeface="+mn-ea"/>
                <a:cs typeface="+mn-cs"/>
              </a:rPr>
              <a:t>labeled, and are discussed in the text. (b) Sketches of the fracture</a:t>
            </a:r>
          </a:p>
          <a:p>
            <a:r>
              <a:rPr lang="en-US" sz="1200" b="0" i="0" u="none" strike="noStrike" kern="1200" baseline="0" dirty="0">
                <a:solidFill>
                  <a:schemeClr val="tx1"/>
                </a:solidFill>
                <a:latin typeface="Arial" pitchFamily="34" charset="0"/>
                <a:ea typeface="+mn-ea"/>
                <a:cs typeface="+mn-cs"/>
              </a:rPr>
              <a:t>geometries that form during failure. Note that the geometry</a:t>
            </a:r>
          </a:p>
          <a:p>
            <a:r>
              <a:rPr lang="en-US" sz="1200" b="0" i="0" u="none" strike="noStrike" kern="1200" baseline="0" dirty="0">
                <a:solidFill>
                  <a:schemeClr val="tx1"/>
                </a:solidFill>
                <a:latin typeface="Arial" pitchFamily="34" charset="0"/>
                <a:ea typeface="+mn-ea"/>
                <a:cs typeface="+mn-cs"/>
              </a:rPr>
              <a:t>depends on the part of the failure envelope that represents failure</a:t>
            </a:r>
          </a:p>
          <a:p>
            <a:r>
              <a:rPr lang="en-US" sz="1200" b="0" i="0" u="none" strike="noStrike" kern="1200" baseline="0" dirty="0">
                <a:solidFill>
                  <a:schemeClr val="tx1"/>
                </a:solidFill>
                <a:latin typeface="Arial" pitchFamily="34" charset="0"/>
                <a:ea typeface="+mn-ea"/>
                <a:cs typeface="+mn-cs"/>
              </a:rPr>
              <a:t>conditions, because the slope of the envelope is not constant.</a:t>
            </a:r>
            <a:endParaRPr lang="en-US" dirty="0"/>
          </a:p>
        </p:txBody>
      </p:sp>
      <p:sp>
        <p:nvSpPr>
          <p:cNvPr id="4" name="Slide Number Placeholder 3"/>
          <p:cNvSpPr>
            <a:spLocks noGrp="1"/>
          </p:cNvSpPr>
          <p:nvPr>
            <p:ph type="sldNum" sz="quarter" idx="10"/>
          </p:nvPr>
        </p:nvSpPr>
        <p:spPr/>
        <p:txBody>
          <a:bodyPr/>
          <a:lstStyle/>
          <a:p>
            <a:fld id="{83457A6E-D063-42C1-801A-B4D6D36B7585}" type="slidenum">
              <a:rPr lang="en-US" smtClean="0"/>
              <a:pPr/>
              <a:t>23</a:t>
            </a:fld>
            <a:endParaRPr lang="en-US"/>
          </a:p>
        </p:txBody>
      </p:sp>
    </p:spTree>
    <p:extLst>
      <p:ext uri="{BB962C8B-B14F-4D97-AF65-F5344CB8AC3E}">
        <p14:creationId xmlns:p14="http://schemas.microsoft.com/office/powerpoint/2010/main" val="68961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Friction, not faulting</a:t>
            </a:r>
          </a:p>
          <a:p>
            <a:r>
              <a:rPr lang="en-US" dirty="0"/>
              <a:t>Slide block on different sides</a:t>
            </a:r>
          </a:p>
          <a:p>
            <a:endParaRPr lang="en-US" dirty="0"/>
          </a:p>
          <a:p>
            <a:r>
              <a:rPr lang="en-US" dirty="0"/>
              <a:t>The friction coefficients and sliding forces (</a:t>
            </a:r>
            <a:r>
              <a:rPr lang="en-US" dirty="0" err="1"/>
              <a:t>Ff</a:t>
            </a:r>
            <a:r>
              <a:rPr lang="en-US" dirty="0"/>
              <a:t>) are equal for both objects, regardless of (apparent) contact area.</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24</a:t>
            </a:fld>
            <a:endParaRPr lang="en-US"/>
          </a:p>
        </p:txBody>
      </p:sp>
    </p:spTree>
    <p:extLst>
      <p:ext uri="{BB962C8B-B14F-4D97-AF65-F5344CB8AC3E}">
        <p14:creationId xmlns:p14="http://schemas.microsoft.com/office/powerpoint/2010/main" val="1512093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asperities act like anchors; friction</a:t>
            </a:r>
            <a:r>
              <a:rPr lang="en-US" baseline="0" dirty="0"/>
              <a:t> is </a:t>
            </a:r>
            <a:r>
              <a:rPr lang="en-US" dirty="0"/>
              <a:t>breaking of anchors.  Furniture</a:t>
            </a:r>
            <a:r>
              <a:rPr lang="en-US" baseline="0" dirty="0"/>
              <a:t> imprint in carpet …..</a:t>
            </a:r>
            <a:endParaRPr lang="en-US" dirty="0"/>
          </a:p>
          <a:p>
            <a:endParaRPr lang="en-US" dirty="0"/>
          </a:p>
          <a:p>
            <a:r>
              <a:rPr lang="en-US" sz="1200" b="1" i="0" u="none" strike="noStrike" kern="1200" baseline="0" dirty="0">
                <a:solidFill>
                  <a:schemeClr val="tx1"/>
                </a:solidFill>
                <a:latin typeface="Arial" pitchFamily="34" charset="0"/>
                <a:ea typeface="+mn-ea"/>
                <a:cs typeface="+mn-cs"/>
              </a:rPr>
              <a:t>F I G U R E 6 . 2 3 </a:t>
            </a:r>
            <a:r>
              <a:rPr lang="en-US" sz="1200" b="0" i="0" u="none" strike="noStrike" kern="1200" baseline="0" dirty="0">
                <a:solidFill>
                  <a:schemeClr val="tx1"/>
                </a:solidFill>
                <a:latin typeface="Arial" pitchFamily="34" charset="0"/>
                <a:ea typeface="+mn-ea"/>
                <a:cs typeface="+mn-cs"/>
              </a:rPr>
              <a:t>Concept of asperities and the real area of contact (</a:t>
            </a:r>
            <a:r>
              <a:rPr lang="en-US" sz="1200" b="0" i="1" u="none" strike="noStrike" kern="1200" baseline="0" dirty="0" err="1">
                <a:solidFill>
                  <a:schemeClr val="tx1"/>
                </a:solidFill>
                <a:latin typeface="Arial" pitchFamily="34" charset="0"/>
                <a:ea typeface="+mn-ea"/>
                <a:cs typeface="+mn-cs"/>
              </a:rPr>
              <a:t>Ar</a:t>
            </a:r>
            <a:r>
              <a:rPr lang="en-US" sz="1200" b="0" i="0" u="none" strike="noStrike" kern="1200" baseline="0" dirty="0">
                <a:solidFill>
                  <a:schemeClr val="tx1"/>
                </a:solidFill>
                <a:latin typeface="Arial" pitchFamily="34" charset="0"/>
                <a:ea typeface="+mn-ea"/>
                <a:cs typeface="+mn-cs"/>
              </a:rPr>
              <a:t>). (a) Schematic </a:t>
            </a:r>
            <a:r>
              <a:rPr lang="en-US" sz="1200" b="0" i="0" u="none" strike="noStrike" kern="1200" baseline="0" dirty="0" err="1">
                <a:solidFill>
                  <a:schemeClr val="tx1"/>
                </a:solidFill>
                <a:latin typeface="Arial" pitchFamily="34" charset="0"/>
                <a:ea typeface="+mn-ea"/>
                <a:cs typeface="+mn-cs"/>
              </a:rPr>
              <a:t>crosssectional</a:t>
            </a:r>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close-up showing the irregularity of a fracture surface and the presence of voids and asperities along the surface. (b) Idealized asperity showing the consequence of changing the load (normal force) on the real area of contact. (c) Map of a fracture surface; the shaded areas are real areas of contact.</a:t>
            </a:r>
            <a:endParaRPr lang="en-US" dirty="0"/>
          </a:p>
        </p:txBody>
      </p:sp>
      <p:sp>
        <p:nvSpPr>
          <p:cNvPr id="4" name="Slide Number Placeholder 3"/>
          <p:cNvSpPr>
            <a:spLocks noGrp="1"/>
          </p:cNvSpPr>
          <p:nvPr>
            <p:ph type="sldNum" sz="quarter" idx="10"/>
          </p:nvPr>
        </p:nvSpPr>
        <p:spPr/>
        <p:txBody>
          <a:bodyPr/>
          <a:lstStyle/>
          <a:p>
            <a:fld id="{83457A6E-D063-42C1-801A-B4D6D36B7585}" type="slidenum">
              <a:rPr lang="en-US" smtClean="0"/>
              <a:pPr/>
              <a:t>26</a:t>
            </a:fld>
            <a:endParaRPr lang="en-US"/>
          </a:p>
        </p:txBody>
      </p:sp>
    </p:spTree>
    <p:extLst>
      <p:ext uri="{BB962C8B-B14F-4D97-AF65-F5344CB8AC3E}">
        <p14:creationId xmlns:p14="http://schemas.microsoft.com/office/powerpoint/2010/main" val="121217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2 4 Graph of shear stress and normal stress values at the initiation of sliding on preexisting fractures in a variety of rock types. The best-fit line defines </a:t>
            </a:r>
            <a:r>
              <a:rPr lang="en-US" dirty="0" err="1"/>
              <a:t>Byerlee’s</a:t>
            </a:r>
            <a:r>
              <a:rPr lang="en-US" dirty="0"/>
              <a:t> law, which is defined for two regimes.</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27</a:t>
            </a:fld>
            <a:endParaRPr lang="en-US"/>
          </a:p>
        </p:txBody>
      </p:sp>
    </p:spTree>
    <p:extLst>
      <p:ext uri="{BB962C8B-B14F-4D97-AF65-F5344CB8AC3E}">
        <p14:creationId xmlns:p14="http://schemas.microsoft.com/office/powerpoint/2010/main" val="2165296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2 5 (a) Mohr diagram based on experiments with Blair dolomite, showing how a</a:t>
            </a:r>
          </a:p>
          <a:p>
            <a:r>
              <a:rPr lang="en-US" dirty="0"/>
              <a:t>single stress state (Mohr circle) would contact the frictional sliding envelope before it would</a:t>
            </a:r>
          </a:p>
          <a:p>
            <a:r>
              <a:rPr lang="en-US" dirty="0"/>
              <a:t>contact the Coulomb envelope (heavy line). Surface A in (b) is the Coulomb shear fracture that</a:t>
            </a:r>
          </a:p>
          <a:p>
            <a:r>
              <a:rPr lang="en-US" dirty="0"/>
              <a:t>would form in an intact rock. However, sliding would occur on surfaces between intersections</a:t>
            </a:r>
          </a:p>
          <a:p>
            <a:r>
              <a:rPr lang="en-US" dirty="0"/>
              <a:t>with the friction envelope (marked by shaded area for friction envelope μ = 0.85) before new</a:t>
            </a:r>
          </a:p>
          <a:p>
            <a:r>
              <a:rPr lang="en-US" dirty="0"/>
              <a:t>fracture initiation. Preexisting surfaces B to E are surfaces that will slide with decreasing</a:t>
            </a:r>
          </a:p>
          <a:p>
            <a:r>
              <a:rPr lang="en-US" dirty="0"/>
              <a:t>friction coefficients. Consider the geologic relevance of decreasing friction coefficients for</a:t>
            </a:r>
          </a:p>
          <a:p>
            <a:r>
              <a:rPr lang="en-US" dirty="0"/>
              <a:t>stress state, failure, and fracture orientation.</a:t>
            </a:r>
          </a:p>
        </p:txBody>
      </p:sp>
      <p:sp>
        <p:nvSpPr>
          <p:cNvPr id="4" name="Slide Number Placeholder 3"/>
          <p:cNvSpPr>
            <a:spLocks noGrp="1"/>
          </p:cNvSpPr>
          <p:nvPr>
            <p:ph type="sldNum" sz="quarter" idx="10"/>
          </p:nvPr>
        </p:nvSpPr>
        <p:spPr/>
        <p:txBody>
          <a:bodyPr/>
          <a:lstStyle/>
          <a:p>
            <a:fld id="{83457A6E-D063-42C1-801A-B4D6D36B7585}" type="slidenum">
              <a:rPr lang="en-US" smtClean="0"/>
              <a:pPr/>
              <a:t>28</a:t>
            </a:fld>
            <a:endParaRPr lang="en-US"/>
          </a:p>
        </p:txBody>
      </p:sp>
    </p:spTree>
    <p:extLst>
      <p:ext uri="{BB962C8B-B14F-4D97-AF65-F5344CB8AC3E}">
        <p14:creationId xmlns:p14="http://schemas.microsoft.com/office/powerpoint/2010/main" val="1708933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8 . 3 0 Graph showing variation in differential stress necessary to initiate sliding on reverse, strike-slip, and normal</a:t>
            </a:r>
          </a:p>
          <a:p>
            <a:r>
              <a:rPr lang="en-US" dirty="0"/>
              <a:t>faults, as a function of depth. The relationship is given by Equation 8.1, assuming a friction coefficient, μ=0.75, and a</a:t>
            </a:r>
          </a:p>
          <a:p>
            <a:r>
              <a:rPr lang="en-US" dirty="0"/>
              <a:t>fluid pressure parameter, λ=0 (no fluid present) and λ = 0.9 (fluid pressure is 90% of </a:t>
            </a:r>
            <a:r>
              <a:rPr lang="en-US" dirty="0" err="1"/>
              <a:t>lithostatic</a:t>
            </a:r>
            <a:r>
              <a:rPr lang="en-US" dirty="0"/>
              <a:t> pressure).</a:t>
            </a:r>
          </a:p>
        </p:txBody>
      </p:sp>
      <p:sp>
        <p:nvSpPr>
          <p:cNvPr id="4" name="Slide Number Placeholder 3"/>
          <p:cNvSpPr>
            <a:spLocks noGrp="1"/>
          </p:cNvSpPr>
          <p:nvPr>
            <p:ph type="sldNum" sz="quarter" idx="10"/>
          </p:nvPr>
        </p:nvSpPr>
        <p:spPr/>
        <p:txBody>
          <a:bodyPr/>
          <a:lstStyle/>
          <a:p>
            <a:fld id="{83457A6E-D063-42C1-801A-B4D6D36B7585}" type="slidenum">
              <a:rPr lang="en-US" smtClean="0"/>
              <a:pPr/>
              <a:t>30</a:t>
            </a:fld>
            <a:endParaRPr lang="en-US"/>
          </a:p>
        </p:txBody>
      </p:sp>
    </p:spTree>
    <p:extLst>
      <p:ext uri="{BB962C8B-B14F-4D97-AF65-F5344CB8AC3E}">
        <p14:creationId xmlns:p14="http://schemas.microsoft.com/office/powerpoint/2010/main" val="3080334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8 . 3 0 Graph showing variation in differential stress necessary to initiate sliding on reverse, strike-slip, and normal</a:t>
            </a:r>
          </a:p>
          <a:p>
            <a:r>
              <a:rPr lang="en-US" dirty="0"/>
              <a:t>faults, as a function of depth. The relationship is given by Equation 8.1, assuming a friction coefficient, μ=0.75, and a</a:t>
            </a:r>
          </a:p>
          <a:p>
            <a:r>
              <a:rPr lang="en-US" dirty="0"/>
              <a:t>fluid pressure parameter, λ=0 (no fluid present) and λ = 0.9 (fluid pressure is 90% of </a:t>
            </a:r>
            <a:r>
              <a:rPr lang="en-US" dirty="0" err="1"/>
              <a:t>lithostatic</a:t>
            </a:r>
            <a:r>
              <a:rPr lang="en-US" dirty="0"/>
              <a:t> pressure).</a:t>
            </a:r>
          </a:p>
        </p:txBody>
      </p:sp>
      <p:sp>
        <p:nvSpPr>
          <p:cNvPr id="4" name="Slide Number Placeholder 3"/>
          <p:cNvSpPr>
            <a:spLocks noGrp="1"/>
          </p:cNvSpPr>
          <p:nvPr>
            <p:ph type="sldNum" sz="quarter" idx="10"/>
          </p:nvPr>
        </p:nvSpPr>
        <p:spPr/>
        <p:txBody>
          <a:bodyPr/>
          <a:lstStyle/>
          <a:p>
            <a:fld id="{83457A6E-D063-42C1-801A-B4D6D36B7585}" type="slidenum">
              <a:rPr lang="en-US" smtClean="0"/>
              <a:pPr/>
              <a:t>31</a:t>
            </a:fld>
            <a:endParaRPr lang="en-US"/>
          </a:p>
        </p:txBody>
      </p:sp>
    </p:spTree>
    <p:extLst>
      <p:ext uri="{BB962C8B-B14F-4D97-AF65-F5344CB8AC3E}">
        <p14:creationId xmlns:p14="http://schemas.microsoft.com/office/powerpoint/2010/main" val="804113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6.26 Graph of lithostatic versus hydrostatic pressure as a function of depth in the Earth’s crust.</a:t>
            </a:r>
          </a:p>
          <a:p>
            <a:r>
              <a:rPr lang="en-US" dirty="0"/>
              <a:t>Figure 6.10</a:t>
            </a:r>
          </a:p>
        </p:txBody>
      </p:sp>
      <p:sp>
        <p:nvSpPr>
          <p:cNvPr id="4" name="Slide Number Placeholder 3"/>
          <p:cNvSpPr>
            <a:spLocks noGrp="1"/>
          </p:cNvSpPr>
          <p:nvPr>
            <p:ph type="sldNum" sz="quarter" idx="10"/>
          </p:nvPr>
        </p:nvSpPr>
        <p:spPr/>
        <p:txBody>
          <a:bodyPr/>
          <a:lstStyle/>
          <a:p>
            <a:fld id="{83457A6E-D063-42C1-801A-B4D6D36B7585}" type="slidenum">
              <a:rPr lang="en-US" smtClean="0"/>
              <a:pPr/>
              <a:t>32</a:t>
            </a:fld>
            <a:endParaRPr lang="en-US"/>
          </a:p>
        </p:txBody>
      </p:sp>
    </p:spTree>
    <p:extLst>
      <p:ext uri="{BB962C8B-B14F-4D97-AF65-F5344CB8AC3E}">
        <p14:creationId xmlns:p14="http://schemas.microsoft.com/office/powerpoint/2010/main" val="3446615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Hydraulic fracturing</a:t>
            </a:r>
          </a:p>
          <a:p>
            <a:r>
              <a:rPr lang="en-US" sz="1200" b="1" i="0" u="none" strike="noStrike" kern="1200" baseline="0" dirty="0">
                <a:solidFill>
                  <a:schemeClr val="tx1"/>
                </a:solidFill>
                <a:latin typeface="Arial" pitchFamily="34" charset="0"/>
                <a:ea typeface="+mn-ea"/>
                <a:cs typeface="+mn-cs"/>
              </a:rPr>
              <a:t>F I G U R E 6 . 1 0 </a:t>
            </a:r>
            <a:r>
              <a:rPr lang="en-US" sz="1200" b="0" i="0" u="none" strike="noStrike" kern="1200" baseline="0" dirty="0">
                <a:solidFill>
                  <a:schemeClr val="tx1"/>
                </a:solidFill>
                <a:latin typeface="Arial" pitchFamily="34" charset="0"/>
                <a:ea typeface="+mn-ea"/>
                <a:cs typeface="+mn-cs"/>
              </a:rPr>
              <a:t>(a) Cross-sectional sketch illustrating a rock cylinder in a triaxial loading experiment. Fluid has access to the</a:t>
            </a:r>
          </a:p>
          <a:p>
            <a:r>
              <a:rPr lang="en-US" sz="1200" b="0" i="0" u="none" strike="noStrike" kern="1200" baseline="0" dirty="0">
                <a:solidFill>
                  <a:schemeClr val="tx1"/>
                </a:solidFill>
                <a:latin typeface="Arial" pitchFamily="34" charset="0"/>
                <a:ea typeface="+mn-ea"/>
                <a:cs typeface="+mn-cs"/>
              </a:rPr>
              <a:t>rock cylinder and fills the cracks. (b) A fluid-filled crack that is being pushed apart from within by pore-fluid pressure.</a:t>
            </a:r>
          </a:p>
          <a:p>
            <a:r>
              <a:rPr lang="en-US" dirty="0"/>
              <a:t>F I G U R E 6 . 2 7 A Mohr diagram showing how an increase in pore pressure moves the Mohr circle toward the origin. The increase in pore pressure decreases the mean stress (</a:t>
            </a:r>
            <a:r>
              <a:rPr lang="en-US" dirty="0" err="1"/>
              <a:t>σmean</a:t>
            </a:r>
            <a:r>
              <a:rPr lang="en-US" dirty="0"/>
              <a:t>), but does not change the magnitude of differential stress (σ1 – σ3). In other words, the diameter of the Mohr circle remains constant, but its center moves to the left.</a:t>
            </a:r>
          </a:p>
        </p:txBody>
      </p:sp>
      <p:sp>
        <p:nvSpPr>
          <p:cNvPr id="4" name="Slide Number Placeholder 3"/>
          <p:cNvSpPr>
            <a:spLocks noGrp="1"/>
          </p:cNvSpPr>
          <p:nvPr>
            <p:ph type="sldNum" sz="quarter" idx="10"/>
          </p:nvPr>
        </p:nvSpPr>
        <p:spPr/>
        <p:txBody>
          <a:bodyPr/>
          <a:lstStyle/>
          <a:p>
            <a:fld id="{83457A6E-D063-42C1-801A-B4D6D36B7585}" type="slidenum">
              <a:rPr lang="en-US" smtClean="0"/>
              <a:pPr/>
              <a:t>33</a:t>
            </a:fld>
            <a:endParaRPr lang="en-US"/>
          </a:p>
        </p:txBody>
      </p:sp>
    </p:spTree>
    <p:extLst>
      <p:ext uri="{BB962C8B-B14F-4D97-AF65-F5344CB8AC3E}">
        <p14:creationId xmlns:p14="http://schemas.microsoft.com/office/powerpoint/2010/main" val="202186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 I G U R E 6 . 4 Types of brittle deformation. (a) Orientation of the remote principal stress directions with respect to an intact rock body. (b) A tensile crack, forming parallel to σ1 and perpendicular to σ3 (which may be tensile). (c) A shear fracture, forming at an angle of about 30° to the σ1 direction. (d) A tensile crack that has been reoriented with respect to the remote stresses and becomes a fault by undergoing frictional sliding. (e) A tensile crack which has been reactivated as a </a:t>
            </a:r>
            <a:r>
              <a:rPr lang="en-US" dirty="0" err="1"/>
              <a:t>cataclastic</a:t>
            </a:r>
            <a:r>
              <a:rPr lang="en-US" dirty="0"/>
              <a:t> shear zone. (f) A shear fracture that has evolved into a fault. (g) A shear fracture that has evolved into a </a:t>
            </a:r>
            <a:r>
              <a:rPr lang="en-US" dirty="0" err="1"/>
              <a:t>cataclastic</a:t>
            </a:r>
            <a:r>
              <a:rPr lang="en-US" dirty="0"/>
              <a:t> shear zone.</a:t>
            </a:r>
          </a:p>
        </p:txBody>
      </p:sp>
      <p:sp>
        <p:nvSpPr>
          <p:cNvPr id="4" name="Slide Number Placeholder 3"/>
          <p:cNvSpPr>
            <a:spLocks noGrp="1"/>
          </p:cNvSpPr>
          <p:nvPr>
            <p:ph type="sldNum" sz="quarter" idx="10"/>
          </p:nvPr>
        </p:nvSpPr>
        <p:spPr/>
        <p:txBody>
          <a:bodyPr/>
          <a:lstStyle/>
          <a:p>
            <a:fld id="{83457A6E-D063-42C1-801A-B4D6D36B7585}" type="slidenum">
              <a:rPr lang="en-US" smtClean="0"/>
              <a:pPr/>
              <a:t>4</a:t>
            </a:fld>
            <a:endParaRPr lang="en-US"/>
          </a:p>
        </p:txBody>
      </p:sp>
    </p:spTree>
    <p:extLst>
      <p:ext uri="{BB962C8B-B14F-4D97-AF65-F5344CB8AC3E}">
        <p14:creationId xmlns:p14="http://schemas.microsoft.com/office/powerpoint/2010/main" val="10409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57A6E-D063-42C1-801A-B4D6D36B7585}" type="slidenum">
              <a:rPr lang="en-US" smtClean="0"/>
              <a:pPr/>
              <a:t>5</a:t>
            </a:fld>
            <a:endParaRPr lang="en-US"/>
          </a:p>
        </p:txBody>
      </p:sp>
    </p:spTree>
    <p:extLst>
      <p:ext uri="{BB962C8B-B14F-4D97-AF65-F5344CB8AC3E}">
        <p14:creationId xmlns:p14="http://schemas.microsoft.com/office/powerpoint/2010/main" val="10583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BR" dirty="0"/>
              <a:t>F I G U R E 6 . 3 A sketch </a:t>
            </a:r>
            <a:r>
              <a:rPr lang="en-US" dirty="0"/>
              <a:t>illustrating what is meant by stretching and breaking of atomic bonds. The chemical bonds are represented by springs and the atoms by spheres. (a) Four atoms arranged in a lattice </a:t>
            </a:r>
            <a:r>
              <a:rPr lang="pt-BR" dirty="0"/>
              <a:t>at equilibrium. (b) As a </a:t>
            </a:r>
            <a:r>
              <a:rPr lang="en-US" dirty="0"/>
              <a:t>consequence of stretching of the lattice, some bonds stretch and some shorten, and the angle between pairs of bonds changes. (c) If the bonds are stretched too far, they break, and elastic strain is released.</a:t>
            </a:r>
          </a:p>
          <a:p>
            <a:r>
              <a:rPr lang="en-US" dirty="0"/>
              <a:t>F I G U R E 6 . 5 A cross-sectional sketch of a crystal lattice (balls are atoms and sticks are bonds) in which there is a crack. The crack is a plane of finite extent across which all atomic</a:t>
            </a:r>
          </a:p>
          <a:p>
            <a:r>
              <a:rPr lang="en-US" dirty="0"/>
              <a:t>bonds are broken.</a:t>
            </a:r>
          </a:p>
        </p:txBody>
      </p:sp>
      <p:sp>
        <p:nvSpPr>
          <p:cNvPr id="4" name="Slide Number Placeholder 3"/>
          <p:cNvSpPr>
            <a:spLocks noGrp="1"/>
          </p:cNvSpPr>
          <p:nvPr>
            <p:ph type="sldNum" sz="quarter" idx="10"/>
          </p:nvPr>
        </p:nvSpPr>
        <p:spPr/>
        <p:txBody>
          <a:bodyPr/>
          <a:lstStyle/>
          <a:p>
            <a:fld id="{83457A6E-D063-42C1-801A-B4D6D36B7585}" type="slidenum">
              <a:rPr lang="en-US" smtClean="0"/>
              <a:pPr/>
              <a:t>6</a:t>
            </a:fld>
            <a:endParaRPr lang="en-US"/>
          </a:p>
        </p:txBody>
      </p:sp>
    </p:spTree>
    <p:extLst>
      <p:ext uri="{BB962C8B-B14F-4D97-AF65-F5344CB8AC3E}">
        <p14:creationId xmlns:p14="http://schemas.microsoft.com/office/powerpoint/2010/main" val="28418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C8600-F522-4442-A9C3-45F5E86EFCFF}" type="slidenum">
              <a:rPr lang="en-US"/>
              <a:pPr/>
              <a:t>7</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pPr defTabSz="943295">
              <a:defRPr/>
            </a:pPr>
            <a:r>
              <a:rPr lang="en-US" baseline="0" dirty="0"/>
              <a:t>Elastic is reversible, immediate strain (stored elastic strain).  &lt;2%, but important for earthquakes</a:t>
            </a:r>
          </a:p>
          <a:p>
            <a:pPr defTabSz="943295">
              <a:defRPr/>
            </a:pPr>
            <a:r>
              <a:rPr lang="en-US" baseline="0" dirty="0"/>
              <a:t>Viscous is permanent, progressive strain</a:t>
            </a:r>
          </a:p>
          <a:p>
            <a:pPr defTabSz="943295">
              <a:defRPr/>
            </a:pPr>
            <a:r>
              <a:rPr lang="en-US" baseline="0" dirty="0"/>
              <a:t>Poisson: </a:t>
            </a:r>
            <a:r>
              <a:rPr lang="en-US" sz="1200" kern="1200" dirty="0">
                <a:solidFill>
                  <a:schemeClr val="tx1"/>
                </a:solidFill>
                <a:effectLst/>
                <a:latin typeface="Arial" pitchFamily="34" charset="0"/>
                <a:ea typeface="+mn-ea"/>
                <a:cs typeface="+mn-cs"/>
              </a:rPr>
              <a:t>ratio of elongation perpendicular to compressive stress and elongation parallel to compressive stress; shortening without thickening.  Sponge is 0</a:t>
            </a:r>
            <a:endParaRPr lang="en-US" baseline="0" dirty="0"/>
          </a:p>
          <a:p>
            <a:pPr defTabSz="943295">
              <a:defRPr/>
            </a:pPr>
            <a:r>
              <a:rPr lang="en-US" dirty="0"/>
              <a:t>F I G U R E 5 . 3 Models of linear </a:t>
            </a:r>
            <a:r>
              <a:rPr lang="en-US" dirty="0" err="1"/>
              <a:t>rheologies</a:t>
            </a:r>
            <a:r>
              <a:rPr lang="en-US" dirty="0"/>
              <a:t>. Physical models consisting of strings and dash pots, and associated strain–time, stress–strain, or stress–strain rate curves are given for (a) elastic, (b) viscous, (c) </a:t>
            </a:r>
            <a:r>
              <a:rPr lang="en-US" dirty="0" err="1"/>
              <a:t>viscoelastic</a:t>
            </a:r>
            <a:r>
              <a:rPr lang="en-US" dirty="0"/>
              <a:t>, (d) </a:t>
            </a:r>
            <a:r>
              <a:rPr lang="en-US" dirty="0" err="1"/>
              <a:t>elasticoviscous</a:t>
            </a:r>
            <a:r>
              <a:rPr lang="en-US" dirty="0"/>
              <a:t>, and (e) general linear behavior. A useful way to examine these models is to draw your own strain–time curves by considering the behavior of the spring and the dash pot individually, and their interaction. Symbols used:</a:t>
            </a:r>
          </a:p>
          <a:p>
            <a:pPr defTabSz="943295">
              <a:defRPr/>
            </a:pPr>
            <a:r>
              <a:rPr lang="en-US" dirty="0"/>
              <a:t>e = elongation, e˙ = strain rate, σ=stress, E = elasticity, η (eta)=viscosity, t = time, el denotes elastic component, vi denotes viscous component.</a:t>
            </a:r>
          </a:p>
        </p:txBody>
      </p:sp>
    </p:spTree>
    <p:extLst>
      <p:ext uri="{BB962C8B-B14F-4D97-AF65-F5344CB8AC3E}">
        <p14:creationId xmlns:p14="http://schemas.microsoft.com/office/powerpoint/2010/main" val="315891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C8600-F522-4442-A9C3-45F5E86EFCFF}" type="slidenum">
              <a:rPr lang="en-US"/>
              <a:pPr/>
              <a:t>8</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pPr defTabSz="943295">
              <a:defRPr/>
            </a:pPr>
            <a:r>
              <a:rPr lang="en-US" baseline="0" dirty="0"/>
              <a:t>Elastic is reversible, immediate strain (stored elastic strain).  &lt;2%, but important for earthquakes</a:t>
            </a:r>
          </a:p>
          <a:p>
            <a:pPr defTabSz="943295">
              <a:defRPr/>
            </a:pPr>
            <a:r>
              <a:rPr lang="en-US" baseline="0" dirty="0"/>
              <a:t>Viscous is permanent, progressive strain</a:t>
            </a:r>
          </a:p>
          <a:p>
            <a:pPr defTabSz="943295">
              <a:defRPr/>
            </a:pPr>
            <a:r>
              <a:rPr lang="en-US" baseline="0" dirty="0"/>
              <a:t>Poisson: </a:t>
            </a:r>
            <a:r>
              <a:rPr lang="en-US" sz="1200" kern="1200" dirty="0">
                <a:solidFill>
                  <a:schemeClr val="tx1"/>
                </a:solidFill>
                <a:effectLst/>
                <a:latin typeface="Arial" pitchFamily="34" charset="0"/>
                <a:ea typeface="+mn-ea"/>
                <a:cs typeface="+mn-cs"/>
              </a:rPr>
              <a:t>ratio of elongation perpendicular to compressive stress and elongation parallel to compressive stress; shortening without thickening.  Sponge is 0</a:t>
            </a:r>
            <a:endParaRPr lang="en-US" baseline="0" dirty="0"/>
          </a:p>
          <a:p>
            <a:pPr defTabSz="943295">
              <a:defRPr/>
            </a:pPr>
            <a:r>
              <a:rPr lang="en-US" dirty="0"/>
              <a:t>F I G U R E 5 . 3 Models of linear </a:t>
            </a:r>
            <a:r>
              <a:rPr lang="en-US" dirty="0" err="1"/>
              <a:t>rheologies</a:t>
            </a:r>
            <a:r>
              <a:rPr lang="en-US" dirty="0"/>
              <a:t>. Physical models consisting of strings and dash pots, and associated strain–time, stress–strain, or stress–strain rate curves are given for (a) elastic, (b) viscous, (c) </a:t>
            </a:r>
            <a:r>
              <a:rPr lang="en-US" dirty="0" err="1"/>
              <a:t>viscoelastic</a:t>
            </a:r>
            <a:r>
              <a:rPr lang="en-US" dirty="0"/>
              <a:t>, (d) </a:t>
            </a:r>
            <a:r>
              <a:rPr lang="en-US" dirty="0" err="1"/>
              <a:t>elasticoviscous</a:t>
            </a:r>
            <a:r>
              <a:rPr lang="en-US" dirty="0"/>
              <a:t>, and (e) general linear behavior. A useful way to examine these models is to draw your own strain–time curves by considering the behavior of the spring and the dash pot individually, and their interaction. Symbols used:</a:t>
            </a:r>
          </a:p>
          <a:p>
            <a:pPr defTabSz="943295">
              <a:defRPr/>
            </a:pPr>
            <a:r>
              <a:rPr lang="en-US" dirty="0"/>
              <a:t>e = elongation, e˙ = strain rate, σ=stress, E = elasticity, η (eta)=viscosity, t = time, el denotes elastic component, vi denotes viscous component.</a:t>
            </a:r>
          </a:p>
        </p:txBody>
      </p:sp>
    </p:spTree>
    <p:extLst>
      <p:ext uri="{BB962C8B-B14F-4D97-AF65-F5344CB8AC3E}">
        <p14:creationId xmlns:p14="http://schemas.microsoft.com/office/powerpoint/2010/main" val="316635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BR" dirty="0"/>
              <a:t>F I G U R E 6 . 3 A sketch </a:t>
            </a:r>
            <a:r>
              <a:rPr lang="en-US" dirty="0"/>
              <a:t>illustrating what is meant by stretching and breaking of atomic bonds. The chemical bonds are represented by springs and the atoms by spheres. (a) Four atoms arranged in a lattice </a:t>
            </a:r>
            <a:r>
              <a:rPr lang="pt-BR" dirty="0"/>
              <a:t>at equilibrium. (b) As a </a:t>
            </a:r>
            <a:r>
              <a:rPr lang="en-US" dirty="0"/>
              <a:t>consequence of stretching of the lattice, some bonds stretch and some shorten, and the angle between pairs of bonds changes. (c) If the bonds are stretched too far, they break, and elastic strain is released.</a:t>
            </a:r>
          </a:p>
          <a:p>
            <a:r>
              <a:rPr lang="en-US" dirty="0"/>
              <a:t>F I G U R E 6 . 5 A cross-sectional sketch of a crystal lattice (balls are atoms and sticks are bonds) in which there is a crack. The crack is a plane of finite extent across which all atomic</a:t>
            </a:r>
          </a:p>
          <a:p>
            <a:r>
              <a:rPr lang="en-US" dirty="0"/>
              <a:t>bonds are broken.</a:t>
            </a:r>
          </a:p>
        </p:txBody>
      </p:sp>
      <p:sp>
        <p:nvSpPr>
          <p:cNvPr id="4" name="Slide Number Placeholder 3"/>
          <p:cNvSpPr>
            <a:spLocks noGrp="1"/>
          </p:cNvSpPr>
          <p:nvPr>
            <p:ph type="sldNum" sz="quarter" idx="10"/>
          </p:nvPr>
        </p:nvSpPr>
        <p:spPr/>
        <p:txBody>
          <a:bodyPr/>
          <a:lstStyle/>
          <a:p>
            <a:fld id="{83457A6E-D063-42C1-801A-B4D6D36B7585}" type="slidenum">
              <a:rPr lang="en-US" smtClean="0"/>
              <a:pPr/>
              <a:t>9</a:t>
            </a:fld>
            <a:endParaRPr lang="en-US"/>
          </a:p>
        </p:txBody>
      </p:sp>
    </p:spTree>
    <p:extLst>
      <p:ext uri="{BB962C8B-B14F-4D97-AF65-F5344CB8AC3E}">
        <p14:creationId xmlns:p14="http://schemas.microsoft.com/office/powerpoint/2010/main" val="96305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Paper</a:t>
            </a:r>
            <a:r>
              <a:rPr lang="en-US" baseline="0" dirty="0"/>
              <a:t> with holes: </a:t>
            </a:r>
            <a:r>
              <a:rPr lang="en-US" dirty="0"/>
              <a:t>longer cracks propagate easier than short cracks: runaway</a:t>
            </a:r>
          </a:p>
          <a:p>
            <a:r>
              <a:rPr lang="en-US" dirty="0"/>
              <a:t>F I G U R E 6 . 6 Stress concentration adjacent to a hole in an elastic sheet. If the sheet is subjected to a remote tensile stress at its ends (</a:t>
            </a:r>
            <a:r>
              <a:rPr lang="en-US" dirty="0" err="1"/>
              <a:t>σr</a:t>
            </a:r>
            <a:r>
              <a:rPr lang="en-US" dirty="0"/>
              <a:t>), then stress magnitudes at the sides of the holes are equal to </a:t>
            </a:r>
            <a:r>
              <a:rPr lang="en-US" dirty="0" err="1"/>
              <a:t>Cσr</a:t>
            </a:r>
            <a:r>
              <a:rPr lang="en-US" dirty="0"/>
              <a:t>, where C, the stress concentration factor, is (2b/a) + 1. (a) For a circular hole, C = 3. (b) For an elliptical hole, C &gt; 3. </a:t>
            </a:r>
          </a:p>
          <a:p>
            <a:r>
              <a:rPr lang="en-US" dirty="0"/>
              <a:t>F I G U R E 6 . 7 Illustration of a home experiment to observe the importance of preexisting cracks in creating stress concentrations. (a) An intact piece of paper is difficult to pull apart. (b) Two cuts, a large one and a small one, are made in the paper. (c) The larger preexisting cut propagates. In the shaded area, a region called the process zone, the plastic strength of</a:t>
            </a:r>
          </a:p>
          <a:p>
            <a:r>
              <a:rPr lang="en-US" dirty="0"/>
              <a:t>the material is exceeded and deforms.</a:t>
            </a:r>
          </a:p>
        </p:txBody>
      </p:sp>
      <p:sp>
        <p:nvSpPr>
          <p:cNvPr id="4" name="Slide Number Placeholder 3"/>
          <p:cNvSpPr>
            <a:spLocks noGrp="1"/>
          </p:cNvSpPr>
          <p:nvPr>
            <p:ph type="sldNum" sz="quarter" idx="10"/>
          </p:nvPr>
        </p:nvSpPr>
        <p:spPr/>
        <p:txBody>
          <a:bodyPr/>
          <a:lstStyle/>
          <a:p>
            <a:fld id="{83457A6E-D063-42C1-801A-B4D6D36B7585}" type="slidenum">
              <a:rPr lang="en-US" smtClean="0"/>
              <a:pPr/>
              <a:t>10</a:t>
            </a:fld>
            <a:endParaRPr lang="en-US"/>
          </a:p>
        </p:txBody>
      </p:sp>
    </p:spTree>
    <p:extLst>
      <p:ext uri="{BB962C8B-B14F-4D97-AF65-F5344CB8AC3E}">
        <p14:creationId xmlns:p14="http://schemas.microsoft.com/office/powerpoint/2010/main" val="237806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2192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5136" name="Rectangle 16"/>
          <p:cNvSpPr>
            <a:spLocks noGrp="1" noChangeArrowheads="1"/>
          </p:cNvSpPr>
          <p:nvPr>
            <p:ph type="dt" sz="half" idx="2"/>
          </p:nvPr>
        </p:nvSpPr>
        <p:spPr>
          <a:xfrm>
            <a:off x="609600" y="6248400"/>
            <a:ext cx="2844800" cy="457200"/>
          </a:xfrm>
        </p:spPr>
        <p:txBody>
          <a:bodyPr/>
          <a:lstStyle>
            <a:lvl1pPr>
              <a:defRPr sz="1200"/>
            </a:lvl1pPr>
          </a:lstStyle>
          <a:p>
            <a:r>
              <a:rPr lang="en-US"/>
              <a:t>© Ben van der Pluijm</a:t>
            </a:r>
          </a:p>
        </p:txBody>
      </p:sp>
      <p:sp>
        <p:nvSpPr>
          <p:cNvPr id="5137" name="Rectangle 17"/>
          <p:cNvSpPr>
            <a:spLocks noGrp="1" noChangeArrowheads="1"/>
          </p:cNvSpPr>
          <p:nvPr>
            <p:ph type="ftr" sz="quarter" idx="3"/>
          </p:nvPr>
        </p:nvSpPr>
        <p:spPr>
          <a:xfrm>
            <a:off x="4165600" y="6248400"/>
            <a:ext cx="3860800" cy="457200"/>
          </a:xfrm>
        </p:spPr>
        <p:txBody>
          <a:bodyPr/>
          <a:lstStyle>
            <a:lvl1pPr>
              <a:defRPr sz="1200"/>
            </a:lvl1pPr>
          </a:lstStyle>
          <a:p>
            <a:r>
              <a:rPr lang="en-US"/>
              <a:t>Frictional Regime and Elasticity</a:t>
            </a:r>
          </a:p>
        </p:txBody>
      </p:sp>
      <p:sp>
        <p:nvSpPr>
          <p:cNvPr id="5138" name="Rectangle 18"/>
          <p:cNvSpPr>
            <a:spLocks noGrp="1" noChangeArrowheads="1"/>
          </p:cNvSpPr>
          <p:nvPr>
            <p:ph type="sldNum" sz="quarter" idx="4"/>
          </p:nvPr>
        </p:nvSpPr>
        <p:spPr>
          <a:xfrm>
            <a:off x="8737600" y="6248400"/>
            <a:ext cx="2844800" cy="457200"/>
          </a:xfrm>
        </p:spPr>
        <p:txBody>
          <a:bodyPr/>
          <a:lstStyle>
            <a:lvl1pPr>
              <a:defRPr sz="1200">
                <a:latin typeface="Arial Black" pitchFamily="34" charset="0"/>
              </a:defRPr>
            </a:lvl1pPr>
          </a:lstStyle>
          <a:p>
            <a:fld id="{EB2B9301-DDFF-4632-8673-E1D05C6C9084}" type="slidenum">
              <a:rPr lang="en-US"/>
              <a:pPr/>
              <a:t>‹#›</a:t>
            </a:fld>
            <a:endParaRPr lang="en-US"/>
          </a:p>
        </p:txBody>
      </p:sp>
      <p:sp>
        <p:nvSpPr>
          <p:cNvPr id="5139" name="Rectangle 19"/>
          <p:cNvSpPr>
            <a:spLocks noGrp="1" noChangeArrowheads="1"/>
          </p:cNvSpPr>
          <p:nvPr>
            <p:ph type="ctrTitle"/>
          </p:nvPr>
        </p:nvSpPr>
        <p:spPr>
          <a:xfrm>
            <a:off x="3962400" y="1828800"/>
            <a:ext cx="8026400" cy="2209800"/>
          </a:xfrm>
        </p:spPr>
        <p:txBody>
          <a:bodyPr/>
          <a:lstStyle>
            <a:lvl1pPr>
              <a:defRPr sz="33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962400" y="4267200"/>
            <a:ext cx="8026400" cy="1752600"/>
          </a:xfrm>
        </p:spPr>
        <p:txBody>
          <a:bodyPr/>
          <a:lstStyle>
            <a:lvl1pPr marL="0" indent="0">
              <a:defRPr sz="1900"/>
            </a:lvl1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Frictional Regime and Elasticity</a:t>
            </a:r>
          </a:p>
        </p:txBody>
      </p:sp>
      <p:sp>
        <p:nvSpPr>
          <p:cNvPr id="5" name="Slide Number Placeholder 4"/>
          <p:cNvSpPr>
            <a:spLocks noGrp="1"/>
          </p:cNvSpPr>
          <p:nvPr>
            <p:ph type="sldNum" sz="quarter" idx="11"/>
          </p:nvPr>
        </p:nvSpPr>
        <p:spPr/>
        <p:txBody>
          <a:bodyPr/>
          <a:lstStyle>
            <a:lvl1pPr>
              <a:defRPr/>
            </a:lvl1pPr>
          </a:lstStyle>
          <a:p>
            <a:fld id="{94404C2E-AA6E-4017-B54A-C9700190D9C8}"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0"/>
            <a:ext cx="2768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81000"/>
            <a:ext cx="8102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Frictional Regime and Elasticity</a:t>
            </a:r>
          </a:p>
        </p:txBody>
      </p:sp>
      <p:sp>
        <p:nvSpPr>
          <p:cNvPr id="5" name="Slide Number Placeholder 4"/>
          <p:cNvSpPr>
            <a:spLocks noGrp="1"/>
          </p:cNvSpPr>
          <p:nvPr>
            <p:ph type="sldNum" sz="quarter" idx="11"/>
          </p:nvPr>
        </p:nvSpPr>
        <p:spPr/>
        <p:txBody>
          <a:bodyPr/>
          <a:lstStyle>
            <a:lvl1pPr>
              <a:defRPr/>
            </a:lvl1pPr>
          </a:lstStyle>
          <a:p>
            <a:fld id="{B02AE2A9-C779-4BFD-A05B-EEFFC31CAF52}"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US"/>
              <a:t>Frictional Regime and Elasticity</a:t>
            </a:r>
          </a:p>
        </p:txBody>
      </p:sp>
      <p:sp>
        <p:nvSpPr>
          <p:cNvPr id="5" name="Slide Number Placeholder 4"/>
          <p:cNvSpPr>
            <a:spLocks noGrp="1"/>
          </p:cNvSpPr>
          <p:nvPr>
            <p:ph type="sldNum" sz="quarter" idx="11"/>
          </p:nvPr>
        </p:nvSpPr>
        <p:spPr/>
        <p:txBody>
          <a:bodyPr/>
          <a:lstStyle>
            <a:lvl1pPr>
              <a:defRPr/>
            </a:lvl1pPr>
          </a:lstStyle>
          <a:p>
            <a:fld id="{3F3460FF-C6DC-4E83-BE1D-8212E78F4117}"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Frictional Regime and Elasticity</a:t>
            </a:r>
          </a:p>
        </p:txBody>
      </p:sp>
      <p:sp>
        <p:nvSpPr>
          <p:cNvPr id="5" name="Slide Number Placeholder 4"/>
          <p:cNvSpPr>
            <a:spLocks noGrp="1"/>
          </p:cNvSpPr>
          <p:nvPr>
            <p:ph type="sldNum" sz="quarter" idx="11"/>
          </p:nvPr>
        </p:nvSpPr>
        <p:spPr/>
        <p:txBody>
          <a:bodyPr/>
          <a:lstStyle>
            <a:lvl1pPr>
              <a:defRPr/>
            </a:lvl1pPr>
          </a:lstStyle>
          <a:p>
            <a:fld id="{C7AC2C92-7867-4BF5-ACE5-944F4337481D}"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668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Frictional Regime and Elasticity</a:t>
            </a:r>
          </a:p>
        </p:txBody>
      </p:sp>
      <p:sp>
        <p:nvSpPr>
          <p:cNvPr id="6" name="Slide Number Placeholder 5"/>
          <p:cNvSpPr>
            <a:spLocks noGrp="1"/>
          </p:cNvSpPr>
          <p:nvPr>
            <p:ph type="sldNum" sz="quarter" idx="11"/>
          </p:nvPr>
        </p:nvSpPr>
        <p:spPr/>
        <p:txBody>
          <a:bodyPr/>
          <a:lstStyle>
            <a:lvl1pPr>
              <a:defRPr/>
            </a:lvl1pPr>
          </a:lstStyle>
          <a:p>
            <a:fld id="{18DB359E-1FF0-45EC-8D56-E9071957BD6D}"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Frictional Regime and Elasticity</a:t>
            </a:r>
          </a:p>
        </p:txBody>
      </p:sp>
      <p:sp>
        <p:nvSpPr>
          <p:cNvPr id="8" name="Slide Number Placeholder 7"/>
          <p:cNvSpPr>
            <a:spLocks noGrp="1"/>
          </p:cNvSpPr>
          <p:nvPr>
            <p:ph type="sldNum" sz="quarter" idx="11"/>
          </p:nvPr>
        </p:nvSpPr>
        <p:spPr/>
        <p:txBody>
          <a:bodyPr/>
          <a:lstStyle>
            <a:lvl1pPr>
              <a:defRPr/>
            </a:lvl1pPr>
          </a:lstStyle>
          <a:p>
            <a:fld id="{56AF9733-2871-4913-815F-6275CED30FE4}"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r>
              <a:rPr lang="en-US"/>
              <a:t>Frictional Regime and Elasticity</a:t>
            </a:r>
          </a:p>
        </p:txBody>
      </p:sp>
      <p:sp>
        <p:nvSpPr>
          <p:cNvPr id="4" name="Slide Number Placeholder 3"/>
          <p:cNvSpPr>
            <a:spLocks noGrp="1"/>
          </p:cNvSpPr>
          <p:nvPr>
            <p:ph type="sldNum" sz="quarter" idx="11"/>
          </p:nvPr>
        </p:nvSpPr>
        <p:spPr/>
        <p:txBody>
          <a:bodyPr/>
          <a:lstStyle>
            <a:lvl1pPr>
              <a:defRPr/>
            </a:lvl1pPr>
          </a:lstStyle>
          <a:p>
            <a:fld id="{1D9E4282-3254-4F2E-8839-CD0C967FDB17}"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Frictional Regime and Elasticity</a:t>
            </a:r>
          </a:p>
        </p:txBody>
      </p:sp>
      <p:sp>
        <p:nvSpPr>
          <p:cNvPr id="3" name="Slide Number Placeholder 2"/>
          <p:cNvSpPr>
            <a:spLocks noGrp="1"/>
          </p:cNvSpPr>
          <p:nvPr>
            <p:ph type="sldNum" sz="quarter" idx="11"/>
          </p:nvPr>
        </p:nvSpPr>
        <p:spPr/>
        <p:txBody>
          <a:bodyPr/>
          <a:lstStyle>
            <a:lvl1pPr>
              <a:defRPr/>
            </a:lvl1pPr>
          </a:lstStyle>
          <a:p>
            <a:fld id="{11E04DE7-D372-4170-9955-0902FAB98982}"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Frictional Regime and Elasticity</a:t>
            </a:r>
          </a:p>
        </p:txBody>
      </p:sp>
      <p:sp>
        <p:nvSpPr>
          <p:cNvPr id="6" name="Slide Number Placeholder 5"/>
          <p:cNvSpPr>
            <a:spLocks noGrp="1"/>
          </p:cNvSpPr>
          <p:nvPr>
            <p:ph type="sldNum" sz="quarter" idx="11"/>
          </p:nvPr>
        </p:nvSpPr>
        <p:spPr/>
        <p:txBody>
          <a:bodyPr/>
          <a:lstStyle>
            <a:lvl1pPr>
              <a:defRPr/>
            </a:lvl1pPr>
          </a:lstStyle>
          <a:p>
            <a:fld id="{EFCAAEAC-E3F1-4FE3-95A5-60D7F735486C}"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Frictional Regime and Elasticity</a:t>
            </a:r>
          </a:p>
        </p:txBody>
      </p:sp>
      <p:sp>
        <p:nvSpPr>
          <p:cNvPr id="6" name="Slide Number Placeholder 5"/>
          <p:cNvSpPr>
            <a:spLocks noGrp="1"/>
          </p:cNvSpPr>
          <p:nvPr>
            <p:ph type="sldNum" sz="quarter" idx="11"/>
          </p:nvPr>
        </p:nvSpPr>
        <p:spPr/>
        <p:txBody>
          <a:bodyPr/>
          <a:lstStyle>
            <a:lvl1pPr>
              <a:defRPr/>
            </a:lvl1pPr>
          </a:lstStyle>
          <a:p>
            <a:fld id="{F8C8E90C-A6D9-4882-969D-9A770E83CAEB}"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4165600" y="64008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cs typeface="Arial" pitchFamily="34" charset="0"/>
              </a:defRPr>
            </a:lvl1pPr>
          </a:lstStyle>
          <a:p>
            <a:r>
              <a:rPr lang="en-US"/>
              <a:t>Frictional Regime and Elasticity</a:t>
            </a:r>
          </a:p>
        </p:txBody>
      </p:sp>
      <p:sp>
        <p:nvSpPr>
          <p:cNvPr id="4099" name="Rectangle 3"/>
          <p:cNvSpPr>
            <a:spLocks noGrp="1" noChangeArrowheads="1"/>
          </p:cNvSpPr>
          <p:nvPr>
            <p:ph type="sldNum" sz="quarter" idx="4"/>
          </p:nvPr>
        </p:nvSpPr>
        <p:spPr bwMode="auto">
          <a:xfrm>
            <a:off x="9144000" y="64008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5EDDF1D0-18C8-4B6D-88C7-32E9DD0CB165}" type="slidenum">
              <a:rPr lang="en-US"/>
              <a:pPr/>
              <a:t>‹#›</a:t>
            </a:fld>
            <a:endParaRPr lang="en-US"/>
          </a:p>
        </p:txBody>
      </p:sp>
      <p:sp>
        <p:nvSpPr>
          <p:cNvPr id="4110" name="Rectangle 14"/>
          <p:cNvSpPr>
            <a:spLocks noGrp="1" noChangeArrowheads="1"/>
          </p:cNvSpPr>
          <p:nvPr>
            <p:ph type="title"/>
          </p:nvPr>
        </p:nvSpPr>
        <p:spPr bwMode="auto">
          <a:xfrm>
            <a:off x="0" y="-30777"/>
            <a:ext cx="12192000" cy="615553"/>
          </a:xfrm>
          <a:prstGeom prst="rect">
            <a:avLst/>
          </a:prstGeom>
          <a:solidFill>
            <a:srgbClr val="002060"/>
          </a:solidFill>
          <a:ln w="9525">
            <a:noFill/>
            <a:miter lim="800000"/>
            <a:headEnd/>
            <a:tailEnd/>
          </a:ln>
          <a:effectLst/>
        </p:spPr>
        <p:txBody>
          <a:bodyPr vert="horz" wrap="square" lIns="457200" tIns="91440" rIns="91440" bIns="91440" numCol="1" anchor="ctr" anchorCtr="0" compatLnSpc="1">
            <a:prstTxWarp prst="textNoShape">
              <a:avLst/>
            </a:prstTxWarp>
            <a:spAutoFit/>
          </a:bodyPr>
          <a:lstStyle/>
          <a:p>
            <a:pPr lvl="0"/>
            <a:r>
              <a:rPr lang="en-US" dirty="0"/>
              <a:t>Click to edit Master title style</a:t>
            </a:r>
          </a:p>
        </p:txBody>
      </p:sp>
      <p:sp>
        <p:nvSpPr>
          <p:cNvPr id="4111" name="Rectangle 15"/>
          <p:cNvSpPr>
            <a:spLocks noGrp="1" noChangeArrowheads="1"/>
          </p:cNvSpPr>
          <p:nvPr>
            <p:ph type="body" idx="1"/>
          </p:nvPr>
        </p:nvSpPr>
        <p:spPr bwMode="auto">
          <a:xfrm>
            <a:off x="609600" y="1066800"/>
            <a:ext cx="1097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12" name="Rectangle 16"/>
          <p:cNvSpPr>
            <a:spLocks noGrp="1" noChangeArrowheads="1"/>
          </p:cNvSpPr>
          <p:nvPr>
            <p:ph type="dt" sz="half" idx="2"/>
          </p:nvPr>
        </p:nvSpPr>
        <p:spPr bwMode="auto">
          <a:xfrm>
            <a:off x="508000" y="638175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r>
              <a:rPr lang="en-US"/>
              <a:t>© Ben van der Pluijm</a:t>
            </a:r>
          </a:p>
        </p:txBody>
      </p:sp>
      <p:pic>
        <p:nvPicPr>
          <p:cNvPr id="17" name="Picture 16"/>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87838" y="6492240"/>
            <a:ext cx="445562" cy="36576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fontAlgn="base">
        <a:spcBef>
          <a:spcPct val="0"/>
        </a:spcBef>
        <a:spcAft>
          <a:spcPct val="0"/>
        </a:spcAft>
        <a:defRPr lang="en-US" sz="2800" dirty="0">
          <a:solidFill>
            <a:srgbClr val="FFFFFF"/>
          </a:solidFill>
          <a:latin typeface="+mj-lt"/>
          <a:ea typeface="+mj-ea"/>
          <a:cs typeface="+mj-cs"/>
        </a:defRPr>
      </a:lvl1pPr>
      <a:lvl2pPr algn="l" rtl="0" fontAlgn="base">
        <a:spcBef>
          <a:spcPct val="0"/>
        </a:spcBef>
        <a:spcAft>
          <a:spcPct val="0"/>
        </a:spcAft>
        <a:defRPr sz="2800">
          <a:solidFill>
            <a:schemeClr val="bg2"/>
          </a:solidFill>
          <a:latin typeface="Arial" pitchFamily="34" charset="0"/>
        </a:defRPr>
      </a:lvl2pPr>
      <a:lvl3pPr algn="l" rtl="0" fontAlgn="base">
        <a:spcBef>
          <a:spcPct val="0"/>
        </a:spcBef>
        <a:spcAft>
          <a:spcPct val="0"/>
        </a:spcAft>
        <a:defRPr sz="2800">
          <a:solidFill>
            <a:schemeClr val="bg2"/>
          </a:solidFill>
          <a:latin typeface="Arial" pitchFamily="34" charset="0"/>
        </a:defRPr>
      </a:lvl3pPr>
      <a:lvl4pPr algn="l" rtl="0" fontAlgn="base">
        <a:spcBef>
          <a:spcPct val="0"/>
        </a:spcBef>
        <a:spcAft>
          <a:spcPct val="0"/>
        </a:spcAft>
        <a:defRPr sz="2800">
          <a:solidFill>
            <a:schemeClr val="bg2"/>
          </a:solidFill>
          <a:latin typeface="Arial" pitchFamily="34" charset="0"/>
        </a:defRPr>
      </a:lvl4pPr>
      <a:lvl5pPr algn="l" rtl="0" fontAlgn="base">
        <a:spcBef>
          <a:spcPct val="0"/>
        </a:spcBef>
        <a:spcAft>
          <a:spcPct val="0"/>
        </a:spcAft>
        <a:defRPr sz="2800">
          <a:solidFill>
            <a:schemeClr val="bg2"/>
          </a:solidFill>
          <a:latin typeface="Arial" pitchFamily="34" charset="0"/>
        </a:defRPr>
      </a:lvl5pPr>
      <a:lvl6pPr marL="457200" algn="l" rtl="0" fontAlgn="base">
        <a:spcBef>
          <a:spcPct val="0"/>
        </a:spcBef>
        <a:spcAft>
          <a:spcPct val="0"/>
        </a:spcAft>
        <a:defRPr sz="2800">
          <a:solidFill>
            <a:schemeClr val="bg2"/>
          </a:solidFill>
          <a:latin typeface="Arial" pitchFamily="34" charset="0"/>
        </a:defRPr>
      </a:lvl6pPr>
      <a:lvl7pPr marL="914400" algn="l" rtl="0" fontAlgn="base">
        <a:spcBef>
          <a:spcPct val="0"/>
        </a:spcBef>
        <a:spcAft>
          <a:spcPct val="0"/>
        </a:spcAft>
        <a:defRPr sz="2800">
          <a:solidFill>
            <a:schemeClr val="bg2"/>
          </a:solidFill>
          <a:latin typeface="Arial" pitchFamily="34" charset="0"/>
        </a:defRPr>
      </a:lvl7pPr>
      <a:lvl8pPr marL="1371600" algn="l" rtl="0" fontAlgn="base">
        <a:spcBef>
          <a:spcPct val="0"/>
        </a:spcBef>
        <a:spcAft>
          <a:spcPct val="0"/>
        </a:spcAft>
        <a:defRPr sz="2800">
          <a:solidFill>
            <a:schemeClr val="bg2"/>
          </a:solidFill>
          <a:latin typeface="Arial" pitchFamily="34" charset="0"/>
        </a:defRPr>
      </a:lvl8pPr>
      <a:lvl9pPr marL="1828800" algn="l" rtl="0" fontAlgn="base">
        <a:spcBef>
          <a:spcPct val="0"/>
        </a:spcBef>
        <a:spcAft>
          <a:spcPct val="0"/>
        </a:spcAft>
        <a:defRPr sz="2800">
          <a:solidFill>
            <a:schemeClr val="bg2"/>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defRPr>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defRPr sz="16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defRPr sz="1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defRPr sz="12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defRPr sz="12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defRPr sz="12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defRPr sz="12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defRPr sz="12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7000" y="2333535"/>
            <a:ext cx="4724400" cy="1200329"/>
          </a:xfrm>
          <a:noFill/>
        </p:spPr>
        <p:txBody>
          <a:bodyPr/>
          <a:lstStyle/>
          <a:p>
            <a:r>
              <a:rPr lang="en-US" dirty="0"/>
              <a:t>Frictional Regime</a:t>
            </a:r>
            <a:br>
              <a:rPr lang="en-US" dirty="0"/>
            </a:br>
            <a:r>
              <a:rPr lang="en-US" dirty="0"/>
              <a:t>and Elasticity</a:t>
            </a:r>
          </a:p>
        </p:txBody>
      </p:sp>
      <p:sp>
        <p:nvSpPr>
          <p:cNvPr id="6" name="Rectangle 5"/>
          <p:cNvSpPr>
            <a:spLocks noGrp="1" noChangeArrowheads="1"/>
          </p:cNvSpPr>
          <p:nvPr>
            <p:ph type="subTitle" idx="1"/>
          </p:nvPr>
        </p:nvSpPr>
        <p:spPr>
          <a:xfrm>
            <a:off x="5334000" y="4572000"/>
            <a:ext cx="5638800" cy="1828800"/>
          </a:xfrm>
        </p:spPr>
        <p:txBody>
          <a:bodyPr/>
          <a:lstStyle/>
          <a:p>
            <a:r>
              <a:rPr lang="en-US" sz="2400">
                <a:solidFill>
                  <a:schemeClr val="bg2"/>
                </a:solidFill>
              </a:rPr>
              <a:t>Earth Structure</a:t>
            </a:r>
            <a:br>
              <a:rPr lang="en-US" sz="2400" dirty="0">
                <a:solidFill>
                  <a:schemeClr val="bg2"/>
                </a:solidFill>
              </a:rPr>
            </a:br>
            <a:r>
              <a:rPr lang="en-US" sz="2400" dirty="0">
                <a:solidFill>
                  <a:schemeClr val="bg2"/>
                </a:solidFill>
              </a:rPr>
              <a:t>(</a:t>
            </a:r>
            <a:r>
              <a:rPr lang="en-US" sz="2000" dirty="0">
                <a:solidFill>
                  <a:schemeClr val="bg2"/>
                </a:solidFill>
              </a:rPr>
              <a:t>Processes in Structural Geology &amp;Tectonics)</a:t>
            </a:r>
          </a:p>
          <a:p>
            <a:endParaRPr lang="en-US" sz="2000" dirty="0">
              <a:solidFill>
                <a:schemeClr val="bg2"/>
              </a:solidFill>
            </a:endParaRPr>
          </a:p>
          <a:p>
            <a:r>
              <a:rPr lang="en-US" sz="2000" dirty="0">
                <a:solidFill>
                  <a:schemeClr val="bg2"/>
                </a:solidFill>
              </a:rPr>
              <a:t>© Ben van der Pluijm</a:t>
            </a:r>
          </a:p>
          <a:p>
            <a:fld id="{31758DFA-22EC-4475-A55C-3124A4D51909}" type="datetime8">
              <a:rPr lang="en-US" sz="1200" smtClean="0">
                <a:solidFill>
                  <a:schemeClr val="bg2"/>
                </a:solidFill>
                <a:cs typeface="Arial" pitchFamily="34" charset="0"/>
              </a:rPr>
              <a:pPr/>
              <a:t>9/14/2023 3:52 PM</a:t>
            </a:fld>
            <a:endParaRPr lang="en-US" sz="1200" dirty="0">
              <a:solidFill>
                <a:schemeClr val="bg2"/>
              </a:solidFill>
              <a:cs typeface="Arial" pitchFamily="34" charset="0"/>
            </a:endParaRPr>
          </a:p>
        </p:txBody>
      </p:sp>
      <p:pic>
        <p:nvPicPr>
          <p:cNvPr id="8" name="Picture 7">
            <a:extLst>
              <a:ext uri="{FF2B5EF4-FFF2-40B4-BE49-F238E27FC236}">
                <a16:creationId xmlns:a16="http://schemas.microsoft.com/office/drawing/2014/main" id="{60A3BB57-AE4E-40D9-AFDC-B25787DAA3EF}"/>
              </a:ext>
            </a:extLst>
          </p:cNvPr>
          <p:cNvPicPr>
            <a:picLocks noChangeAspect="1"/>
          </p:cNvPicPr>
          <p:nvPr/>
        </p:nvPicPr>
        <p:blipFill>
          <a:blip r:embed="rId3"/>
          <a:stretch>
            <a:fillRect/>
          </a:stretch>
        </p:blipFill>
        <p:spPr>
          <a:xfrm rot="21261675">
            <a:off x="1151511" y="1059510"/>
            <a:ext cx="4677428" cy="3505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Tensile Failure and </a:t>
            </a:r>
            <a:r>
              <a:rPr lang="en-US" dirty="0"/>
              <a:t>Stress Concentration</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10</a:t>
            </a:fld>
            <a:endParaRPr lang="en-US"/>
          </a:p>
        </p:txBody>
      </p:sp>
      <p:sp>
        <p:nvSpPr>
          <p:cNvPr id="8" name="TextBox 7"/>
          <p:cNvSpPr txBox="1"/>
          <p:nvPr/>
        </p:nvSpPr>
        <p:spPr>
          <a:xfrm>
            <a:off x="1066800" y="5562600"/>
            <a:ext cx="6517453" cy="923330"/>
          </a:xfrm>
          <a:prstGeom prst="rect">
            <a:avLst/>
          </a:prstGeom>
          <a:noFill/>
        </p:spPr>
        <p:txBody>
          <a:bodyPr wrap="square" rtlCol="0">
            <a:spAutoFit/>
          </a:bodyPr>
          <a:lstStyle/>
          <a:p>
            <a:r>
              <a:rPr lang="en-US" dirty="0"/>
              <a:t>Remote v. local stress: stress concentration, C</a:t>
            </a:r>
            <a:r>
              <a:rPr lang="en-US" baseline="-25000" dirty="0">
                <a:latin typeface="Symbol" panose="05050102010706020507" pitchFamily="18" charset="2"/>
              </a:rPr>
              <a:t>s</a:t>
            </a:r>
            <a:r>
              <a:rPr lang="en-US" dirty="0"/>
              <a:t>, is: (2b/a) +1</a:t>
            </a:r>
          </a:p>
          <a:p>
            <a:r>
              <a:rPr lang="en-US" dirty="0"/>
              <a:t>Crack 1 x .02 </a:t>
            </a:r>
            <a:r>
              <a:rPr lang="en-US" dirty="0">
                <a:latin typeface="Symbol" pitchFamily="18" charset="2"/>
              </a:rPr>
              <a:t>m</a:t>
            </a:r>
            <a:r>
              <a:rPr lang="en-US" dirty="0"/>
              <a:t>m: C</a:t>
            </a:r>
            <a:r>
              <a:rPr lang="en-US" baseline="-25000" dirty="0">
                <a:latin typeface="Symbol" panose="05050102010706020507" pitchFamily="18" charset="2"/>
              </a:rPr>
              <a:t>s</a:t>
            </a:r>
            <a:r>
              <a:rPr lang="en-US" dirty="0"/>
              <a:t> = 100 !  </a:t>
            </a:r>
            <a:br>
              <a:rPr lang="en-US" dirty="0"/>
            </a:br>
            <a:r>
              <a:rPr lang="en-US" dirty="0"/>
              <a:t>C</a:t>
            </a:r>
            <a:r>
              <a:rPr lang="en-US" baseline="-25000" dirty="0">
                <a:latin typeface="Symbol" panose="05050102010706020507" pitchFamily="18" charset="2"/>
              </a:rPr>
              <a:t>s</a:t>
            </a:r>
            <a:r>
              <a:rPr lang="en-US" dirty="0"/>
              <a:t> greater as crack grows longer.</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b="5747"/>
          <a:stretch/>
        </p:blipFill>
        <p:spPr>
          <a:xfrm>
            <a:off x="609600" y="914400"/>
            <a:ext cx="4279372" cy="434340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val="0"/>
              </a:ext>
            </a:extLst>
          </a:blip>
          <a:srcRect b="3749"/>
          <a:stretch/>
        </p:blipFill>
        <p:spPr>
          <a:xfrm>
            <a:off x="8506691" y="1205231"/>
            <a:ext cx="3075709" cy="528069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0764499">
            <a:off x="5521258" y="1528470"/>
            <a:ext cx="2438400" cy="182880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248038">
            <a:off x="5804654" y="3343488"/>
            <a:ext cx="2438400" cy="1828800"/>
          </a:xfrm>
          <a:prstGeom prst="rect">
            <a:avLst/>
          </a:prstGeom>
        </p:spPr>
      </p:pic>
      <p:sp>
        <p:nvSpPr>
          <p:cNvPr id="6" name="Date Placeholder 5"/>
          <p:cNvSpPr>
            <a:spLocks noGrp="1"/>
          </p:cNvSpPr>
          <p:nvPr>
            <p:ph type="dt" sz="half" idx="12"/>
          </p:nvPr>
        </p:nvSpPr>
        <p:spPr/>
        <p:txBody>
          <a:bodyPr/>
          <a:lstStyle/>
          <a:p>
            <a:r>
              <a:rPr lang="en-US" dirty="0"/>
              <a:t>© Ben van der Pluijm</a:t>
            </a:r>
          </a:p>
        </p:txBody>
      </p:sp>
    </p:spTree>
    <p:extLst>
      <p:ext uri="{BB962C8B-B14F-4D97-AF65-F5344CB8AC3E}">
        <p14:creationId xmlns:p14="http://schemas.microsoft.com/office/powerpoint/2010/main" val="9115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b="8934"/>
          <a:stretch/>
        </p:blipFill>
        <p:spPr>
          <a:xfrm>
            <a:off x="914400" y="743102"/>
            <a:ext cx="5949642" cy="291449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59788" y="3733800"/>
            <a:ext cx="5069434" cy="2838298"/>
          </a:xfrm>
          <a:prstGeom prst="rect">
            <a:avLst/>
          </a:prstGeom>
        </p:spPr>
      </p:pic>
      <p:sp>
        <p:nvSpPr>
          <p:cNvPr id="2" name="Title 1"/>
          <p:cNvSpPr>
            <a:spLocks noGrp="1"/>
          </p:cNvSpPr>
          <p:nvPr>
            <p:ph type="title"/>
          </p:nvPr>
        </p:nvSpPr>
        <p:spPr>
          <a:xfrm>
            <a:off x="0" y="0"/>
            <a:ext cx="12192000" cy="553998"/>
          </a:xfrm>
        </p:spPr>
        <p:txBody>
          <a:bodyPr/>
          <a:lstStyle/>
          <a:p>
            <a:r>
              <a:rPr lang="en-US" dirty="0"/>
              <a:t>Tensile Fracture (Crack) Modes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11</a:t>
            </a:fld>
            <a:endParaRPr lang="en-US"/>
          </a:p>
        </p:txBody>
      </p:sp>
      <p:sp>
        <p:nvSpPr>
          <p:cNvPr id="8" name="TextBox 7"/>
          <p:cNvSpPr txBox="1"/>
          <p:nvPr/>
        </p:nvSpPr>
        <p:spPr>
          <a:xfrm>
            <a:off x="7772400" y="2438400"/>
            <a:ext cx="3886200" cy="3477875"/>
          </a:xfrm>
          <a:prstGeom prst="rect">
            <a:avLst/>
          </a:prstGeom>
          <a:noFill/>
        </p:spPr>
        <p:txBody>
          <a:bodyPr wrap="square" rtlCol="0">
            <a:spAutoFit/>
          </a:bodyPr>
          <a:lstStyle/>
          <a:p>
            <a:r>
              <a:rPr lang="en-US" sz="2000" dirty="0"/>
              <a:t>Tensile cracks (Mode I)</a:t>
            </a:r>
          </a:p>
          <a:p>
            <a:r>
              <a:rPr lang="en-US" sz="2000" dirty="0"/>
              <a:t>Shear cracks (Mode II and III)</a:t>
            </a:r>
          </a:p>
          <a:p>
            <a:endParaRPr lang="en-US" sz="2000" dirty="0"/>
          </a:p>
          <a:p>
            <a:endParaRPr lang="en-US" sz="2000" dirty="0"/>
          </a:p>
          <a:p>
            <a:endParaRPr lang="en-US" sz="2000" dirty="0"/>
          </a:p>
          <a:p>
            <a:endParaRPr lang="en-US" sz="2000" dirty="0"/>
          </a:p>
          <a:p>
            <a:endParaRPr lang="en-US" sz="2000" dirty="0"/>
          </a:p>
          <a:p>
            <a:r>
              <a:rPr lang="en-US" sz="2000" dirty="0"/>
              <a:t>Shear-mode cracks are </a:t>
            </a:r>
            <a:r>
              <a:rPr lang="en-US" sz="2000" b="1" dirty="0"/>
              <a:t>not</a:t>
            </a:r>
            <a:r>
              <a:rPr lang="en-US" sz="2000" dirty="0"/>
              <a:t> faults.  When they propagate, they rotate into Mode I orientation (“wing cracks”)</a:t>
            </a:r>
          </a:p>
        </p:txBody>
      </p:sp>
      <p:sp>
        <p:nvSpPr>
          <p:cNvPr id="6" name="Date Placeholder 5"/>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21166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fade">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3998"/>
          </a:xfrm>
        </p:spPr>
        <p:txBody>
          <a:bodyPr/>
          <a:lstStyle/>
          <a:p>
            <a:r>
              <a:rPr lang="en-US" dirty="0"/>
              <a:t>Uniaxial Experiments: Tensile Cracks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12</a:t>
            </a:fld>
            <a:endParaRPr lang="en-US"/>
          </a:p>
        </p:txBody>
      </p:sp>
      <p:sp>
        <p:nvSpPr>
          <p:cNvPr id="9" name="TextBox 8"/>
          <p:cNvSpPr txBox="1"/>
          <p:nvPr/>
        </p:nvSpPr>
        <p:spPr>
          <a:xfrm>
            <a:off x="2209799" y="5257801"/>
            <a:ext cx="6629400" cy="1200329"/>
          </a:xfrm>
          <a:prstGeom prst="rect">
            <a:avLst/>
          </a:prstGeom>
          <a:noFill/>
        </p:spPr>
        <p:txBody>
          <a:bodyPr wrap="square" rtlCol="0">
            <a:spAutoFit/>
          </a:bodyPr>
          <a:lstStyle/>
          <a:p>
            <a:r>
              <a:rPr lang="en-US" dirty="0"/>
              <a:t>	</a:t>
            </a:r>
            <a:r>
              <a:rPr lang="en-US" b="1" dirty="0"/>
              <a:t>Extension			Compression</a:t>
            </a:r>
          </a:p>
          <a:p>
            <a:endParaRPr lang="en-US" dirty="0"/>
          </a:p>
          <a:p>
            <a:r>
              <a:rPr lang="en-US" dirty="0"/>
              <a:t>Effect of preexisting (or Griffith) cracks: preferred activation, then longest cracks grow because of stress concentration.</a:t>
            </a:r>
          </a:p>
        </p:txBody>
      </p:sp>
      <p:cxnSp>
        <p:nvCxnSpPr>
          <p:cNvPr id="11" name="Straight Connector 10"/>
          <p:cNvCxnSpPr/>
          <p:nvPr/>
        </p:nvCxnSpPr>
        <p:spPr bwMode="auto">
          <a:xfrm>
            <a:off x="5943599" y="1415644"/>
            <a:ext cx="0" cy="4223157"/>
          </a:xfrm>
          <a:prstGeom prst="line">
            <a:avLst/>
          </a:prstGeom>
          <a:solidFill>
            <a:schemeClr val="accent1"/>
          </a:solidFill>
          <a:ln w="28575" cap="flat" cmpd="sng" algn="ctr">
            <a:solidFill>
              <a:srgbClr val="FF0000"/>
            </a:solidFill>
            <a:prstDash val="solid"/>
            <a:round/>
            <a:headEnd type="none" w="med" len="med"/>
            <a:tailEnd type="none" w="med" len="med"/>
          </a:ln>
          <a:effectLst/>
        </p:spPr>
      </p:cxn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b="12118"/>
          <a:stretch/>
        </p:blipFill>
        <p:spPr>
          <a:xfrm>
            <a:off x="1447800" y="1499617"/>
            <a:ext cx="4042277" cy="307238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63343" y="1600201"/>
            <a:ext cx="3290256" cy="3395439"/>
          </a:xfrm>
          <a:prstGeom prst="rect">
            <a:avLst/>
          </a:prstGeom>
        </p:spPr>
      </p:pic>
      <p:sp>
        <p:nvSpPr>
          <p:cNvPr id="6" name="Date Placeholder 5"/>
          <p:cNvSpPr>
            <a:spLocks noGrp="1"/>
          </p:cNvSpPr>
          <p:nvPr>
            <p:ph type="dt" sz="half" idx="12"/>
          </p:nvPr>
        </p:nvSpPr>
        <p:spPr/>
        <p:txBody>
          <a:bodyPr/>
          <a:lstStyle/>
          <a:p>
            <a:r>
              <a:rPr lang="en-US"/>
              <a:t>© Ben van der Pluijm</a:t>
            </a:r>
          </a:p>
        </p:txBody>
      </p:sp>
      <p:sp>
        <p:nvSpPr>
          <p:cNvPr id="7" name="TextBox 6">
            <a:extLst>
              <a:ext uri="{FF2B5EF4-FFF2-40B4-BE49-F238E27FC236}">
                <a16:creationId xmlns:a16="http://schemas.microsoft.com/office/drawing/2014/main" id="{DFA32544-9FB0-4E96-89C3-61B67E1006D1}"/>
              </a:ext>
            </a:extLst>
          </p:cNvPr>
          <p:cNvSpPr txBox="1"/>
          <p:nvPr/>
        </p:nvSpPr>
        <p:spPr>
          <a:xfrm>
            <a:off x="2667000" y="1447800"/>
            <a:ext cx="298608" cy="276999"/>
          </a:xfrm>
          <a:prstGeom prst="rect">
            <a:avLst/>
          </a:prstGeom>
          <a:solidFill>
            <a:schemeClr val="bg1"/>
          </a:solidFill>
        </p:spPr>
        <p:txBody>
          <a:bodyPr wrap="none" lIns="0" tIns="0" rIns="0" bIns="0" rtlCol="0">
            <a:spAutoFit/>
          </a:bodyPr>
          <a:lstStyle/>
          <a:p>
            <a:r>
              <a:rPr lang="el-GR" dirty="0"/>
              <a:t>σ</a:t>
            </a:r>
            <a:r>
              <a:rPr lang="en-US" baseline="-25000" dirty="0"/>
              <a:t>T</a:t>
            </a:r>
            <a:r>
              <a:rPr lang="en-US" dirty="0"/>
              <a:t> </a:t>
            </a:r>
            <a:endParaRPr lang="en-US" baseline="-25000" dirty="0"/>
          </a:p>
        </p:txBody>
      </p:sp>
      <p:sp>
        <p:nvSpPr>
          <p:cNvPr id="12" name="TextBox 11">
            <a:extLst>
              <a:ext uri="{FF2B5EF4-FFF2-40B4-BE49-F238E27FC236}">
                <a16:creationId xmlns:a16="http://schemas.microsoft.com/office/drawing/2014/main" id="{10BA8366-00B4-4444-AF75-7F1B9C379CA0}"/>
              </a:ext>
            </a:extLst>
          </p:cNvPr>
          <p:cNvSpPr txBox="1"/>
          <p:nvPr/>
        </p:nvSpPr>
        <p:spPr>
          <a:xfrm>
            <a:off x="7315200" y="1475601"/>
            <a:ext cx="616002" cy="276999"/>
          </a:xfrm>
          <a:prstGeom prst="rect">
            <a:avLst/>
          </a:prstGeom>
          <a:solidFill>
            <a:schemeClr val="bg1"/>
          </a:solidFill>
        </p:spPr>
        <p:txBody>
          <a:bodyPr wrap="square" lIns="0" tIns="0" rIns="0" bIns="0">
            <a:spAutoFit/>
          </a:bodyPr>
          <a:lstStyle/>
          <a:p>
            <a:r>
              <a:rPr lang="el-GR" dirty="0"/>
              <a:t>σ</a:t>
            </a:r>
            <a:r>
              <a:rPr lang="en-US" baseline="-25000" dirty="0"/>
              <a:t>C</a:t>
            </a:r>
            <a:endParaRPr lang="en-US" dirty="0"/>
          </a:p>
        </p:txBody>
      </p:sp>
    </p:spTree>
    <p:extLst>
      <p:ext uri="{BB962C8B-B14F-4D97-AF65-F5344CB8AC3E}">
        <p14:creationId xmlns:p14="http://schemas.microsoft.com/office/powerpoint/2010/main" val="236220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14044" y="1034702"/>
            <a:ext cx="6618427" cy="5558942"/>
          </a:xfrm>
          <a:prstGeom prst="rect">
            <a:avLst/>
          </a:prstGeom>
        </p:spPr>
      </p:pic>
      <p:sp>
        <p:nvSpPr>
          <p:cNvPr id="2" name="Title 1"/>
          <p:cNvSpPr>
            <a:spLocks noGrp="1"/>
          </p:cNvSpPr>
          <p:nvPr>
            <p:ph type="title"/>
          </p:nvPr>
        </p:nvSpPr>
        <p:spPr/>
        <p:txBody>
          <a:bodyPr/>
          <a:lstStyle/>
          <a:p>
            <a:r>
              <a:rPr lang="en-US" dirty="0"/>
              <a:t>Formation of Shear Fractures</a:t>
            </a:r>
          </a:p>
        </p:txBody>
      </p:sp>
      <p:sp>
        <p:nvSpPr>
          <p:cNvPr id="3" name="Content Placeholder 2"/>
          <p:cNvSpPr>
            <a:spLocks noGrp="1"/>
          </p:cNvSpPr>
          <p:nvPr>
            <p:ph idx="1"/>
          </p:nvPr>
        </p:nvSpPr>
        <p:spPr>
          <a:xfrm>
            <a:off x="304800" y="1662669"/>
            <a:ext cx="3657600" cy="4495800"/>
          </a:xfrm>
        </p:spPr>
        <p:txBody>
          <a:bodyPr/>
          <a:lstStyle/>
          <a:p>
            <a:pPr marL="0" indent="0"/>
            <a:r>
              <a:rPr lang="en-US" sz="2000" b="1" dirty="0"/>
              <a:t>Shear fracture (or fault</a:t>
            </a:r>
            <a:r>
              <a:rPr lang="en-US" sz="2000" dirty="0"/>
              <a:t>)</a:t>
            </a:r>
            <a:r>
              <a:rPr lang="en-US" sz="2000" b="1" dirty="0"/>
              <a:t> </a:t>
            </a:r>
            <a:r>
              <a:rPr lang="en-US" sz="2000" dirty="0"/>
              <a:t>is surface across which rock loses continuity when shear stress parallel to surface is sufficiently large.</a:t>
            </a:r>
          </a:p>
          <a:p>
            <a:pPr marL="0" indent="0"/>
            <a:endParaRPr lang="en-US" sz="2000" dirty="0"/>
          </a:p>
          <a:p>
            <a:pPr marL="0" indent="0"/>
            <a:r>
              <a:rPr lang="en-US" sz="2000" dirty="0"/>
              <a:t>Faults are </a:t>
            </a:r>
            <a:r>
              <a:rPr lang="en-US" sz="2000" i="1" dirty="0"/>
              <a:t>not</a:t>
            </a:r>
            <a:r>
              <a:rPr lang="en-US" sz="2000" dirty="0"/>
              <a:t> large tensile cracks, as their eventual orientation shows.</a:t>
            </a:r>
          </a:p>
          <a:p>
            <a:pPr marL="0" indent="0"/>
            <a:endParaRPr lang="en-US" sz="2000" dirty="0"/>
          </a:p>
          <a:p>
            <a:pPr marL="0" indent="0"/>
            <a:r>
              <a:rPr lang="en-US" sz="2000" dirty="0"/>
              <a:t>Differential stress at failure is called </a:t>
            </a:r>
            <a:r>
              <a:rPr lang="en-US" sz="2000" b="1" dirty="0"/>
              <a:t>failure stress</a:t>
            </a:r>
            <a:r>
              <a:rPr lang="en-US" sz="2000" dirty="0"/>
              <a:t> (</a:t>
            </a:r>
            <a:r>
              <a:rPr lang="el-GR" sz="2000" dirty="0"/>
              <a:t>σ</a:t>
            </a:r>
            <a:r>
              <a:rPr lang="en-US" sz="2000" baseline="-25000" dirty="0"/>
              <a:t>f</a:t>
            </a:r>
            <a:r>
              <a:rPr lang="en-US" sz="2000" dirty="0"/>
              <a:t>).</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13</a:t>
            </a:fld>
            <a:endParaRPr lang="en-US"/>
          </a:p>
        </p:txBody>
      </p:sp>
      <p:sp>
        <p:nvSpPr>
          <p:cNvPr id="7" name="TextBox 6"/>
          <p:cNvSpPr txBox="1"/>
          <p:nvPr/>
        </p:nvSpPr>
        <p:spPr>
          <a:xfrm>
            <a:off x="8681673" y="1715869"/>
            <a:ext cx="2138727" cy="646331"/>
          </a:xfrm>
          <a:prstGeom prst="rect">
            <a:avLst/>
          </a:prstGeom>
          <a:noFill/>
        </p:spPr>
        <p:txBody>
          <a:bodyPr wrap="none" rtlCol="0">
            <a:spAutoFit/>
          </a:bodyPr>
          <a:lstStyle/>
          <a:p>
            <a:r>
              <a:rPr lang="en-US" dirty="0"/>
              <a:t>(I, II)          (III)</a:t>
            </a:r>
          </a:p>
          <a:p>
            <a:r>
              <a:rPr lang="en-US" dirty="0"/>
              <a:t>             </a:t>
            </a:r>
            <a:r>
              <a:rPr lang="en-US" dirty="0" err="1"/>
              <a:t>dilatancy</a:t>
            </a:r>
            <a:r>
              <a:rPr lang="en-US" dirty="0"/>
              <a:t>  </a:t>
            </a:r>
          </a:p>
        </p:txBody>
      </p:sp>
      <p:sp>
        <p:nvSpPr>
          <p:cNvPr id="9" name="TextBox 8"/>
          <p:cNvSpPr txBox="1"/>
          <p:nvPr/>
        </p:nvSpPr>
        <p:spPr>
          <a:xfrm>
            <a:off x="4495800" y="4431268"/>
            <a:ext cx="5788764" cy="369332"/>
          </a:xfrm>
          <a:prstGeom prst="rect">
            <a:avLst/>
          </a:prstGeom>
          <a:noFill/>
        </p:spPr>
        <p:txBody>
          <a:bodyPr wrap="none" rtlCol="0">
            <a:spAutoFit/>
          </a:bodyPr>
          <a:lstStyle/>
          <a:p>
            <a:r>
              <a:rPr lang="en-US" dirty="0"/>
              <a:t>Initial state	 I, II		III	            IV</a:t>
            </a:r>
          </a:p>
        </p:txBody>
      </p:sp>
      <p:sp>
        <p:nvSpPr>
          <p:cNvPr id="6" name="Date Placeholder 5"/>
          <p:cNvSpPr>
            <a:spLocks noGrp="1"/>
          </p:cNvSpPr>
          <p:nvPr>
            <p:ph type="dt" sz="half" idx="12"/>
          </p:nvPr>
        </p:nvSpPr>
        <p:spPr/>
        <p:txBody>
          <a:bodyPr/>
          <a:lstStyle/>
          <a:p>
            <a:r>
              <a:rPr lang="en-US"/>
              <a:t>© Ben van der Pluijm</a:t>
            </a:r>
          </a:p>
        </p:txBody>
      </p:sp>
      <p:sp>
        <p:nvSpPr>
          <p:cNvPr id="8" name="Rectangle 7">
            <a:extLst>
              <a:ext uri="{FF2B5EF4-FFF2-40B4-BE49-F238E27FC236}">
                <a16:creationId xmlns:a16="http://schemas.microsoft.com/office/drawing/2014/main" id="{F483CCD1-0405-4B6B-8636-5C125ED2E608}"/>
              </a:ext>
            </a:extLst>
          </p:cNvPr>
          <p:cNvSpPr/>
          <p:nvPr/>
        </p:nvSpPr>
        <p:spPr>
          <a:xfrm>
            <a:off x="6324600" y="914400"/>
            <a:ext cx="370614" cy="369332"/>
          </a:xfrm>
          <a:prstGeom prst="rect">
            <a:avLst/>
          </a:prstGeom>
        </p:spPr>
        <p:txBody>
          <a:bodyPr wrap="none">
            <a:spAutoFit/>
          </a:bodyPr>
          <a:lstStyle/>
          <a:p>
            <a:r>
              <a:rPr lang="el-GR" dirty="0"/>
              <a:t>σ</a:t>
            </a:r>
            <a:r>
              <a:rPr lang="en-US" baseline="-25000" dirty="0"/>
              <a:t>f</a:t>
            </a:r>
            <a:endParaRPr lang="en-US" dirty="0"/>
          </a:p>
        </p:txBody>
      </p:sp>
    </p:spTree>
    <p:extLst>
      <p:ext uri="{BB962C8B-B14F-4D97-AF65-F5344CB8AC3E}">
        <p14:creationId xmlns:p14="http://schemas.microsoft.com/office/powerpoint/2010/main" val="10624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29400" y="1524000"/>
            <a:ext cx="4206240" cy="4010272"/>
          </a:xfrm>
          <a:prstGeom prst="rect">
            <a:avLst/>
          </a:prstGeom>
        </p:spPr>
      </p:pic>
      <p:sp>
        <p:nvSpPr>
          <p:cNvPr id="2" name="Title 1"/>
          <p:cNvSpPr>
            <a:spLocks noGrp="1"/>
          </p:cNvSpPr>
          <p:nvPr>
            <p:ph type="title"/>
          </p:nvPr>
        </p:nvSpPr>
        <p:spPr>
          <a:xfrm>
            <a:off x="0" y="0"/>
            <a:ext cx="12192000" cy="553998"/>
          </a:xfrm>
        </p:spPr>
        <p:txBody>
          <a:bodyPr/>
          <a:lstStyle/>
          <a:p>
            <a:r>
              <a:rPr lang="en-US" dirty="0"/>
              <a:t>Shear Failure Criteria 1 – Compressional Failure</a:t>
            </a:r>
          </a:p>
        </p:txBody>
      </p:sp>
      <p:sp>
        <p:nvSpPr>
          <p:cNvPr id="3" name="Content Placeholder 2"/>
          <p:cNvSpPr>
            <a:spLocks noGrp="1"/>
          </p:cNvSpPr>
          <p:nvPr>
            <p:ph idx="1"/>
          </p:nvPr>
        </p:nvSpPr>
        <p:spPr>
          <a:xfrm>
            <a:off x="441960" y="912257"/>
            <a:ext cx="5064760" cy="5314950"/>
          </a:xfrm>
        </p:spPr>
        <p:txBody>
          <a:bodyPr/>
          <a:lstStyle/>
          <a:p>
            <a:r>
              <a:rPr lang="en-US" sz="2000" dirty="0"/>
              <a:t>Two failure (conjugate) surfaces at ~30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1</a:t>
            </a:r>
            <a:r>
              <a:rPr lang="en-US" sz="2000" dirty="0"/>
              <a:t>  (= ~60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3</a:t>
            </a:r>
            <a:r>
              <a:rPr lang="en-US" sz="2000" dirty="0"/>
              <a:t>)</a:t>
            </a:r>
          </a:p>
          <a:p>
            <a:r>
              <a:rPr lang="en-US" sz="2000" dirty="0"/>
              <a:t>One becomes fault surface</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14</a:t>
            </a:fld>
            <a:endParaRPr lang="en-US"/>
          </a:p>
        </p:txBody>
      </p:sp>
      <p:sp>
        <p:nvSpPr>
          <p:cNvPr id="12" name="TextBox 11"/>
          <p:cNvSpPr txBox="1"/>
          <p:nvPr/>
        </p:nvSpPr>
        <p:spPr>
          <a:xfrm>
            <a:off x="7391400" y="1688068"/>
            <a:ext cx="1676400" cy="369332"/>
          </a:xfrm>
          <a:prstGeom prst="rect">
            <a:avLst/>
          </a:prstGeom>
          <a:noFill/>
        </p:spPr>
        <p:txBody>
          <a:bodyPr wrap="square" rtlCol="0">
            <a:spAutoFit/>
          </a:bodyPr>
          <a:lstStyle/>
          <a:p>
            <a:r>
              <a:rPr lang="en-US" dirty="0"/>
              <a:t>Failure planes</a:t>
            </a:r>
          </a:p>
        </p:txBody>
      </p:sp>
      <p:cxnSp>
        <p:nvCxnSpPr>
          <p:cNvPr id="14" name="Straight Arrow Connector 13"/>
          <p:cNvCxnSpPr/>
          <p:nvPr/>
        </p:nvCxnSpPr>
        <p:spPr bwMode="auto">
          <a:xfrm>
            <a:off x="8102600" y="2034064"/>
            <a:ext cx="127000" cy="3926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H="1">
            <a:off x="8229600" y="2034064"/>
            <a:ext cx="457200" cy="25575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2481682" y="2057400"/>
            <a:ext cx="0" cy="838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5" name="TextBox 14"/>
          <p:cNvSpPr txBox="1"/>
          <p:nvPr/>
        </p:nvSpPr>
        <p:spPr>
          <a:xfrm>
            <a:off x="2486514" y="2221468"/>
            <a:ext cx="409086" cy="369332"/>
          </a:xfrm>
          <a:prstGeom prst="rect">
            <a:avLst/>
          </a:prstGeom>
          <a:noFill/>
        </p:spPr>
        <p:txBody>
          <a:bodyPr wrap="none" rtlCol="0">
            <a:spAutoFit/>
          </a:bodyPr>
          <a:lstStyle/>
          <a:p>
            <a:r>
              <a:rPr lang="en-US" dirty="0">
                <a:latin typeface="Symbol" pitchFamily="18" charset="2"/>
              </a:rPr>
              <a:t>s</a:t>
            </a:r>
            <a:r>
              <a:rPr lang="en-US" baseline="-25000" dirty="0"/>
              <a:t>1</a:t>
            </a: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val="0"/>
              </a:ext>
            </a:extLst>
          </a:blip>
          <a:srcRect r="71867" b="24106"/>
          <a:stretch/>
        </p:blipFill>
        <p:spPr>
          <a:xfrm>
            <a:off x="1766493" y="2971800"/>
            <a:ext cx="1431853" cy="2819400"/>
          </a:xfrm>
          <a:prstGeom prst="rect">
            <a:avLst/>
          </a:prstGeom>
        </p:spPr>
      </p:pic>
      <p:cxnSp>
        <p:nvCxnSpPr>
          <p:cNvPr id="18" name="Straight Arrow Connector 17"/>
          <p:cNvCxnSpPr/>
          <p:nvPr/>
        </p:nvCxnSpPr>
        <p:spPr bwMode="auto">
          <a:xfrm>
            <a:off x="1066800" y="4343400"/>
            <a:ext cx="4572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TextBox 18"/>
          <p:cNvSpPr txBox="1"/>
          <p:nvPr/>
        </p:nvSpPr>
        <p:spPr>
          <a:xfrm>
            <a:off x="990600" y="3821668"/>
            <a:ext cx="409086" cy="369332"/>
          </a:xfrm>
          <a:prstGeom prst="rect">
            <a:avLst/>
          </a:prstGeom>
          <a:noFill/>
        </p:spPr>
        <p:txBody>
          <a:bodyPr wrap="none" rtlCol="0">
            <a:spAutoFit/>
          </a:bodyPr>
          <a:lstStyle/>
          <a:p>
            <a:r>
              <a:rPr lang="en-US" dirty="0">
                <a:latin typeface="Symbol" pitchFamily="18" charset="2"/>
              </a:rPr>
              <a:t>s</a:t>
            </a:r>
            <a:r>
              <a:rPr lang="en-US" baseline="-25000" dirty="0"/>
              <a:t>3</a:t>
            </a:r>
          </a:p>
        </p:txBody>
      </p:sp>
      <p:sp>
        <p:nvSpPr>
          <p:cNvPr id="7" name="5-Point Star 6"/>
          <p:cNvSpPr/>
          <p:nvPr/>
        </p:nvSpPr>
        <p:spPr bwMode="auto">
          <a:xfrm>
            <a:off x="8178800" y="4636532"/>
            <a:ext cx="127000" cy="15240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solidFill>
                <a:srgbClr val="FF0000"/>
              </a:solidFill>
              <a:effectLst/>
              <a:latin typeface="Arial" pitchFamily="34" charset="0"/>
            </a:endParaRPr>
          </a:p>
        </p:txBody>
      </p:sp>
      <p:sp>
        <p:nvSpPr>
          <p:cNvPr id="20" name="5-Point Star 19"/>
          <p:cNvSpPr/>
          <p:nvPr/>
        </p:nvSpPr>
        <p:spPr bwMode="auto">
          <a:xfrm>
            <a:off x="8178800" y="2502932"/>
            <a:ext cx="127000" cy="15240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solidFill>
                <a:srgbClr val="FF0000"/>
              </a:solidFill>
              <a:effectLst/>
              <a:latin typeface="Arial" pitchFamily="34" charset="0"/>
            </a:endParaRPr>
          </a:p>
        </p:txBody>
      </p:sp>
      <p:sp>
        <p:nvSpPr>
          <p:cNvPr id="8" name="TextBox 7"/>
          <p:cNvSpPr txBox="1"/>
          <p:nvPr/>
        </p:nvSpPr>
        <p:spPr>
          <a:xfrm>
            <a:off x="7848600" y="2350532"/>
            <a:ext cx="312906" cy="2585323"/>
          </a:xfrm>
          <a:prstGeom prst="rect">
            <a:avLst/>
          </a:prstGeom>
          <a:noFill/>
        </p:spPr>
        <p:txBody>
          <a:bodyPr wrap="none" rtlCol="0">
            <a:spAutoFit/>
          </a:bodyPr>
          <a:lstStyle/>
          <a:p>
            <a:r>
              <a:rPr lang="en-US" dirty="0"/>
              <a:t>1</a:t>
            </a:r>
          </a:p>
          <a:p>
            <a:endParaRPr lang="en-US" dirty="0"/>
          </a:p>
          <a:p>
            <a:endParaRPr lang="en-US" dirty="0"/>
          </a:p>
          <a:p>
            <a:endParaRPr lang="en-US" dirty="0"/>
          </a:p>
          <a:p>
            <a:endParaRPr lang="en-US" dirty="0"/>
          </a:p>
          <a:p>
            <a:endParaRPr lang="en-US" dirty="0"/>
          </a:p>
          <a:p>
            <a:endParaRPr lang="en-US" dirty="0"/>
          </a:p>
          <a:p>
            <a:endParaRPr lang="en-US" dirty="0"/>
          </a:p>
          <a:p>
            <a:r>
              <a:rPr lang="en-US" dirty="0"/>
              <a:t>2</a:t>
            </a:r>
          </a:p>
        </p:txBody>
      </p:sp>
      <p:sp>
        <p:nvSpPr>
          <p:cNvPr id="21" name="TextBox 20"/>
          <p:cNvSpPr txBox="1"/>
          <p:nvPr/>
        </p:nvSpPr>
        <p:spPr>
          <a:xfrm>
            <a:off x="1828800" y="3254276"/>
            <a:ext cx="312906" cy="2308324"/>
          </a:xfrm>
          <a:prstGeom prst="rect">
            <a:avLst/>
          </a:prstGeom>
          <a:noFill/>
        </p:spPr>
        <p:txBody>
          <a:bodyPr wrap="none" rtlCol="0">
            <a:spAutoFit/>
          </a:bodyPr>
          <a:lstStyle/>
          <a:p>
            <a:r>
              <a:rPr lang="en-US" dirty="0"/>
              <a:t>1</a:t>
            </a:r>
          </a:p>
          <a:p>
            <a:endParaRPr lang="en-US" dirty="0"/>
          </a:p>
          <a:p>
            <a:endParaRPr lang="en-US" dirty="0"/>
          </a:p>
          <a:p>
            <a:endParaRPr lang="en-US" dirty="0"/>
          </a:p>
          <a:p>
            <a:endParaRPr lang="en-US" dirty="0"/>
          </a:p>
          <a:p>
            <a:endParaRPr lang="en-US" dirty="0"/>
          </a:p>
          <a:p>
            <a:endParaRPr lang="en-US" dirty="0"/>
          </a:p>
          <a:p>
            <a:r>
              <a:rPr lang="en-US" dirty="0"/>
              <a:t>2</a:t>
            </a:r>
          </a:p>
        </p:txBody>
      </p:sp>
      <p:sp>
        <p:nvSpPr>
          <p:cNvPr id="6" name="Date Placeholder 5"/>
          <p:cNvSpPr>
            <a:spLocks noGrp="1"/>
          </p:cNvSpPr>
          <p:nvPr>
            <p:ph type="dt" sz="half" idx="12"/>
          </p:nvPr>
        </p:nvSpPr>
        <p:spPr/>
        <p:txBody>
          <a:bodyPr/>
          <a:lstStyle/>
          <a:p>
            <a:r>
              <a:rPr lang="en-US"/>
              <a:t>© Ben van der Pluijm</a:t>
            </a:r>
          </a:p>
        </p:txBody>
      </p:sp>
      <p:sp>
        <p:nvSpPr>
          <p:cNvPr id="22" name="TextBox 21">
            <a:extLst>
              <a:ext uri="{FF2B5EF4-FFF2-40B4-BE49-F238E27FC236}">
                <a16:creationId xmlns:a16="http://schemas.microsoft.com/office/drawing/2014/main" id="{7E24396F-7698-4DD3-B0BF-47CBB4FEB3AA}"/>
              </a:ext>
            </a:extLst>
          </p:cNvPr>
          <p:cNvSpPr txBox="1"/>
          <p:nvPr/>
        </p:nvSpPr>
        <p:spPr>
          <a:xfrm>
            <a:off x="10079446" y="3569732"/>
            <a:ext cx="567508" cy="369332"/>
          </a:xfrm>
          <a:prstGeom prst="rect">
            <a:avLst/>
          </a:prstGeom>
          <a:noFill/>
        </p:spPr>
        <p:txBody>
          <a:bodyPr wrap="square">
            <a:spAutoFit/>
          </a:bodyPr>
          <a:lstStyle/>
          <a:p>
            <a:r>
              <a:rPr lang="en-US" sz="1800" dirty="0">
                <a:latin typeface="Symbol" pitchFamily="18" charset="2"/>
                <a:cs typeface="Aparajita" pitchFamily="34" charset="0"/>
              </a:rPr>
              <a:t>s</a:t>
            </a:r>
            <a:r>
              <a:rPr lang="en-US" sz="1800" baseline="-25000" dirty="0"/>
              <a:t>1</a:t>
            </a:r>
            <a:endParaRPr lang="en-US" dirty="0"/>
          </a:p>
        </p:txBody>
      </p:sp>
      <p:sp>
        <p:nvSpPr>
          <p:cNvPr id="24" name="TextBox 23">
            <a:extLst>
              <a:ext uri="{FF2B5EF4-FFF2-40B4-BE49-F238E27FC236}">
                <a16:creationId xmlns:a16="http://schemas.microsoft.com/office/drawing/2014/main" id="{450F2ECE-E317-4663-8FBD-E605C3ED1040}"/>
              </a:ext>
            </a:extLst>
          </p:cNvPr>
          <p:cNvSpPr txBox="1"/>
          <p:nvPr/>
        </p:nvSpPr>
        <p:spPr>
          <a:xfrm>
            <a:off x="7585892" y="3569732"/>
            <a:ext cx="567508" cy="369332"/>
          </a:xfrm>
          <a:prstGeom prst="rect">
            <a:avLst/>
          </a:prstGeom>
          <a:noFill/>
        </p:spPr>
        <p:txBody>
          <a:bodyPr wrap="square">
            <a:spAutoFit/>
          </a:bodyPr>
          <a:lstStyle/>
          <a:p>
            <a:r>
              <a:rPr lang="en-US" sz="1800" dirty="0">
                <a:latin typeface="Symbol" pitchFamily="18" charset="2"/>
                <a:cs typeface="Aparajita" pitchFamily="34" charset="0"/>
              </a:rPr>
              <a:t>s</a:t>
            </a:r>
            <a:r>
              <a:rPr lang="en-US" sz="1800" baseline="-25000" dirty="0"/>
              <a:t>3</a:t>
            </a:r>
            <a:endParaRPr lang="en-US" dirty="0"/>
          </a:p>
        </p:txBody>
      </p:sp>
      <p:sp>
        <p:nvSpPr>
          <p:cNvPr id="26" name="TextBox 25">
            <a:extLst>
              <a:ext uri="{FF2B5EF4-FFF2-40B4-BE49-F238E27FC236}">
                <a16:creationId xmlns:a16="http://schemas.microsoft.com/office/drawing/2014/main" id="{5CD0CBF7-6D6A-4AD3-BA51-5BD7F9CC19ED}"/>
              </a:ext>
            </a:extLst>
          </p:cNvPr>
          <p:cNvSpPr txBox="1"/>
          <p:nvPr/>
        </p:nvSpPr>
        <p:spPr>
          <a:xfrm>
            <a:off x="5939567" y="5669675"/>
            <a:ext cx="5756592" cy="646331"/>
          </a:xfrm>
          <a:prstGeom prst="rect">
            <a:avLst/>
          </a:prstGeom>
          <a:noFill/>
        </p:spPr>
        <p:txBody>
          <a:bodyPr wrap="square">
            <a:spAutoFit/>
          </a:bodyPr>
          <a:lstStyle/>
          <a:p>
            <a:r>
              <a:rPr lang="en-US" sz="1800" dirty="0"/>
              <a:t>Failure surfaces at ~30</a:t>
            </a:r>
            <a:r>
              <a:rPr lang="en-US" sz="1800" baseline="30000" dirty="0"/>
              <a:t>o</a:t>
            </a:r>
            <a:r>
              <a:rPr lang="en-US" sz="1800" dirty="0"/>
              <a:t> to </a:t>
            </a:r>
            <a:r>
              <a:rPr lang="en-US" sz="1800" dirty="0">
                <a:latin typeface="Symbol" pitchFamily="18" charset="2"/>
                <a:cs typeface="Aparajita" pitchFamily="34" charset="0"/>
              </a:rPr>
              <a:t>s</a:t>
            </a:r>
            <a:r>
              <a:rPr lang="en-US" sz="1800" baseline="-25000" dirty="0"/>
              <a:t>1</a:t>
            </a:r>
            <a:r>
              <a:rPr lang="en-US" sz="1800" dirty="0"/>
              <a:t>  (= ~60</a:t>
            </a:r>
            <a:r>
              <a:rPr lang="en-US" sz="1800" baseline="30000" dirty="0"/>
              <a:t>o</a:t>
            </a:r>
            <a:r>
              <a:rPr lang="en-US" sz="1800" dirty="0"/>
              <a:t> to </a:t>
            </a:r>
            <a:r>
              <a:rPr lang="en-US" sz="1800" dirty="0">
                <a:latin typeface="Symbol" pitchFamily="18" charset="2"/>
                <a:cs typeface="Aparajita" pitchFamily="34" charset="0"/>
              </a:rPr>
              <a:t>s</a:t>
            </a:r>
            <a:r>
              <a:rPr lang="en-US" sz="1800" baseline="-25000" dirty="0"/>
              <a:t>3</a:t>
            </a:r>
            <a:r>
              <a:rPr lang="en-US" sz="1800" dirty="0"/>
              <a:t>).</a:t>
            </a:r>
            <a:br>
              <a:rPr lang="en-US" sz="1800" dirty="0"/>
            </a:br>
            <a:r>
              <a:rPr lang="en-US" sz="1800" dirty="0"/>
              <a:t>Yet, </a:t>
            </a:r>
            <a:r>
              <a:rPr lang="en-US" sz="1800" dirty="0">
                <a:latin typeface="Symbol" panose="05050102010706020507" pitchFamily="18" charset="2"/>
              </a:rPr>
              <a:t>s</a:t>
            </a:r>
            <a:r>
              <a:rPr lang="en-US" sz="1800" baseline="-25000" dirty="0"/>
              <a:t>s</a:t>
            </a:r>
            <a:r>
              <a:rPr lang="en-US" sz="1800" dirty="0"/>
              <a:t> is maximum at 45</a:t>
            </a:r>
            <a:r>
              <a:rPr lang="en-US" sz="1800" baseline="30000" dirty="0"/>
              <a:t>o</a:t>
            </a:r>
            <a:r>
              <a:rPr lang="en-US" sz="1800" dirty="0"/>
              <a:t>.  Why?</a:t>
            </a:r>
            <a:endParaRPr lang="en-US" sz="1800" baseline="-25000" dirty="0"/>
          </a:p>
        </p:txBody>
      </p:sp>
      <p:pic>
        <p:nvPicPr>
          <p:cNvPr id="25" name="Picture 24">
            <a:extLst>
              <a:ext uri="{FF2B5EF4-FFF2-40B4-BE49-F238E27FC236}">
                <a16:creationId xmlns:a16="http://schemas.microsoft.com/office/drawing/2014/main" id="{7AB9C6C0-775F-4A1E-882C-A8541F0F718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8133" r="35894" b="24106"/>
          <a:stretch/>
        </p:blipFill>
        <p:spPr>
          <a:xfrm>
            <a:off x="3198346" y="2971800"/>
            <a:ext cx="1830854" cy="2819400"/>
          </a:xfrm>
          <a:prstGeom prst="rect">
            <a:avLst/>
          </a:prstGeom>
        </p:spPr>
      </p:pic>
    </p:spTree>
    <p:extLst>
      <p:ext uri="{BB962C8B-B14F-4D97-AF65-F5344CB8AC3E}">
        <p14:creationId xmlns:p14="http://schemas.microsoft.com/office/powerpoint/2010/main" val="8528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29400" y="1524000"/>
            <a:ext cx="4206240" cy="4010272"/>
          </a:xfrm>
          <a:prstGeom prst="rect">
            <a:avLst/>
          </a:prstGeom>
        </p:spPr>
      </p:pic>
      <p:sp>
        <p:nvSpPr>
          <p:cNvPr id="2" name="Title 1"/>
          <p:cNvSpPr>
            <a:spLocks noGrp="1"/>
          </p:cNvSpPr>
          <p:nvPr>
            <p:ph type="title"/>
          </p:nvPr>
        </p:nvSpPr>
        <p:spPr>
          <a:xfrm>
            <a:off x="0" y="0"/>
            <a:ext cx="12192000" cy="553998"/>
          </a:xfrm>
        </p:spPr>
        <p:txBody>
          <a:bodyPr/>
          <a:lstStyle/>
          <a:p>
            <a:r>
              <a:rPr lang="en-US" dirty="0"/>
              <a:t>Why 30</a:t>
            </a:r>
            <a:r>
              <a:rPr lang="en-US" baseline="30000" dirty="0"/>
              <a:t>o</a:t>
            </a:r>
            <a:r>
              <a:rPr lang="en-US" dirty="0"/>
              <a:t> instead of 45</a:t>
            </a:r>
            <a:r>
              <a:rPr lang="en-US" baseline="30000" dirty="0"/>
              <a:t>o</a:t>
            </a:r>
            <a:r>
              <a:rPr lang="en-US" dirty="0"/>
              <a:t> Fracture Angle with </a:t>
            </a:r>
            <a:r>
              <a:rPr lang="en-US" dirty="0">
                <a:latin typeface="Symbol" pitchFamily="18" charset="2"/>
              </a:rPr>
              <a:t>s</a:t>
            </a:r>
            <a:r>
              <a:rPr lang="en-US" baseline="-25000" dirty="0"/>
              <a:t>1</a:t>
            </a:r>
            <a:r>
              <a:rPr lang="en-US" dirty="0"/>
              <a:t>?</a:t>
            </a:r>
          </a:p>
        </p:txBody>
      </p:sp>
      <p:sp>
        <p:nvSpPr>
          <p:cNvPr id="3" name="Content Placeholder 2"/>
          <p:cNvSpPr>
            <a:spLocks noGrp="1"/>
          </p:cNvSpPr>
          <p:nvPr>
            <p:ph idx="1"/>
          </p:nvPr>
        </p:nvSpPr>
        <p:spPr>
          <a:xfrm>
            <a:off x="441959" y="912257"/>
            <a:ext cx="7805929" cy="5314950"/>
          </a:xfrm>
        </p:spPr>
        <p:txBody>
          <a:bodyPr/>
          <a:lstStyle/>
          <a:p>
            <a:r>
              <a:rPr lang="en-US" sz="2000" dirty="0"/>
              <a:t>Two failure (conjugate) surfaces at ~30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1</a:t>
            </a:r>
            <a:r>
              <a:rPr lang="en-US" sz="2000" dirty="0"/>
              <a:t>  (= ~60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3</a:t>
            </a:r>
            <a:r>
              <a:rPr lang="en-US" sz="2000" dirty="0"/>
              <a:t>)</a:t>
            </a:r>
          </a:p>
          <a:p>
            <a:r>
              <a:rPr lang="en-US" sz="2000" dirty="0"/>
              <a:t>Yet, </a:t>
            </a:r>
            <a:r>
              <a:rPr lang="en-US" sz="2000" dirty="0">
                <a:latin typeface="Symbol" panose="05050102010706020507" pitchFamily="18" charset="2"/>
              </a:rPr>
              <a:t>s</a:t>
            </a:r>
            <a:r>
              <a:rPr lang="en-US" sz="2000" baseline="-25000" dirty="0"/>
              <a:t>s</a:t>
            </a:r>
            <a:r>
              <a:rPr lang="en-US" sz="2000" dirty="0"/>
              <a:t> is maximum at 45</a:t>
            </a:r>
            <a:r>
              <a:rPr lang="en-US" sz="2000" baseline="30000" dirty="0"/>
              <a:t>o</a:t>
            </a:r>
            <a:r>
              <a:rPr lang="en-US" sz="2000" dirty="0"/>
              <a:t>.  Why?  </a:t>
            </a:r>
          </a:p>
          <a:p>
            <a:r>
              <a:rPr lang="en-US" sz="2000" dirty="0"/>
              <a:t>Reducing </a:t>
            </a:r>
            <a:r>
              <a:rPr lang="en-US" sz="2000" dirty="0" err="1">
                <a:latin typeface="Symbol" panose="05050102010706020507" pitchFamily="18" charset="2"/>
              </a:rPr>
              <a:t>s</a:t>
            </a:r>
            <a:r>
              <a:rPr lang="en-US" sz="2000" baseline="-25000" dirty="0" err="1"/>
              <a:t>n</a:t>
            </a:r>
            <a:r>
              <a:rPr lang="en-US" sz="2000" dirty="0"/>
              <a:t> on plane</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15</a:t>
            </a:fld>
            <a:endParaRPr lang="en-US"/>
          </a:p>
        </p:txBody>
      </p:sp>
      <p:cxnSp>
        <p:nvCxnSpPr>
          <p:cNvPr id="13" name="Straight Arrow Connector 12"/>
          <p:cNvCxnSpPr/>
          <p:nvPr/>
        </p:nvCxnSpPr>
        <p:spPr bwMode="auto">
          <a:xfrm>
            <a:off x="2481682" y="2057400"/>
            <a:ext cx="0" cy="838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5" name="TextBox 14"/>
          <p:cNvSpPr txBox="1"/>
          <p:nvPr/>
        </p:nvSpPr>
        <p:spPr>
          <a:xfrm>
            <a:off x="2486514" y="2221468"/>
            <a:ext cx="409086" cy="369332"/>
          </a:xfrm>
          <a:prstGeom prst="rect">
            <a:avLst/>
          </a:prstGeom>
          <a:noFill/>
        </p:spPr>
        <p:txBody>
          <a:bodyPr wrap="none" rtlCol="0">
            <a:spAutoFit/>
          </a:bodyPr>
          <a:lstStyle/>
          <a:p>
            <a:r>
              <a:rPr lang="en-US" dirty="0">
                <a:latin typeface="Symbol" pitchFamily="18" charset="2"/>
              </a:rPr>
              <a:t>s</a:t>
            </a:r>
            <a:r>
              <a:rPr lang="en-US" baseline="-25000" dirty="0"/>
              <a:t>1</a:t>
            </a: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val="0"/>
              </a:ext>
            </a:extLst>
          </a:blip>
          <a:srcRect r="71867" b="24106"/>
          <a:stretch/>
        </p:blipFill>
        <p:spPr>
          <a:xfrm>
            <a:off x="1766493" y="2971800"/>
            <a:ext cx="1431853" cy="2819400"/>
          </a:xfrm>
          <a:prstGeom prst="rect">
            <a:avLst/>
          </a:prstGeom>
        </p:spPr>
      </p:pic>
      <p:cxnSp>
        <p:nvCxnSpPr>
          <p:cNvPr id="18" name="Straight Arrow Connector 17"/>
          <p:cNvCxnSpPr/>
          <p:nvPr/>
        </p:nvCxnSpPr>
        <p:spPr bwMode="auto">
          <a:xfrm>
            <a:off x="1066800" y="4343400"/>
            <a:ext cx="4572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TextBox 18"/>
          <p:cNvSpPr txBox="1"/>
          <p:nvPr/>
        </p:nvSpPr>
        <p:spPr>
          <a:xfrm>
            <a:off x="990600" y="3821668"/>
            <a:ext cx="409086" cy="369332"/>
          </a:xfrm>
          <a:prstGeom prst="rect">
            <a:avLst/>
          </a:prstGeom>
          <a:noFill/>
        </p:spPr>
        <p:txBody>
          <a:bodyPr wrap="none" rtlCol="0">
            <a:spAutoFit/>
          </a:bodyPr>
          <a:lstStyle/>
          <a:p>
            <a:r>
              <a:rPr lang="en-US" dirty="0">
                <a:latin typeface="Symbol" pitchFamily="18" charset="2"/>
              </a:rPr>
              <a:t>s</a:t>
            </a:r>
            <a:r>
              <a:rPr lang="en-US" baseline="-25000" dirty="0"/>
              <a:t>3</a:t>
            </a:r>
          </a:p>
        </p:txBody>
      </p:sp>
      <p:sp>
        <p:nvSpPr>
          <p:cNvPr id="7" name="5-Point Star 6"/>
          <p:cNvSpPr/>
          <p:nvPr/>
        </p:nvSpPr>
        <p:spPr bwMode="auto">
          <a:xfrm>
            <a:off x="8178800" y="4636532"/>
            <a:ext cx="127000" cy="15240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solidFill>
                <a:srgbClr val="FF0000"/>
              </a:solidFill>
              <a:effectLst/>
              <a:latin typeface="Arial" pitchFamily="34" charset="0"/>
            </a:endParaRPr>
          </a:p>
        </p:txBody>
      </p:sp>
      <p:sp>
        <p:nvSpPr>
          <p:cNvPr id="21" name="TextBox 20"/>
          <p:cNvSpPr txBox="1"/>
          <p:nvPr/>
        </p:nvSpPr>
        <p:spPr>
          <a:xfrm>
            <a:off x="1828800" y="3254276"/>
            <a:ext cx="312906" cy="2308324"/>
          </a:xfrm>
          <a:prstGeom prst="rect">
            <a:avLst/>
          </a:prstGeom>
          <a:noFill/>
        </p:spPr>
        <p:txBody>
          <a:bodyPr wrap="none" rtlCol="0">
            <a:spAutoFit/>
          </a:bodyPr>
          <a:lstStyle/>
          <a:p>
            <a:r>
              <a:rPr lang="en-US" dirty="0"/>
              <a:t>1</a:t>
            </a:r>
          </a:p>
          <a:p>
            <a:endParaRPr lang="en-US" dirty="0"/>
          </a:p>
          <a:p>
            <a:endParaRPr lang="en-US" dirty="0"/>
          </a:p>
          <a:p>
            <a:endParaRPr lang="en-US" dirty="0"/>
          </a:p>
          <a:p>
            <a:endParaRPr lang="en-US" dirty="0"/>
          </a:p>
          <a:p>
            <a:endParaRPr lang="en-US" dirty="0"/>
          </a:p>
          <a:p>
            <a:endParaRPr lang="en-US" dirty="0"/>
          </a:p>
          <a:p>
            <a:r>
              <a:rPr lang="en-US" dirty="0"/>
              <a:t>2</a:t>
            </a:r>
          </a:p>
        </p:txBody>
      </p:sp>
      <p:sp>
        <p:nvSpPr>
          <p:cNvPr id="6" name="Date Placeholder 5"/>
          <p:cNvSpPr>
            <a:spLocks noGrp="1"/>
          </p:cNvSpPr>
          <p:nvPr>
            <p:ph type="dt" sz="half" idx="12"/>
          </p:nvPr>
        </p:nvSpPr>
        <p:spPr/>
        <p:txBody>
          <a:bodyPr/>
          <a:lstStyle/>
          <a:p>
            <a:r>
              <a:rPr lang="en-US"/>
              <a:t>© Ben van der Pluijm</a:t>
            </a:r>
          </a:p>
        </p:txBody>
      </p:sp>
      <p:sp>
        <p:nvSpPr>
          <p:cNvPr id="22" name="TextBox 21">
            <a:extLst>
              <a:ext uri="{FF2B5EF4-FFF2-40B4-BE49-F238E27FC236}">
                <a16:creationId xmlns:a16="http://schemas.microsoft.com/office/drawing/2014/main" id="{7E24396F-7698-4DD3-B0BF-47CBB4FEB3AA}"/>
              </a:ext>
            </a:extLst>
          </p:cNvPr>
          <p:cNvSpPr txBox="1"/>
          <p:nvPr/>
        </p:nvSpPr>
        <p:spPr>
          <a:xfrm>
            <a:off x="10079446" y="3569732"/>
            <a:ext cx="567508" cy="369332"/>
          </a:xfrm>
          <a:prstGeom prst="rect">
            <a:avLst/>
          </a:prstGeom>
          <a:noFill/>
        </p:spPr>
        <p:txBody>
          <a:bodyPr wrap="square">
            <a:spAutoFit/>
          </a:bodyPr>
          <a:lstStyle/>
          <a:p>
            <a:r>
              <a:rPr lang="en-US" sz="1800" dirty="0">
                <a:latin typeface="Symbol" pitchFamily="18" charset="2"/>
                <a:cs typeface="Aparajita" pitchFamily="34" charset="0"/>
              </a:rPr>
              <a:t>s</a:t>
            </a:r>
            <a:r>
              <a:rPr lang="en-US" sz="1800" baseline="-25000" dirty="0"/>
              <a:t>1</a:t>
            </a:r>
            <a:endParaRPr lang="en-US" dirty="0"/>
          </a:p>
        </p:txBody>
      </p:sp>
      <p:sp>
        <p:nvSpPr>
          <p:cNvPr id="24" name="TextBox 23">
            <a:extLst>
              <a:ext uri="{FF2B5EF4-FFF2-40B4-BE49-F238E27FC236}">
                <a16:creationId xmlns:a16="http://schemas.microsoft.com/office/drawing/2014/main" id="{450F2ECE-E317-4663-8FBD-E605C3ED1040}"/>
              </a:ext>
            </a:extLst>
          </p:cNvPr>
          <p:cNvSpPr txBox="1"/>
          <p:nvPr/>
        </p:nvSpPr>
        <p:spPr>
          <a:xfrm>
            <a:off x="7585892" y="3569732"/>
            <a:ext cx="567508" cy="369332"/>
          </a:xfrm>
          <a:prstGeom prst="rect">
            <a:avLst/>
          </a:prstGeom>
          <a:noFill/>
        </p:spPr>
        <p:txBody>
          <a:bodyPr wrap="square">
            <a:spAutoFit/>
          </a:bodyPr>
          <a:lstStyle/>
          <a:p>
            <a:r>
              <a:rPr lang="en-US" sz="1800" dirty="0">
                <a:latin typeface="Symbol" pitchFamily="18" charset="2"/>
                <a:cs typeface="Aparajita" pitchFamily="34" charset="0"/>
              </a:rPr>
              <a:t>s</a:t>
            </a:r>
            <a:r>
              <a:rPr lang="en-US" sz="1800" baseline="-25000" dirty="0"/>
              <a:t>3</a:t>
            </a:r>
            <a:endParaRPr lang="en-US" dirty="0"/>
          </a:p>
        </p:txBody>
      </p:sp>
      <p:cxnSp>
        <p:nvCxnSpPr>
          <p:cNvPr id="10" name="Straight Connector 9">
            <a:extLst>
              <a:ext uri="{FF2B5EF4-FFF2-40B4-BE49-F238E27FC236}">
                <a16:creationId xmlns:a16="http://schemas.microsoft.com/office/drawing/2014/main" id="{73949A17-5737-CD84-0278-74182BA2C67F}"/>
              </a:ext>
            </a:extLst>
          </p:cNvPr>
          <p:cNvCxnSpPr>
            <a:cxnSpLocks/>
          </p:cNvCxnSpPr>
          <p:nvPr/>
        </p:nvCxnSpPr>
        <p:spPr bwMode="auto">
          <a:xfrm flipV="1">
            <a:off x="7315200" y="1920240"/>
            <a:ext cx="2042160" cy="1203960"/>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2154F8E-6B2D-2566-414F-4FDB33138E64}"/>
              </a:ext>
            </a:extLst>
          </p:cNvPr>
          <p:cNvCxnSpPr>
            <a:cxnSpLocks/>
          </p:cNvCxnSpPr>
          <p:nvPr/>
        </p:nvCxnSpPr>
        <p:spPr bwMode="auto">
          <a:xfrm>
            <a:off x="8238744" y="2587752"/>
            <a:ext cx="0" cy="105156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375C3698-5880-2812-EB95-F10C88034581}"/>
              </a:ext>
            </a:extLst>
          </p:cNvPr>
          <p:cNvSpPr txBox="1"/>
          <p:nvPr/>
        </p:nvSpPr>
        <p:spPr>
          <a:xfrm>
            <a:off x="8245847" y="3200400"/>
            <a:ext cx="517153" cy="369332"/>
          </a:xfrm>
          <a:prstGeom prst="rect">
            <a:avLst/>
          </a:prstGeom>
          <a:noFill/>
        </p:spPr>
        <p:txBody>
          <a:bodyPr wrap="square">
            <a:spAutoFit/>
          </a:bodyPr>
          <a:lstStyle/>
          <a:p>
            <a:r>
              <a:rPr lang="en-US" sz="1800" dirty="0" err="1">
                <a:latin typeface="Symbol" panose="05050102010706020507" pitchFamily="18" charset="2"/>
              </a:rPr>
              <a:t>s</a:t>
            </a:r>
            <a:r>
              <a:rPr lang="en-US" sz="1800" baseline="-25000" dirty="0" err="1"/>
              <a:t>n</a:t>
            </a:r>
            <a:endParaRPr lang="en-US" dirty="0"/>
          </a:p>
        </p:txBody>
      </p:sp>
      <p:cxnSp>
        <p:nvCxnSpPr>
          <p:cNvPr id="37" name="Straight Connector 36">
            <a:extLst>
              <a:ext uri="{FF2B5EF4-FFF2-40B4-BE49-F238E27FC236}">
                <a16:creationId xmlns:a16="http://schemas.microsoft.com/office/drawing/2014/main" id="{90D4B18D-B57E-15B2-6F7B-CFAA59D47809}"/>
              </a:ext>
            </a:extLst>
          </p:cNvPr>
          <p:cNvCxnSpPr>
            <a:cxnSpLocks/>
          </p:cNvCxnSpPr>
          <p:nvPr/>
        </p:nvCxnSpPr>
        <p:spPr bwMode="auto">
          <a:xfrm flipH="1" flipV="1">
            <a:off x="7315200" y="2589977"/>
            <a:ext cx="914400" cy="823"/>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61994812-19A8-1C6A-6F32-0E1CDB148E2B}"/>
              </a:ext>
            </a:extLst>
          </p:cNvPr>
          <p:cNvSpPr txBox="1"/>
          <p:nvPr/>
        </p:nvSpPr>
        <p:spPr>
          <a:xfrm>
            <a:off x="6915332" y="2297668"/>
            <a:ext cx="628468" cy="369332"/>
          </a:xfrm>
          <a:prstGeom prst="rect">
            <a:avLst/>
          </a:prstGeom>
          <a:noFill/>
        </p:spPr>
        <p:txBody>
          <a:bodyPr wrap="square">
            <a:spAutoFit/>
          </a:bodyPr>
          <a:lstStyle/>
          <a:p>
            <a:r>
              <a:rPr lang="en-US" sz="1800" dirty="0">
                <a:latin typeface="Symbol" panose="05050102010706020507" pitchFamily="18" charset="2"/>
              </a:rPr>
              <a:t>s</a:t>
            </a:r>
            <a:r>
              <a:rPr lang="en-US" sz="1800" baseline="-25000" dirty="0"/>
              <a:t>s</a:t>
            </a:r>
            <a:endParaRPr lang="en-US" dirty="0"/>
          </a:p>
        </p:txBody>
      </p:sp>
      <p:sp>
        <p:nvSpPr>
          <p:cNvPr id="20" name="5-Point Star 19"/>
          <p:cNvSpPr/>
          <p:nvPr/>
        </p:nvSpPr>
        <p:spPr bwMode="auto">
          <a:xfrm>
            <a:off x="8178800" y="2502932"/>
            <a:ext cx="127000" cy="152400"/>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solidFill>
                <a:srgbClr val="FF0000"/>
              </a:solidFill>
              <a:effectLst/>
              <a:latin typeface="Arial" pitchFamily="34" charset="0"/>
            </a:endParaRPr>
          </a:p>
        </p:txBody>
      </p:sp>
      <p:pic>
        <p:nvPicPr>
          <p:cNvPr id="40" name="Picture 39">
            <a:extLst>
              <a:ext uri="{FF2B5EF4-FFF2-40B4-BE49-F238E27FC236}">
                <a16:creationId xmlns:a16="http://schemas.microsoft.com/office/drawing/2014/main" id="{02458E7F-80A2-1143-3F8F-6DC66140F0B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64598" t="2419" r="4124" b="71992"/>
          <a:stretch/>
        </p:blipFill>
        <p:spPr>
          <a:xfrm>
            <a:off x="3642471" y="3258879"/>
            <a:ext cx="2560594" cy="2498149"/>
          </a:xfrm>
          <a:prstGeom prst="rect">
            <a:avLst/>
          </a:prstGeom>
        </p:spPr>
      </p:pic>
      <p:cxnSp>
        <p:nvCxnSpPr>
          <p:cNvPr id="8" name="Straight Connector 7">
            <a:extLst>
              <a:ext uri="{FF2B5EF4-FFF2-40B4-BE49-F238E27FC236}">
                <a16:creationId xmlns:a16="http://schemas.microsoft.com/office/drawing/2014/main" id="{6613F71B-A75C-A411-8B71-A945A76F4BAE}"/>
              </a:ext>
            </a:extLst>
          </p:cNvPr>
          <p:cNvCxnSpPr>
            <a:cxnSpLocks/>
          </p:cNvCxnSpPr>
          <p:nvPr/>
        </p:nvCxnSpPr>
        <p:spPr bwMode="auto">
          <a:xfrm flipH="1">
            <a:off x="7315200" y="2404872"/>
            <a:ext cx="1508760"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27A36ADC-EC66-1E7A-9939-693ED6F735CF}"/>
              </a:ext>
            </a:extLst>
          </p:cNvPr>
          <p:cNvCxnSpPr>
            <a:cxnSpLocks/>
          </p:cNvCxnSpPr>
          <p:nvPr/>
        </p:nvCxnSpPr>
        <p:spPr bwMode="auto">
          <a:xfrm>
            <a:off x="8860536" y="2395728"/>
            <a:ext cx="0" cy="1261872"/>
          </a:xfrm>
          <a:prstGeom prst="line">
            <a:avLst/>
          </a:prstGeom>
          <a:solidFill>
            <a:schemeClr val="accent1"/>
          </a:solidFill>
          <a:ln w="952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5859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30</a:t>
            </a:r>
            <a:r>
              <a:rPr lang="en-US" baseline="30000" dirty="0"/>
              <a:t>o</a:t>
            </a:r>
            <a:r>
              <a:rPr lang="en-US" dirty="0"/>
              <a:t> instead of 45</a:t>
            </a:r>
            <a:r>
              <a:rPr lang="en-US" baseline="30000" dirty="0"/>
              <a:t>o</a:t>
            </a:r>
            <a:r>
              <a:rPr lang="en-US" dirty="0"/>
              <a:t> Fracture Angle with </a:t>
            </a:r>
            <a:r>
              <a:rPr lang="en-US" dirty="0">
                <a:latin typeface="Symbol" pitchFamily="18" charset="2"/>
              </a:rPr>
              <a:t>s</a:t>
            </a:r>
            <a:r>
              <a:rPr lang="en-US" baseline="-25000" dirty="0"/>
              <a:t>1</a:t>
            </a:r>
            <a:r>
              <a:rPr lang="en-US" dirty="0"/>
              <a:t>?</a:t>
            </a:r>
            <a:endParaRPr lang="en-US" baseline="-25000" dirty="0"/>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16</a:t>
            </a:fld>
            <a:endParaRPr lang="en-US"/>
          </a:p>
        </p:txBody>
      </p:sp>
      <p:cxnSp>
        <p:nvCxnSpPr>
          <p:cNvPr id="10" name="Straight Arrow Connector 9"/>
          <p:cNvCxnSpPr/>
          <p:nvPr/>
        </p:nvCxnSpPr>
        <p:spPr bwMode="auto">
          <a:xfrm>
            <a:off x="2514600" y="1917645"/>
            <a:ext cx="0" cy="838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TextBox 10"/>
          <p:cNvSpPr txBox="1"/>
          <p:nvPr/>
        </p:nvSpPr>
        <p:spPr>
          <a:xfrm>
            <a:off x="2514600" y="1917645"/>
            <a:ext cx="409086" cy="369332"/>
          </a:xfrm>
          <a:prstGeom prst="rect">
            <a:avLst/>
          </a:prstGeom>
          <a:noFill/>
        </p:spPr>
        <p:txBody>
          <a:bodyPr wrap="none" rtlCol="0">
            <a:spAutoFit/>
          </a:bodyPr>
          <a:lstStyle/>
          <a:p>
            <a:r>
              <a:rPr lang="en-US" dirty="0">
                <a:latin typeface="Symbol" pitchFamily="18" charset="2"/>
              </a:rPr>
              <a:t>s</a:t>
            </a:r>
            <a:r>
              <a:rPr lang="en-US" baseline="-25000" dirty="0"/>
              <a:t>1</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l="21535"/>
          <a:stretch/>
        </p:blipFill>
        <p:spPr>
          <a:xfrm>
            <a:off x="7547347" y="1073869"/>
            <a:ext cx="3577853" cy="5437632"/>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val="0"/>
              </a:ext>
            </a:extLst>
          </a:blip>
          <a:srcRect r="71827" b="13940"/>
          <a:stretch/>
        </p:blipFill>
        <p:spPr>
          <a:xfrm>
            <a:off x="1766494" y="2971800"/>
            <a:ext cx="1433906" cy="3197046"/>
          </a:xfrm>
          <a:prstGeom prst="rect">
            <a:avLst/>
          </a:prstGeom>
        </p:spPr>
      </p:pic>
      <p:sp>
        <p:nvSpPr>
          <p:cNvPr id="6" name="Date Placeholder 5"/>
          <p:cNvSpPr>
            <a:spLocks noGrp="1"/>
          </p:cNvSpPr>
          <p:nvPr>
            <p:ph type="dt" sz="half" idx="12"/>
          </p:nvPr>
        </p:nvSpPr>
        <p:spPr/>
        <p:txBody>
          <a:bodyPr/>
          <a:lstStyle/>
          <a:p>
            <a:r>
              <a:rPr lang="en-US"/>
              <a:t>© Ben van der Pluijm</a:t>
            </a:r>
          </a:p>
        </p:txBody>
      </p:sp>
      <p:cxnSp>
        <p:nvCxnSpPr>
          <p:cNvPr id="15" name="Straight Arrow Connector 14">
            <a:extLst>
              <a:ext uri="{FF2B5EF4-FFF2-40B4-BE49-F238E27FC236}">
                <a16:creationId xmlns:a16="http://schemas.microsoft.com/office/drawing/2014/main" id="{8E7471C6-FF96-4899-8339-6F368F3F3EA4}"/>
              </a:ext>
            </a:extLst>
          </p:cNvPr>
          <p:cNvCxnSpPr/>
          <p:nvPr/>
        </p:nvCxnSpPr>
        <p:spPr bwMode="auto">
          <a:xfrm>
            <a:off x="1066800" y="4343400"/>
            <a:ext cx="4572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6" name="TextBox 15">
            <a:extLst>
              <a:ext uri="{FF2B5EF4-FFF2-40B4-BE49-F238E27FC236}">
                <a16:creationId xmlns:a16="http://schemas.microsoft.com/office/drawing/2014/main" id="{3DD1EF66-EC8B-4994-B827-CBC2234D1AF5}"/>
              </a:ext>
            </a:extLst>
          </p:cNvPr>
          <p:cNvSpPr txBox="1"/>
          <p:nvPr/>
        </p:nvSpPr>
        <p:spPr>
          <a:xfrm>
            <a:off x="990600" y="3821668"/>
            <a:ext cx="409086" cy="369332"/>
          </a:xfrm>
          <a:prstGeom prst="rect">
            <a:avLst/>
          </a:prstGeom>
          <a:noFill/>
        </p:spPr>
        <p:txBody>
          <a:bodyPr wrap="none" rtlCol="0">
            <a:spAutoFit/>
          </a:bodyPr>
          <a:lstStyle/>
          <a:p>
            <a:r>
              <a:rPr lang="en-US" dirty="0">
                <a:latin typeface="Symbol" pitchFamily="18" charset="2"/>
              </a:rPr>
              <a:t>s</a:t>
            </a:r>
            <a:r>
              <a:rPr lang="en-US" baseline="-25000" dirty="0"/>
              <a:t>3</a:t>
            </a:r>
          </a:p>
        </p:txBody>
      </p:sp>
      <p:pic>
        <p:nvPicPr>
          <p:cNvPr id="13" name="Picture 12">
            <a:extLst>
              <a:ext uri="{FF2B5EF4-FFF2-40B4-BE49-F238E27FC236}">
                <a16:creationId xmlns:a16="http://schemas.microsoft.com/office/drawing/2014/main" id="{00A39959-C65B-491F-B8BC-417A0ABDEC5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4598" t="2419" r="4124" b="71992"/>
          <a:stretch/>
        </p:blipFill>
        <p:spPr>
          <a:xfrm>
            <a:off x="3642471" y="3258879"/>
            <a:ext cx="2560594" cy="2498149"/>
          </a:xfrm>
          <a:prstGeom prst="rect">
            <a:avLst/>
          </a:prstGeom>
        </p:spPr>
      </p:pic>
      <p:sp>
        <p:nvSpPr>
          <p:cNvPr id="7" name="Rectangle 6">
            <a:extLst>
              <a:ext uri="{FF2B5EF4-FFF2-40B4-BE49-F238E27FC236}">
                <a16:creationId xmlns:a16="http://schemas.microsoft.com/office/drawing/2014/main" id="{68E8A21A-A491-40E0-A9CE-09F98CC43877}"/>
              </a:ext>
            </a:extLst>
          </p:cNvPr>
          <p:cNvSpPr/>
          <p:nvPr/>
        </p:nvSpPr>
        <p:spPr bwMode="auto">
          <a:xfrm>
            <a:off x="9525000" y="1219200"/>
            <a:ext cx="17526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Content Placeholder 2">
            <a:extLst>
              <a:ext uri="{FF2B5EF4-FFF2-40B4-BE49-F238E27FC236}">
                <a16:creationId xmlns:a16="http://schemas.microsoft.com/office/drawing/2014/main" id="{6EC50942-482E-4DD4-DD33-4483178F537D}"/>
              </a:ext>
            </a:extLst>
          </p:cNvPr>
          <p:cNvSpPr>
            <a:spLocks noGrp="1"/>
          </p:cNvSpPr>
          <p:nvPr>
            <p:ph idx="1"/>
          </p:nvPr>
        </p:nvSpPr>
        <p:spPr>
          <a:xfrm>
            <a:off x="441959" y="912257"/>
            <a:ext cx="7805929" cy="5314950"/>
          </a:xfrm>
        </p:spPr>
        <p:txBody>
          <a:bodyPr/>
          <a:lstStyle/>
          <a:p>
            <a:r>
              <a:rPr lang="en-US" sz="2000" dirty="0"/>
              <a:t>Two failure (conjugate) surfaces at ~30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1</a:t>
            </a:r>
            <a:r>
              <a:rPr lang="en-US" sz="2000" dirty="0"/>
              <a:t>  (= ~60</a:t>
            </a:r>
            <a:r>
              <a:rPr lang="en-US" sz="2000" baseline="30000" dirty="0"/>
              <a:t>o</a:t>
            </a:r>
            <a:r>
              <a:rPr lang="en-US" sz="2000" dirty="0"/>
              <a:t> to </a:t>
            </a:r>
            <a:r>
              <a:rPr lang="en-US" sz="2000" dirty="0">
                <a:latin typeface="Symbol" pitchFamily="18" charset="2"/>
                <a:cs typeface="Aparajita" pitchFamily="34" charset="0"/>
              </a:rPr>
              <a:t>s</a:t>
            </a:r>
            <a:r>
              <a:rPr lang="en-US" sz="2000" baseline="-25000" dirty="0"/>
              <a:t>3</a:t>
            </a:r>
            <a:r>
              <a:rPr lang="en-US" sz="2000" dirty="0"/>
              <a:t>)</a:t>
            </a:r>
          </a:p>
          <a:p>
            <a:r>
              <a:rPr lang="en-US" sz="2000" dirty="0"/>
              <a:t>Yet, </a:t>
            </a:r>
            <a:r>
              <a:rPr lang="en-US" sz="2000" dirty="0">
                <a:latin typeface="Symbol" panose="05050102010706020507" pitchFamily="18" charset="2"/>
              </a:rPr>
              <a:t>s</a:t>
            </a:r>
            <a:r>
              <a:rPr lang="en-US" sz="2000" baseline="-25000" dirty="0"/>
              <a:t>s</a:t>
            </a:r>
            <a:r>
              <a:rPr lang="en-US" sz="2000" dirty="0"/>
              <a:t> is maximum at 45</a:t>
            </a:r>
            <a:r>
              <a:rPr lang="en-US" sz="2000" baseline="30000" dirty="0"/>
              <a:t>o</a:t>
            </a:r>
            <a:r>
              <a:rPr lang="en-US" sz="2000" dirty="0"/>
              <a:t>.  Why?  </a:t>
            </a:r>
          </a:p>
          <a:p>
            <a:r>
              <a:rPr lang="en-US" sz="2000" dirty="0"/>
              <a:t>Reducing </a:t>
            </a:r>
            <a:r>
              <a:rPr lang="en-US" sz="2000" dirty="0" err="1">
                <a:latin typeface="Symbol" panose="05050102010706020507" pitchFamily="18" charset="2"/>
              </a:rPr>
              <a:t>s</a:t>
            </a:r>
            <a:r>
              <a:rPr lang="en-US" sz="2000" baseline="-25000" dirty="0" err="1"/>
              <a:t>n</a:t>
            </a:r>
            <a:r>
              <a:rPr lang="en-US" sz="2000" dirty="0"/>
              <a:t> on plane</a:t>
            </a:r>
          </a:p>
        </p:txBody>
      </p:sp>
    </p:spTree>
    <p:extLst>
      <p:ext uri="{BB962C8B-B14F-4D97-AF65-F5344CB8AC3E}">
        <p14:creationId xmlns:p14="http://schemas.microsoft.com/office/powerpoint/2010/main" val="5095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3998"/>
          </a:xfrm>
        </p:spPr>
        <p:txBody>
          <a:bodyPr/>
          <a:lstStyle/>
          <a:p>
            <a:r>
              <a:rPr lang="en-US" dirty="0"/>
              <a:t>Shear Failure Criteria 1 – Compressional Failure</a:t>
            </a:r>
          </a:p>
        </p:txBody>
      </p:sp>
      <p:sp>
        <p:nvSpPr>
          <p:cNvPr id="3" name="Content Placeholder 2"/>
          <p:cNvSpPr>
            <a:spLocks noGrp="1"/>
          </p:cNvSpPr>
          <p:nvPr>
            <p:ph idx="1"/>
          </p:nvPr>
        </p:nvSpPr>
        <p:spPr>
          <a:xfrm>
            <a:off x="457200" y="800874"/>
            <a:ext cx="5588000" cy="5314950"/>
          </a:xfrm>
        </p:spPr>
        <p:txBody>
          <a:bodyPr/>
          <a:lstStyle/>
          <a:p>
            <a:r>
              <a:rPr lang="en-US" sz="2000" b="1" dirty="0"/>
              <a:t>Shear Failure (Coulomb) criterion:</a:t>
            </a:r>
          </a:p>
          <a:p>
            <a:r>
              <a:rPr lang="en-US" sz="2000" b="1" dirty="0">
                <a:latin typeface="Symbol" pitchFamily="18" charset="2"/>
              </a:rPr>
              <a:t>	s</a:t>
            </a:r>
            <a:r>
              <a:rPr lang="en-US" sz="2000" b="1" baseline="-25000" dirty="0"/>
              <a:t>s</a:t>
            </a:r>
            <a:r>
              <a:rPr lang="en-US" sz="2000" b="1" dirty="0"/>
              <a:t> = C + </a:t>
            </a:r>
            <a:r>
              <a:rPr lang="en-US" sz="2000" b="1" dirty="0" err="1">
                <a:latin typeface="Symbol" pitchFamily="18" charset="2"/>
              </a:rPr>
              <a:t>s</a:t>
            </a:r>
            <a:r>
              <a:rPr lang="en-US" sz="2000" b="1" baseline="-25000" dirty="0" err="1"/>
              <a:t>n</a:t>
            </a:r>
            <a:r>
              <a:rPr lang="en-US" sz="2000" b="1" baseline="-25000" dirty="0"/>
              <a:t> </a:t>
            </a:r>
            <a:r>
              <a:rPr lang="en-US" sz="2000" b="1" dirty="0"/>
              <a:t>tanᶲ = C + </a:t>
            </a:r>
            <a:r>
              <a:rPr lang="en-US" sz="2000" b="1" dirty="0">
                <a:latin typeface="Symbol" pitchFamily="18" charset="2"/>
              </a:rPr>
              <a:t>ms</a:t>
            </a:r>
            <a:r>
              <a:rPr lang="en-US" sz="2000" b="1" baseline="-25000" dirty="0"/>
              <a:t>n </a:t>
            </a:r>
          </a:p>
          <a:p>
            <a:endParaRPr lang="en-US" sz="2000" dirty="0"/>
          </a:p>
          <a:p>
            <a:r>
              <a:rPr lang="en-US" sz="2000" dirty="0" err="1"/>
              <a:t>σ</a:t>
            </a:r>
            <a:r>
              <a:rPr lang="en-US" sz="2000" i="1" baseline="-25000" dirty="0" err="1"/>
              <a:t>s</a:t>
            </a:r>
            <a:r>
              <a:rPr lang="en-US" sz="2000" i="1" dirty="0"/>
              <a:t> </a:t>
            </a:r>
            <a:r>
              <a:rPr lang="en-US" sz="2000" dirty="0"/>
              <a:t>is shear stress parallel to fracture surface at failure</a:t>
            </a:r>
          </a:p>
          <a:p>
            <a:r>
              <a:rPr lang="en-US" sz="2000" i="1" dirty="0"/>
              <a:t>C </a:t>
            </a:r>
            <a:r>
              <a:rPr lang="en-US" sz="2000" dirty="0"/>
              <a:t>is </a:t>
            </a:r>
            <a:r>
              <a:rPr lang="en-US" sz="2000" b="1" dirty="0"/>
              <a:t>cohesion</a:t>
            </a:r>
            <a:r>
              <a:rPr lang="en-US" sz="2000" dirty="0"/>
              <a:t>, a constant that specifies shear stress necessary to cause failure if normal stress across potential fracture plane equals zero</a:t>
            </a:r>
          </a:p>
          <a:p>
            <a:r>
              <a:rPr lang="en-US" sz="2000" dirty="0"/>
              <a:t>σ</a:t>
            </a:r>
            <a:r>
              <a:rPr lang="en-US" sz="2000" i="1" baseline="-25000" dirty="0"/>
              <a:t>n</a:t>
            </a:r>
            <a:r>
              <a:rPr lang="en-US" sz="2000" i="1" dirty="0"/>
              <a:t> </a:t>
            </a:r>
            <a:r>
              <a:rPr lang="en-US" sz="2000" dirty="0"/>
              <a:t>is normal stress across shear fracture at instant of failure</a:t>
            </a:r>
          </a:p>
          <a:p>
            <a:r>
              <a:rPr lang="en-US" sz="2000" dirty="0"/>
              <a:t>tan ᶲ (=slope) is constant: </a:t>
            </a:r>
            <a:r>
              <a:rPr lang="en-US" sz="2000" b="1" dirty="0"/>
              <a:t>coefficient of internal friction: µ</a:t>
            </a:r>
          </a:p>
          <a:p>
            <a:endParaRPr lang="en-US" sz="2000" dirty="0"/>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17</a:t>
            </a:fld>
            <a:endParaRPr lang="en-US"/>
          </a:p>
        </p:txBody>
      </p:sp>
      <p:sp>
        <p:nvSpPr>
          <p:cNvPr id="6" name="Date Placeholder 5"/>
          <p:cNvSpPr>
            <a:spLocks noGrp="1"/>
          </p:cNvSpPr>
          <p:nvPr>
            <p:ph type="dt" sz="half" idx="12"/>
          </p:nvPr>
        </p:nvSpPr>
        <p:spPr/>
        <p:txBody>
          <a:bodyPr/>
          <a:lstStyle/>
          <a:p>
            <a:r>
              <a:rPr lang="en-US"/>
              <a:t>© Ben van der Pluijm</a:t>
            </a: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53200" y="1550474"/>
            <a:ext cx="5029200" cy="436348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53200" y="1550474"/>
            <a:ext cx="5029200" cy="4363488"/>
          </a:xfrm>
          <a:prstGeom prst="rect">
            <a:avLst/>
          </a:prstGeom>
        </p:spPr>
      </p:pic>
      <p:pic>
        <p:nvPicPr>
          <p:cNvPr id="10" name="Content Placeholder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a:off x="6553200" y="1550474"/>
            <a:ext cx="5029200" cy="4363488"/>
          </a:xfrm>
          <a:prstGeom prst="rect">
            <a:avLst/>
          </a:prstGeom>
          <a:noFill/>
          <a:ln w="9525">
            <a:noFill/>
            <a:miter lim="800000"/>
            <a:headEnd/>
            <a:tailEnd/>
          </a:ln>
          <a:effectLst/>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53200" y="1550474"/>
            <a:ext cx="5029200" cy="4545526"/>
          </a:xfrm>
          <a:prstGeom prst="rect">
            <a:avLst/>
          </a:prstGeom>
        </p:spPr>
      </p:pic>
      <p:sp>
        <p:nvSpPr>
          <p:cNvPr id="12" name="TextBox 11">
            <a:extLst>
              <a:ext uri="{FF2B5EF4-FFF2-40B4-BE49-F238E27FC236}">
                <a16:creationId xmlns:a16="http://schemas.microsoft.com/office/drawing/2014/main" id="{D9940952-354B-4356-B38D-A87456D41B2A}"/>
              </a:ext>
            </a:extLst>
          </p:cNvPr>
          <p:cNvSpPr txBox="1"/>
          <p:nvPr/>
        </p:nvSpPr>
        <p:spPr>
          <a:xfrm>
            <a:off x="4826372" y="5544630"/>
            <a:ext cx="1813317" cy="369332"/>
          </a:xfrm>
          <a:prstGeom prst="rect">
            <a:avLst/>
          </a:prstGeom>
          <a:noFill/>
        </p:spPr>
        <p:txBody>
          <a:bodyPr wrap="square" rtlCol="0">
            <a:spAutoFit/>
          </a:bodyPr>
          <a:lstStyle/>
          <a:p>
            <a:r>
              <a:rPr lang="en-US" dirty="0">
                <a:solidFill>
                  <a:srgbClr val="FF0000"/>
                </a:solidFill>
              </a:rPr>
              <a:t>failure envelope</a:t>
            </a:r>
          </a:p>
        </p:txBody>
      </p:sp>
      <p:cxnSp>
        <p:nvCxnSpPr>
          <p:cNvPr id="13" name="Straight Arrow Connector 12">
            <a:extLst>
              <a:ext uri="{FF2B5EF4-FFF2-40B4-BE49-F238E27FC236}">
                <a16:creationId xmlns:a16="http://schemas.microsoft.com/office/drawing/2014/main" id="{B1647640-5843-4F69-BBFE-5E6F33F15823}"/>
              </a:ext>
            </a:extLst>
          </p:cNvPr>
          <p:cNvCxnSpPr>
            <a:cxnSpLocks/>
          </p:cNvCxnSpPr>
          <p:nvPr/>
        </p:nvCxnSpPr>
        <p:spPr bwMode="auto">
          <a:xfrm flipV="1">
            <a:off x="6602761" y="4724400"/>
            <a:ext cx="1017239" cy="8202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738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72201" y="1371600"/>
            <a:ext cx="4848533" cy="4572000"/>
          </a:xfrm>
          <a:prstGeom prst="rect">
            <a:avLst/>
          </a:prstGeom>
        </p:spPr>
      </p:pic>
      <p:sp>
        <p:nvSpPr>
          <p:cNvPr id="2" name="Title 1"/>
          <p:cNvSpPr>
            <a:spLocks noGrp="1"/>
          </p:cNvSpPr>
          <p:nvPr>
            <p:ph type="title"/>
          </p:nvPr>
        </p:nvSpPr>
        <p:spPr>
          <a:xfrm>
            <a:off x="0" y="0"/>
            <a:ext cx="12192000" cy="553998"/>
          </a:xfrm>
        </p:spPr>
        <p:txBody>
          <a:bodyPr/>
          <a:lstStyle/>
          <a:p>
            <a:r>
              <a:rPr lang="en-US" dirty="0"/>
              <a:t>Shear Failure 2 – Tensile Stress</a:t>
            </a:r>
          </a:p>
        </p:txBody>
      </p:sp>
      <p:sp>
        <p:nvSpPr>
          <p:cNvPr id="3" name="Content Placeholder 2"/>
          <p:cNvSpPr>
            <a:spLocks noGrp="1"/>
          </p:cNvSpPr>
          <p:nvPr>
            <p:ph idx="1"/>
          </p:nvPr>
        </p:nvSpPr>
        <p:spPr>
          <a:xfrm>
            <a:off x="562213" y="1336313"/>
            <a:ext cx="4732515" cy="4572000"/>
          </a:xfrm>
        </p:spPr>
        <p:txBody>
          <a:bodyPr/>
          <a:lstStyle/>
          <a:p>
            <a:r>
              <a:rPr lang="en-US" sz="2000" dirty="0"/>
              <a:t>Parabolic failure envelope: steeper near tensile field (Mohr criterion) and shallower at high </a:t>
            </a:r>
            <a:r>
              <a:rPr lang="en-US" sz="2000" dirty="0" err="1">
                <a:latin typeface="Symbol" pitchFamily="18" charset="2"/>
              </a:rPr>
              <a:t>s</a:t>
            </a:r>
            <a:r>
              <a:rPr lang="en-US" sz="2000" baseline="-25000" dirty="0" err="1"/>
              <a:t>n</a:t>
            </a:r>
            <a:r>
              <a:rPr lang="en-US" sz="2000" dirty="0"/>
              <a:t> (plasticity)</a:t>
            </a:r>
          </a:p>
          <a:p>
            <a:endParaRPr lang="en-US" sz="2000" dirty="0"/>
          </a:p>
          <a:p>
            <a:r>
              <a:rPr lang="en-US" sz="2000" dirty="0"/>
              <a:t>Fractures toward 90</a:t>
            </a:r>
            <a:r>
              <a:rPr lang="en-US" sz="2000" baseline="30000" dirty="0"/>
              <a:t>o</a:t>
            </a:r>
            <a:r>
              <a:rPr lang="en-US" sz="2000" dirty="0"/>
              <a:t> in tension, fractures around 30</a:t>
            </a:r>
            <a:r>
              <a:rPr lang="en-US" sz="2000" baseline="30000" dirty="0"/>
              <a:t>o</a:t>
            </a:r>
            <a:r>
              <a:rPr lang="en-US" sz="2000" dirty="0"/>
              <a:t> in compression, relative to </a:t>
            </a:r>
            <a:r>
              <a:rPr lang="el-GR" sz="2000" dirty="0"/>
              <a:t>σ</a:t>
            </a:r>
            <a:r>
              <a:rPr lang="en-US" sz="2000" baseline="-25000" dirty="0"/>
              <a:t>1</a:t>
            </a:r>
          </a:p>
          <a:p>
            <a:endParaRPr lang="en-US" sz="2000" dirty="0"/>
          </a:p>
          <a:p>
            <a:r>
              <a:rPr lang="en-US" sz="2000" dirty="0"/>
              <a:t>(often called </a:t>
            </a:r>
            <a:r>
              <a:rPr lang="en-US" sz="2000" b="1" dirty="0"/>
              <a:t>Mohr-Coulomb failure criterion</a:t>
            </a:r>
            <a:r>
              <a:rPr lang="en-US" sz="2000" dirty="0"/>
              <a:t>)</a:t>
            </a:r>
          </a:p>
          <a:p>
            <a:endParaRPr lang="en-US" sz="2000" dirty="0"/>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18</a:t>
            </a:fld>
            <a:endParaRPr lang="en-US"/>
          </a:p>
        </p:txBody>
      </p:sp>
      <p:sp>
        <p:nvSpPr>
          <p:cNvPr id="8" name="TextBox 7"/>
          <p:cNvSpPr txBox="1"/>
          <p:nvPr/>
        </p:nvSpPr>
        <p:spPr>
          <a:xfrm>
            <a:off x="3938611" y="5453926"/>
            <a:ext cx="1813317" cy="369332"/>
          </a:xfrm>
          <a:prstGeom prst="rect">
            <a:avLst/>
          </a:prstGeom>
          <a:noFill/>
        </p:spPr>
        <p:txBody>
          <a:bodyPr wrap="none" rtlCol="0">
            <a:spAutoFit/>
          </a:bodyPr>
          <a:lstStyle/>
          <a:p>
            <a:r>
              <a:rPr lang="en-US" dirty="0">
                <a:solidFill>
                  <a:srgbClr val="FF0000"/>
                </a:solidFill>
              </a:rPr>
              <a:t>failure envelope</a:t>
            </a:r>
          </a:p>
        </p:txBody>
      </p:sp>
      <p:cxnSp>
        <p:nvCxnSpPr>
          <p:cNvPr id="10" name="Straight Arrow Connector 9"/>
          <p:cNvCxnSpPr/>
          <p:nvPr/>
        </p:nvCxnSpPr>
        <p:spPr bwMode="auto">
          <a:xfrm flipV="1">
            <a:off x="5715000" y="5029200"/>
            <a:ext cx="1447800" cy="42472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2" name="Arc 11"/>
          <p:cNvSpPr/>
          <p:nvPr/>
        </p:nvSpPr>
        <p:spPr bwMode="auto">
          <a:xfrm rot="12153864">
            <a:off x="6269068" y="3308071"/>
            <a:ext cx="358239" cy="973513"/>
          </a:xfrm>
          <a:prstGeom prst="arc">
            <a:avLst>
              <a:gd name="adj1" fmla="val 18897313"/>
              <a:gd name="adj2" fmla="val 4162471"/>
            </a:avLst>
          </a:prstGeom>
          <a:solidFill>
            <a:schemeClr val="bg1"/>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Arc 12"/>
          <p:cNvSpPr/>
          <p:nvPr/>
        </p:nvSpPr>
        <p:spPr bwMode="auto">
          <a:xfrm rot="8839663">
            <a:off x="6337079" y="3655010"/>
            <a:ext cx="358239" cy="973513"/>
          </a:xfrm>
          <a:prstGeom prst="arc">
            <a:avLst>
              <a:gd name="adj1" fmla="val 18897313"/>
              <a:gd name="adj2" fmla="val 4162471"/>
            </a:avLst>
          </a:prstGeom>
          <a:solidFill>
            <a:schemeClr val="bg1"/>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Date Placeholder 5"/>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16985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t>Frictional Regime and Elasticity</a:t>
            </a:r>
          </a:p>
        </p:txBody>
      </p:sp>
      <p:sp>
        <p:nvSpPr>
          <p:cNvPr id="7" name="Slide Number Placeholder 3"/>
          <p:cNvSpPr>
            <a:spLocks noGrp="1"/>
          </p:cNvSpPr>
          <p:nvPr>
            <p:ph type="sldNum" sz="quarter" idx="11"/>
          </p:nvPr>
        </p:nvSpPr>
        <p:spPr/>
        <p:txBody>
          <a:bodyPr/>
          <a:lstStyle/>
          <a:p>
            <a:fld id="{3B47160F-FFF4-4A55-B2C3-EC25A9DA3DF6}" type="slidenum">
              <a:rPr lang="en-US"/>
              <a:pPr/>
              <a:t>19</a:t>
            </a:fld>
            <a:endParaRPr lang="en-US"/>
          </a:p>
        </p:txBody>
      </p:sp>
      <p:sp>
        <p:nvSpPr>
          <p:cNvPr id="20482" name="Rectangle 2"/>
          <p:cNvSpPr>
            <a:spLocks noGrp="1" noChangeArrowheads="1"/>
          </p:cNvSpPr>
          <p:nvPr>
            <p:ph type="title"/>
          </p:nvPr>
        </p:nvSpPr>
        <p:spPr/>
        <p:txBody>
          <a:bodyPr/>
          <a:lstStyle/>
          <a:p>
            <a:r>
              <a:rPr lang="en-US" dirty="0"/>
              <a:t>Fault Types</a:t>
            </a:r>
          </a:p>
        </p:txBody>
      </p:sp>
      <p:pic>
        <p:nvPicPr>
          <p:cNvPr id="20483" name="Picture 3" descr="NV Bare Mnt listric normal"/>
          <p:cNvPicPr>
            <a:picLocks noGrp="1" noChangeAspect="1" noChangeArrowheads="1"/>
          </p:cNvPicPr>
          <p:nvPr>
            <p:ph sz="half" idx="4294967295"/>
          </p:nvPr>
        </p:nvPicPr>
        <p:blipFill>
          <a:blip r:embed="rId3" cstate="print"/>
          <a:srcRect/>
          <a:stretch>
            <a:fillRect/>
          </a:stretch>
        </p:blipFill>
        <p:spPr>
          <a:xfrm>
            <a:off x="543750" y="832104"/>
            <a:ext cx="4143375" cy="2741612"/>
          </a:xfrm>
          <a:noFill/>
          <a:ln/>
        </p:spPr>
      </p:pic>
      <p:pic>
        <p:nvPicPr>
          <p:cNvPr id="20484" name="Picture 4" descr="UT reverse"/>
          <p:cNvPicPr>
            <a:picLocks noGrp="1" noChangeAspect="1" noChangeArrowheads="1"/>
          </p:cNvPicPr>
          <p:nvPr>
            <p:ph sz="quarter" idx="4294967295"/>
          </p:nvPr>
        </p:nvPicPr>
        <p:blipFill>
          <a:blip r:embed="rId4" cstate="print"/>
          <a:srcRect/>
          <a:stretch>
            <a:fillRect/>
          </a:stretch>
        </p:blipFill>
        <p:spPr>
          <a:xfrm>
            <a:off x="2590800" y="3698282"/>
            <a:ext cx="4156075" cy="2741612"/>
          </a:xfrm>
          <a:noFill/>
          <a:ln/>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val="0"/>
              </a:ext>
            </a:extLst>
          </a:blip>
          <a:srcRect r="18633"/>
          <a:stretch/>
        </p:blipFill>
        <p:spPr>
          <a:xfrm>
            <a:off x="7888253" y="1676400"/>
            <a:ext cx="3425893" cy="4571603"/>
          </a:xfrm>
          <a:prstGeom prst="rect">
            <a:avLst/>
          </a:prstGeom>
        </p:spPr>
      </p:pic>
      <p:sp>
        <p:nvSpPr>
          <p:cNvPr id="2" name="Rectangle 1"/>
          <p:cNvSpPr/>
          <p:nvPr/>
        </p:nvSpPr>
        <p:spPr>
          <a:xfrm>
            <a:off x="4953000" y="838200"/>
            <a:ext cx="2935253" cy="2862322"/>
          </a:xfrm>
          <a:prstGeom prst="rect">
            <a:avLst/>
          </a:prstGeom>
        </p:spPr>
        <p:txBody>
          <a:bodyPr wrap="square">
            <a:spAutoFit/>
          </a:bodyPr>
          <a:lstStyle/>
          <a:p>
            <a:r>
              <a:rPr lang="en-US" dirty="0"/>
              <a:t>Dip-slip extension </a:t>
            </a:r>
            <a:br>
              <a:rPr lang="en-US" dirty="0"/>
            </a:br>
            <a:r>
              <a:rPr lang="en-US" dirty="0"/>
              <a:t>(normal) fault</a:t>
            </a:r>
          </a:p>
          <a:p>
            <a:endParaRPr lang="en-US" dirty="0"/>
          </a:p>
          <a:p>
            <a:pPr algn="r"/>
            <a:r>
              <a:rPr lang="en-US" dirty="0"/>
              <a:t>Strike-slip (lateral) fault</a:t>
            </a:r>
          </a:p>
          <a:p>
            <a:pPr algn="r"/>
            <a:endParaRPr lang="en-US" dirty="0"/>
          </a:p>
          <a:p>
            <a:endParaRPr lang="en-US" dirty="0"/>
          </a:p>
          <a:p>
            <a:endParaRPr lang="en-US" dirty="0"/>
          </a:p>
          <a:p>
            <a:endParaRPr lang="en-US" dirty="0"/>
          </a:p>
          <a:p>
            <a:r>
              <a:rPr lang="en-US" dirty="0"/>
              <a:t>Dip-slip contraction (reverse) fault</a:t>
            </a:r>
          </a:p>
        </p:txBody>
      </p:sp>
      <p:sp>
        <p:nvSpPr>
          <p:cNvPr id="4" name="Date Placeholder 3"/>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36999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1272577">
            <a:off x="8123555" y="4070232"/>
            <a:ext cx="2370806" cy="2162175"/>
          </a:xfrm>
          <a:prstGeom prst="rect">
            <a:avLst/>
          </a:prstGeom>
        </p:spPr>
      </p:pic>
      <p:grpSp>
        <p:nvGrpSpPr>
          <p:cNvPr id="12" name="Group 11"/>
          <p:cNvGrpSpPr/>
          <p:nvPr/>
        </p:nvGrpSpPr>
        <p:grpSpPr>
          <a:xfrm rot="311970">
            <a:off x="8339710" y="1561411"/>
            <a:ext cx="2743200" cy="2739525"/>
            <a:chOff x="1154476" y="2515706"/>
            <a:chExt cx="2743200" cy="2739525"/>
          </a:xfrm>
        </p:grpSpPr>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54476" y="2515706"/>
              <a:ext cx="2743200" cy="2739525"/>
            </a:xfrm>
            <a:prstGeom prst="rect">
              <a:avLst/>
            </a:prstGeom>
          </p:spPr>
        </p:pic>
        <p:sp>
          <p:nvSpPr>
            <p:cNvPr id="14" name="TextBox 13"/>
            <p:cNvSpPr txBox="1"/>
            <p:nvPr/>
          </p:nvSpPr>
          <p:spPr>
            <a:xfrm rot="914146">
              <a:off x="1376177" y="2880980"/>
              <a:ext cx="947695" cy="338554"/>
            </a:xfrm>
            <a:prstGeom prst="rect">
              <a:avLst/>
            </a:prstGeom>
            <a:noFill/>
          </p:spPr>
          <p:txBody>
            <a:bodyPr wrap="none" rtlCol="0">
              <a:spAutoFit/>
            </a:bodyPr>
            <a:lstStyle/>
            <a:p>
              <a:r>
                <a:rPr lang="en-US" sz="1600" dirty="0"/>
                <a:t>frictional</a:t>
              </a:r>
            </a:p>
          </p:txBody>
        </p:sp>
        <p:sp>
          <p:nvSpPr>
            <p:cNvPr id="15" name="TextBox 14"/>
            <p:cNvSpPr txBox="1"/>
            <p:nvPr/>
          </p:nvSpPr>
          <p:spPr>
            <a:xfrm rot="5141793">
              <a:off x="2953898" y="4053459"/>
              <a:ext cx="838691" cy="267634"/>
            </a:xfrm>
            <a:prstGeom prst="rect">
              <a:avLst/>
            </a:prstGeom>
            <a:noFill/>
          </p:spPr>
          <p:txBody>
            <a:bodyPr wrap="none" rtlCol="0">
              <a:prstTxWarp prst="textArchUp">
                <a:avLst/>
              </a:prstTxWarp>
              <a:spAutoFit/>
            </a:bodyPr>
            <a:lstStyle/>
            <a:p>
              <a:r>
                <a:rPr lang="en-US" sz="1600" dirty="0"/>
                <a:t>plastic</a:t>
              </a:r>
            </a:p>
          </p:txBody>
        </p:sp>
      </p:grpSp>
      <p:pic>
        <p:nvPicPr>
          <p:cNvPr id="11" name="Picture 3" descr="NV Bare Mnt listric normal"/>
          <p:cNvPicPr>
            <a:picLocks noGrp="1" noChangeAspect="1" noChangeArrowheads="1"/>
          </p:cNvPicPr>
          <p:nvPr>
            <p:ph sz="half" idx="4294967295"/>
          </p:nvPr>
        </p:nvPicPr>
        <p:blipFill>
          <a:blip r:embed="rId5" cstate="print"/>
          <a:srcRect/>
          <a:stretch>
            <a:fillRect/>
          </a:stretch>
        </p:blipFill>
        <p:spPr>
          <a:xfrm rot="21436850">
            <a:off x="4779749" y="1304423"/>
            <a:ext cx="3657600" cy="2420180"/>
          </a:xfrm>
          <a:noFill/>
          <a:ln/>
        </p:spPr>
      </p:pic>
      <p:sp>
        <p:nvSpPr>
          <p:cNvPr id="2" name="Title 1"/>
          <p:cNvSpPr>
            <a:spLocks noGrp="1"/>
          </p:cNvSpPr>
          <p:nvPr>
            <p:ph type="title"/>
          </p:nvPr>
        </p:nvSpPr>
        <p:spPr/>
        <p:txBody>
          <a:bodyPr/>
          <a:lstStyle/>
          <a:p>
            <a:r>
              <a:rPr lang="en-US" dirty="0"/>
              <a:t>We Discuss …</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2</a:t>
            </a:fld>
            <a:endParaRPr lang="en-US"/>
          </a:p>
        </p:txBody>
      </p:sp>
      <p:pic>
        <p:nvPicPr>
          <p:cNvPr id="10" name="Picture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913621">
            <a:off x="4765793" y="3812958"/>
            <a:ext cx="3200400" cy="2069431"/>
          </a:xfrm>
          <a:prstGeom prst="rect">
            <a:avLst/>
          </a:prstGeom>
        </p:spPr>
      </p:pic>
      <p:sp>
        <p:nvSpPr>
          <p:cNvPr id="3" name="TextBox 2"/>
          <p:cNvSpPr txBox="1"/>
          <p:nvPr/>
        </p:nvSpPr>
        <p:spPr>
          <a:xfrm>
            <a:off x="303530" y="830542"/>
            <a:ext cx="4128777" cy="5539978"/>
          </a:xfrm>
          <a:prstGeom prst="rect">
            <a:avLst/>
          </a:prstGeom>
          <a:noFill/>
        </p:spPr>
        <p:txBody>
          <a:bodyPr wrap="square" rtlCol="0">
            <a:spAutoFit/>
          </a:bodyPr>
          <a:lstStyle/>
          <a:p>
            <a:r>
              <a:rPr lang="en-US" sz="2400" dirty="0"/>
              <a:t>The Frictional Regime</a:t>
            </a:r>
            <a:br>
              <a:rPr lang="en-US" sz="2400" dirty="0"/>
            </a:br>
            <a:r>
              <a:rPr lang="en-US" sz="2400" dirty="0"/>
              <a:t>and Elasticity</a:t>
            </a:r>
          </a:p>
          <a:p>
            <a:pPr marL="285750" indent="-285750">
              <a:buFont typeface="Arial" panose="020B0604020202020204" pitchFamily="34" charset="0"/>
              <a:buChar char="•"/>
            </a:pPr>
            <a:r>
              <a:rPr lang="en-US" dirty="0"/>
              <a:t>Processes of Brittle Deformation</a:t>
            </a:r>
          </a:p>
          <a:p>
            <a:pPr marL="285750" indent="-285750">
              <a:buFont typeface="Arial" panose="020B0604020202020204" pitchFamily="34" charset="0"/>
              <a:buChar char="•"/>
            </a:pPr>
            <a:r>
              <a:rPr lang="en-US" dirty="0"/>
              <a:t>Elasticity</a:t>
            </a:r>
          </a:p>
          <a:p>
            <a:pPr marL="285750" indent="-285750">
              <a:buFont typeface="Arial" panose="020B0604020202020204" pitchFamily="34" charset="0"/>
              <a:buChar char="•"/>
            </a:pPr>
            <a:r>
              <a:rPr lang="en-US" dirty="0"/>
              <a:t>Uniaxial Experiments</a:t>
            </a:r>
          </a:p>
          <a:p>
            <a:pPr marL="285750" indent="-285750">
              <a:buFont typeface="Arial" panose="020B0604020202020204" pitchFamily="34" charset="0"/>
              <a:buChar char="•"/>
            </a:pPr>
            <a:r>
              <a:rPr lang="en-US" dirty="0"/>
              <a:t>Failure</a:t>
            </a:r>
          </a:p>
          <a:p>
            <a:pPr marL="742950" lvl="1" indent="-285750">
              <a:buFont typeface="Arial" panose="020B0604020202020204" pitchFamily="34" charset="0"/>
              <a:buChar char="•"/>
            </a:pPr>
            <a:r>
              <a:rPr lang="en-US" dirty="0"/>
              <a:t>Tensile and Shear Fractures</a:t>
            </a:r>
          </a:p>
          <a:p>
            <a:pPr marL="742950" lvl="1" indent="-285750">
              <a:buFont typeface="Arial" panose="020B0604020202020204" pitchFamily="34" charset="0"/>
              <a:buChar char="•"/>
            </a:pPr>
            <a:r>
              <a:rPr lang="en-US" dirty="0"/>
              <a:t>Failure Criteria</a:t>
            </a:r>
          </a:p>
          <a:p>
            <a:pPr marL="742950" lvl="1" indent="-285750">
              <a:buFont typeface="Arial" panose="020B0604020202020204" pitchFamily="34" charset="0"/>
              <a:buChar char="•"/>
            </a:pPr>
            <a:r>
              <a:rPr lang="en-US" dirty="0"/>
              <a:t>Faults and Stress Orientations</a:t>
            </a:r>
          </a:p>
          <a:p>
            <a:pPr marL="742950" lvl="1" indent="-285750">
              <a:buFont typeface="Arial" panose="020B0604020202020204" pitchFamily="34" charset="0"/>
              <a:buChar char="•"/>
            </a:pPr>
            <a:r>
              <a:rPr lang="en-US" dirty="0"/>
              <a:t>Composite Failure Envelope</a:t>
            </a:r>
          </a:p>
          <a:p>
            <a:pPr marL="285750" indent="-285750">
              <a:buFont typeface="Arial" panose="020B0604020202020204" pitchFamily="34" charset="0"/>
              <a:buChar char="•"/>
            </a:pPr>
            <a:r>
              <a:rPr lang="en-US" dirty="0"/>
              <a:t>Friction</a:t>
            </a:r>
          </a:p>
          <a:p>
            <a:pPr marL="742950" lvl="1" indent="-285750">
              <a:buFont typeface="Arial" panose="020B0604020202020204" pitchFamily="34" charset="0"/>
              <a:buChar char="•"/>
            </a:pPr>
            <a:r>
              <a:rPr lang="en-US" dirty="0"/>
              <a:t>Frictional Sliding</a:t>
            </a:r>
          </a:p>
          <a:p>
            <a:pPr marL="742950" lvl="1" indent="-285750">
              <a:buFont typeface="Arial" panose="020B0604020202020204" pitchFamily="34" charset="0"/>
              <a:buChar char="•"/>
            </a:pPr>
            <a:r>
              <a:rPr lang="en-US" dirty="0"/>
              <a:t>Sliding Criterion</a:t>
            </a:r>
          </a:p>
          <a:p>
            <a:pPr marL="742950" lvl="1" indent="-285750">
              <a:buFont typeface="Arial" panose="020B0604020202020204" pitchFamily="34" charset="0"/>
              <a:buChar char="•"/>
            </a:pPr>
            <a:r>
              <a:rPr lang="en-US" dirty="0"/>
              <a:t>Stress and Sliding</a:t>
            </a:r>
          </a:p>
          <a:p>
            <a:pPr marL="285750" indent="-285750">
              <a:buFont typeface="Arial" panose="020B0604020202020204" pitchFamily="34" charset="0"/>
              <a:buChar char="•"/>
            </a:pPr>
            <a:r>
              <a:rPr lang="en-US" dirty="0"/>
              <a:t>Fluid Pressure</a:t>
            </a:r>
          </a:p>
          <a:p>
            <a:pPr marL="742950" lvl="1" indent="-285750">
              <a:buFont typeface="Arial" panose="020B0604020202020204" pitchFamily="34" charset="0"/>
              <a:buChar char="•"/>
            </a:pPr>
            <a:r>
              <a:rPr lang="en-US" dirty="0"/>
              <a:t>Fracking</a:t>
            </a:r>
          </a:p>
          <a:p>
            <a:pPr marL="285750" indent="-285750">
              <a:buFont typeface="Arial" panose="020B0604020202020204" pitchFamily="34" charset="0"/>
              <a:buChar char="•"/>
            </a:pPr>
            <a:r>
              <a:rPr lang="en-US" dirty="0"/>
              <a:t>Structure and Society</a:t>
            </a:r>
          </a:p>
          <a:p>
            <a:pPr marL="742950" lvl="1" indent="-285750">
              <a:buFont typeface="Arial" panose="020B0604020202020204" pitchFamily="34" charset="0"/>
              <a:buChar char="•"/>
            </a:pPr>
            <a:r>
              <a:rPr lang="en-US" dirty="0"/>
              <a:t>Earthquakes, Landslides, Resources</a:t>
            </a:r>
          </a:p>
        </p:txBody>
      </p:sp>
      <p:sp>
        <p:nvSpPr>
          <p:cNvPr id="7" name="Date Placeholder 6"/>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182398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FAD755A9-8EBA-4E27-A4AF-6B698447CF29}" type="slidenum">
              <a:rPr lang="en-US"/>
              <a:pPr/>
              <a:t>20</a:t>
            </a:fld>
            <a:endParaRPr lang="en-US"/>
          </a:p>
        </p:txBody>
      </p:sp>
      <p:sp>
        <p:nvSpPr>
          <p:cNvPr id="83970" name="Rectangle 2"/>
          <p:cNvSpPr>
            <a:spLocks noGrp="1" noChangeArrowheads="1"/>
          </p:cNvSpPr>
          <p:nvPr>
            <p:ph type="title"/>
          </p:nvPr>
        </p:nvSpPr>
        <p:spPr>
          <a:xfrm>
            <a:off x="0" y="0"/>
            <a:ext cx="12192000" cy="553998"/>
          </a:xfrm>
        </p:spPr>
        <p:txBody>
          <a:bodyPr/>
          <a:lstStyle/>
          <a:p>
            <a:r>
              <a:rPr lang="en-US" dirty="0"/>
              <a:t>Predictions from Principal Stress Orientations (Anderson’s Theory)</a:t>
            </a:r>
          </a:p>
        </p:txBody>
      </p:sp>
      <p:sp>
        <p:nvSpPr>
          <p:cNvPr id="2" name="TextBox 1"/>
          <p:cNvSpPr txBox="1"/>
          <p:nvPr/>
        </p:nvSpPr>
        <p:spPr>
          <a:xfrm>
            <a:off x="3048002" y="3519428"/>
            <a:ext cx="7762806" cy="3170099"/>
          </a:xfrm>
          <a:prstGeom prst="rect">
            <a:avLst/>
          </a:prstGeom>
          <a:noFill/>
        </p:spPr>
        <p:txBody>
          <a:bodyPr wrap="square" rtlCol="0">
            <a:spAutoFit/>
          </a:bodyPr>
          <a:lstStyle/>
          <a:p>
            <a:r>
              <a:rPr lang="en-US" sz="2000" dirty="0"/>
              <a:t>Earth surface-atmosphere contact is ‘free surface’, meaning no shear stresses (air pressure is isotropic), so orthogonal principal stresses in shallow rock predict:</a:t>
            </a:r>
          </a:p>
          <a:p>
            <a:pPr marL="285750" indent="-285750">
              <a:buFont typeface="Arial" pitchFamily="34" charset="0"/>
              <a:buChar char="•"/>
            </a:pPr>
            <a:r>
              <a:rPr lang="en-US" sz="2000" dirty="0"/>
              <a:t>High-angle normal-slip faults</a:t>
            </a:r>
          </a:p>
          <a:p>
            <a:pPr marL="285750" indent="-285750">
              <a:buFont typeface="Arial" pitchFamily="34" charset="0"/>
              <a:buChar char="•"/>
            </a:pPr>
            <a:r>
              <a:rPr lang="en-US" sz="2000" dirty="0"/>
              <a:t>Strike-slip faults</a:t>
            </a:r>
          </a:p>
          <a:p>
            <a:pPr marL="285750" indent="-285750">
              <a:buFont typeface="Arial" pitchFamily="34" charset="0"/>
              <a:buChar char="•"/>
            </a:pPr>
            <a:r>
              <a:rPr lang="en-US" sz="2000" dirty="0"/>
              <a:t>Low-angle reverse-slip faults </a:t>
            </a:r>
          </a:p>
          <a:p>
            <a:endParaRPr lang="en-US" sz="2000" dirty="0"/>
          </a:p>
          <a:p>
            <a:r>
              <a:rPr lang="en-US" dirty="0"/>
              <a:t>Unexplained:</a:t>
            </a:r>
          </a:p>
          <a:p>
            <a:pPr marL="285750" indent="-285750">
              <a:buFont typeface="Arial" pitchFamily="34" charset="0"/>
              <a:buChar char="•"/>
            </a:pPr>
            <a:r>
              <a:rPr lang="en-US" dirty="0"/>
              <a:t>Low-angle normal-slip faults</a:t>
            </a:r>
          </a:p>
          <a:p>
            <a:pPr marL="285750" indent="-285750">
              <a:buFont typeface="Arial" pitchFamily="34" charset="0"/>
              <a:buChar char="•"/>
            </a:pPr>
            <a:r>
              <a:rPr lang="en-US" dirty="0"/>
              <a:t>Non-conjugate fault systems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r="68493" b="7787"/>
          <a:stretch/>
        </p:blipFill>
        <p:spPr>
          <a:xfrm>
            <a:off x="3260794" y="959311"/>
            <a:ext cx="2301806" cy="2286000"/>
          </a:xfrm>
          <a:prstGeom prst="rect">
            <a:avLst/>
          </a:prstGeom>
        </p:spPr>
      </p:pic>
      <p:cxnSp>
        <p:nvCxnSpPr>
          <p:cNvPr id="10" name="Straight Arrow Connector 9"/>
          <p:cNvCxnSpPr/>
          <p:nvPr/>
        </p:nvCxnSpPr>
        <p:spPr bwMode="auto">
          <a:xfrm>
            <a:off x="1510107" y="1917645"/>
            <a:ext cx="0" cy="838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TextBox 10"/>
          <p:cNvSpPr txBox="1"/>
          <p:nvPr/>
        </p:nvSpPr>
        <p:spPr>
          <a:xfrm>
            <a:off x="1510107" y="1917645"/>
            <a:ext cx="452368" cy="369332"/>
          </a:xfrm>
          <a:prstGeom prst="rect">
            <a:avLst/>
          </a:prstGeom>
          <a:noFill/>
        </p:spPr>
        <p:txBody>
          <a:bodyPr wrap="none" rtlCol="0">
            <a:spAutoFit/>
          </a:bodyPr>
          <a:lstStyle/>
          <a:p>
            <a:r>
              <a:rPr lang="en-US" dirty="0">
                <a:latin typeface="Symbol" pitchFamily="18" charset="2"/>
              </a:rPr>
              <a:t>s</a:t>
            </a:r>
            <a:r>
              <a:rPr lang="en-US" dirty="0"/>
              <a:t>1</a:t>
            </a: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val="0"/>
              </a:ext>
            </a:extLst>
          </a:blip>
          <a:srcRect r="71827" b="24106"/>
          <a:stretch/>
        </p:blipFill>
        <p:spPr>
          <a:xfrm>
            <a:off x="838200" y="2971800"/>
            <a:ext cx="1433907" cy="2819400"/>
          </a:xfrm>
          <a:prstGeom prst="rect">
            <a:avLst/>
          </a:prstGeom>
        </p:spPr>
      </p:pic>
      <p:sp>
        <p:nvSpPr>
          <p:cNvPr id="3" name="Date Placeholder 2"/>
          <p:cNvSpPr>
            <a:spLocks noGrp="1"/>
          </p:cNvSpPr>
          <p:nvPr>
            <p:ph type="dt" sz="half" idx="12"/>
          </p:nvPr>
        </p:nvSpPr>
        <p:spPr/>
        <p:txBody>
          <a:bodyPr/>
          <a:lstStyle/>
          <a:p>
            <a:r>
              <a:rPr lang="en-US"/>
              <a:t>© Ben van der Pluijm</a:t>
            </a:r>
          </a:p>
        </p:txBody>
      </p:sp>
      <p:pic>
        <p:nvPicPr>
          <p:cNvPr id="13" name="Picture 12">
            <a:extLst>
              <a:ext uri="{FF2B5EF4-FFF2-40B4-BE49-F238E27FC236}">
                <a16:creationId xmlns:a16="http://schemas.microsoft.com/office/drawing/2014/main" id="{1E821903-D398-4995-8C2C-A345979CAD8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6971" b="7787"/>
          <a:stretch/>
        </p:blipFill>
        <p:spPr>
          <a:xfrm>
            <a:off x="8153400" y="959311"/>
            <a:ext cx="2413000" cy="2286000"/>
          </a:xfrm>
          <a:prstGeom prst="rect">
            <a:avLst/>
          </a:prstGeom>
        </p:spPr>
      </p:pic>
      <p:pic>
        <p:nvPicPr>
          <p:cNvPr id="14" name="Picture 13">
            <a:extLst>
              <a:ext uri="{FF2B5EF4-FFF2-40B4-BE49-F238E27FC236}">
                <a16:creationId xmlns:a16="http://schemas.microsoft.com/office/drawing/2014/main" id="{0A15A07D-BBEF-4397-A354-B9EDAF1C1AF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1566" r="32212" b="7787"/>
          <a:stretch/>
        </p:blipFill>
        <p:spPr>
          <a:xfrm>
            <a:off x="5562600" y="959311"/>
            <a:ext cx="2653105" cy="2286000"/>
          </a:xfrm>
          <a:prstGeom prst="rect">
            <a:avLst/>
          </a:prstGeom>
        </p:spPr>
      </p:pic>
      <p:pic>
        <p:nvPicPr>
          <p:cNvPr id="15" name="Picture 14">
            <a:extLst>
              <a:ext uri="{FF2B5EF4-FFF2-40B4-BE49-F238E27FC236}">
                <a16:creationId xmlns:a16="http://schemas.microsoft.com/office/drawing/2014/main" id="{07E86F4E-B381-4E12-ABB6-F4B1B6C4BDA4}"/>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2137" t="49232" r="5555" b="18843"/>
          <a:stretch/>
        </p:blipFill>
        <p:spPr>
          <a:xfrm>
            <a:off x="9144000" y="4566351"/>
            <a:ext cx="2514600" cy="1583924"/>
          </a:xfrm>
          <a:prstGeom prst="rect">
            <a:avLst/>
          </a:prstGeom>
        </p:spPr>
      </p:pic>
      <p:cxnSp>
        <p:nvCxnSpPr>
          <p:cNvPr id="7" name="Straight Connector 6">
            <a:extLst>
              <a:ext uri="{FF2B5EF4-FFF2-40B4-BE49-F238E27FC236}">
                <a16:creationId xmlns:a16="http://schemas.microsoft.com/office/drawing/2014/main" id="{25A5ED20-EB6D-4582-B9F1-EFFCD4031E9A}"/>
              </a:ext>
            </a:extLst>
          </p:cNvPr>
          <p:cNvCxnSpPr/>
          <p:nvPr/>
        </p:nvCxnSpPr>
        <p:spPr bwMode="auto">
          <a:xfrm>
            <a:off x="7467600" y="4168152"/>
            <a:ext cx="1752600" cy="7848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2180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6466397-F900-4EAF-AAF5-8171D7B6752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66667" b="9384"/>
          <a:stretch/>
        </p:blipFill>
        <p:spPr>
          <a:xfrm>
            <a:off x="3681932" y="1025654"/>
            <a:ext cx="2286000" cy="2108759"/>
          </a:xfrm>
          <a:prstGeom prst="rect">
            <a:avLst/>
          </a:prstGeom>
        </p:spPr>
      </p:pic>
      <p:pic>
        <p:nvPicPr>
          <p:cNvPr id="29" name="Picture 28">
            <a:extLst>
              <a:ext uri="{FF2B5EF4-FFF2-40B4-BE49-F238E27FC236}">
                <a16:creationId xmlns:a16="http://schemas.microsoft.com/office/drawing/2014/main" id="{FEB4CFB7-3C95-4B9A-9990-8FCE2A081EA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1111" r="33333" b="9384"/>
          <a:stretch/>
        </p:blipFill>
        <p:spPr>
          <a:xfrm>
            <a:off x="6120332" y="1025654"/>
            <a:ext cx="2438400" cy="2108759"/>
          </a:xfrm>
          <a:prstGeom prst="rect">
            <a:avLst/>
          </a:prstGeom>
        </p:spPr>
      </p:pic>
      <p:pic>
        <p:nvPicPr>
          <p:cNvPr id="24" name="Picture 23"/>
          <p:cNvPicPr>
            <a:picLocks noChangeAspect="1"/>
          </p:cNvPicPr>
          <p:nvPr/>
        </p:nvPicPr>
        <p:blipFill rotWithShape="1">
          <a:blip r:embed="rId2" cstate="screen">
            <a:extLst>
              <a:ext uri="{28A0092B-C50C-407E-A947-70E740481C1C}">
                <a14:useLocalDpi xmlns:a14="http://schemas.microsoft.com/office/drawing/2010/main" val="0"/>
              </a:ext>
            </a:extLst>
          </a:blip>
          <a:srcRect r="68889" b="9384"/>
          <a:stretch/>
        </p:blipFill>
        <p:spPr>
          <a:xfrm>
            <a:off x="1091132" y="1025654"/>
            <a:ext cx="2133600" cy="2108759"/>
          </a:xfrm>
          <a:prstGeom prst="rect">
            <a:avLst/>
          </a:prstGeom>
        </p:spPr>
      </p:pic>
      <p:sp>
        <p:nvSpPr>
          <p:cNvPr id="2" name="Title 1"/>
          <p:cNvSpPr>
            <a:spLocks noGrp="1"/>
          </p:cNvSpPr>
          <p:nvPr>
            <p:ph type="title"/>
          </p:nvPr>
        </p:nvSpPr>
        <p:spPr/>
        <p:txBody>
          <a:bodyPr/>
          <a:lstStyle/>
          <a:p>
            <a:r>
              <a:rPr lang="en-US" dirty="0"/>
              <a:t>Principal Stresses and Fault Types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21</a:t>
            </a:fld>
            <a:endParaRPr lang="en-US"/>
          </a:p>
        </p:txBody>
      </p:sp>
      <p:sp>
        <p:nvSpPr>
          <p:cNvPr id="11" name="TextBox 10"/>
          <p:cNvSpPr txBox="1"/>
          <p:nvPr/>
        </p:nvSpPr>
        <p:spPr>
          <a:xfrm>
            <a:off x="990600" y="3389972"/>
            <a:ext cx="7622600" cy="369332"/>
          </a:xfrm>
          <a:prstGeom prst="rect">
            <a:avLst/>
          </a:prstGeom>
          <a:noFill/>
        </p:spPr>
        <p:txBody>
          <a:bodyPr wrap="none" rtlCol="0">
            <a:spAutoFit/>
          </a:bodyPr>
          <a:lstStyle/>
          <a:p>
            <a:r>
              <a:rPr lang="en-US" dirty="0"/>
              <a:t>Normal-Slip Fault	       	  Strike-Slip Fault 		Reverse-Slip Fault</a:t>
            </a:r>
          </a:p>
        </p:txBody>
      </p:sp>
      <p:sp>
        <p:nvSpPr>
          <p:cNvPr id="12" name="TextBox 11"/>
          <p:cNvSpPr txBox="1"/>
          <p:nvPr/>
        </p:nvSpPr>
        <p:spPr>
          <a:xfrm>
            <a:off x="2157933" y="914400"/>
            <a:ext cx="894797" cy="369332"/>
          </a:xfrm>
          <a:prstGeom prst="rect">
            <a:avLst/>
          </a:prstGeom>
          <a:noFill/>
        </p:spPr>
        <p:txBody>
          <a:bodyPr wrap="none" rtlCol="0">
            <a:spAutoFit/>
          </a:bodyPr>
          <a:lstStyle/>
          <a:p>
            <a:r>
              <a:rPr lang="en-US" dirty="0">
                <a:latin typeface="+mn-lt"/>
              </a:rPr>
              <a:t>= </a:t>
            </a:r>
            <a:r>
              <a:rPr lang="en-US" dirty="0" err="1">
                <a:latin typeface="Symbol" panose="05050102010706020507" pitchFamily="18" charset="2"/>
              </a:rPr>
              <a:t>r</a:t>
            </a:r>
            <a:r>
              <a:rPr lang="en-US" dirty="0" err="1"/>
              <a:t>.g.h</a:t>
            </a:r>
            <a:endParaRPr lang="en-US" dirty="0"/>
          </a:p>
        </p:txBody>
      </p:sp>
      <p:sp>
        <p:nvSpPr>
          <p:cNvPr id="13" name="TextBox 12"/>
          <p:cNvSpPr txBox="1"/>
          <p:nvPr/>
        </p:nvSpPr>
        <p:spPr>
          <a:xfrm>
            <a:off x="4996935" y="1005840"/>
            <a:ext cx="894797" cy="369332"/>
          </a:xfrm>
          <a:prstGeom prst="rect">
            <a:avLst/>
          </a:prstGeom>
          <a:noFill/>
        </p:spPr>
        <p:txBody>
          <a:bodyPr wrap="none" rtlCol="0">
            <a:spAutoFit/>
          </a:bodyPr>
          <a:lstStyle/>
          <a:p>
            <a:r>
              <a:rPr lang="en-US" dirty="0">
                <a:latin typeface="+mn-lt"/>
              </a:rPr>
              <a:t>= </a:t>
            </a:r>
            <a:r>
              <a:rPr lang="en-US" dirty="0" err="1">
                <a:latin typeface="Symbol" panose="05050102010706020507" pitchFamily="18" charset="2"/>
              </a:rPr>
              <a:t>r</a:t>
            </a:r>
            <a:r>
              <a:rPr lang="en-US" dirty="0" err="1"/>
              <a:t>.g.h</a:t>
            </a:r>
            <a:endParaRPr lang="en-US" dirty="0"/>
          </a:p>
        </p:txBody>
      </p:sp>
      <p:sp>
        <p:nvSpPr>
          <p:cNvPr id="14" name="TextBox 13"/>
          <p:cNvSpPr txBox="1"/>
          <p:nvPr/>
        </p:nvSpPr>
        <p:spPr>
          <a:xfrm>
            <a:off x="7511535" y="1115568"/>
            <a:ext cx="894797" cy="369332"/>
          </a:xfrm>
          <a:prstGeom prst="rect">
            <a:avLst/>
          </a:prstGeom>
          <a:noFill/>
        </p:spPr>
        <p:txBody>
          <a:bodyPr wrap="none" rtlCol="0">
            <a:spAutoFit/>
          </a:bodyPr>
          <a:lstStyle/>
          <a:p>
            <a:r>
              <a:rPr lang="en-US" dirty="0">
                <a:latin typeface="+mn-lt"/>
              </a:rPr>
              <a:t>= </a:t>
            </a:r>
            <a:r>
              <a:rPr lang="en-US" dirty="0" err="1">
                <a:latin typeface="Symbol" panose="05050102010706020507" pitchFamily="18" charset="2"/>
              </a:rPr>
              <a:t>r</a:t>
            </a:r>
            <a:r>
              <a:rPr lang="en-US" dirty="0" err="1"/>
              <a:t>.g.h</a:t>
            </a:r>
            <a:endParaRPr lang="en-US" dirty="0"/>
          </a:p>
        </p:txBody>
      </p:sp>
      <p:pic>
        <p:nvPicPr>
          <p:cNvPr id="15" name="Picture 4" descr="van0311"/>
          <p:cNvPicPr>
            <a:picLocks noChangeAspect="1" noChangeArrowheads="1"/>
          </p:cNvPicPr>
          <p:nvPr/>
        </p:nvPicPr>
        <p:blipFill rotWithShape="1">
          <a:blip r:embed="rId3" cstate="print"/>
          <a:srcRect l="52144" t="50000" b="5005"/>
          <a:stretch/>
        </p:blipFill>
        <p:spPr bwMode="auto">
          <a:xfrm>
            <a:off x="7788218" y="4046459"/>
            <a:ext cx="2727382" cy="2125742"/>
          </a:xfrm>
          <a:prstGeom prst="rect">
            <a:avLst/>
          </a:prstGeom>
          <a:solidFill>
            <a:schemeClr val="bg1"/>
          </a:solidFill>
        </p:spPr>
      </p:pic>
      <p:cxnSp>
        <p:nvCxnSpPr>
          <p:cNvPr id="17" name="Straight Connector 16"/>
          <p:cNvCxnSpPr>
            <a:cxnSpLocks/>
          </p:cNvCxnSpPr>
          <p:nvPr/>
        </p:nvCxnSpPr>
        <p:spPr bwMode="auto">
          <a:xfrm flipV="1">
            <a:off x="7696200" y="4087744"/>
            <a:ext cx="3370463" cy="1076357"/>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6" name="Rectangle 25"/>
          <p:cNvSpPr/>
          <p:nvPr/>
        </p:nvSpPr>
        <p:spPr>
          <a:xfrm>
            <a:off x="9324206" y="5894359"/>
            <a:ext cx="1580882" cy="369332"/>
          </a:xfrm>
          <a:prstGeom prst="rect">
            <a:avLst/>
          </a:prstGeom>
        </p:spPr>
        <p:txBody>
          <a:bodyPr wrap="none">
            <a:spAutoFit/>
          </a:bodyPr>
          <a:lstStyle/>
          <a:p>
            <a:r>
              <a:rPr lang="el-GR" dirty="0">
                <a:latin typeface="+mn-lt"/>
              </a:rPr>
              <a:t>σ</a:t>
            </a:r>
            <a:r>
              <a:rPr lang="en-US" baseline="-25000" dirty="0">
                <a:latin typeface="+mn-lt"/>
              </a:rPr>
              <a:t>vertical</a:t>
            </a:r>
            <a:r>
              <a:rPr lang="en-US" dirty="0">
                <a:latin typeface="+mn-lt"/>
              </a:rPr>
              <a:t> </a:t>
            </a:r>
            <a:r>
              <a:rPr lang="en-US" sz="1800" dirty="0">
                <a:latin typeface="Symbol" panose="05050102010706020507" pitchFamily="18" charset="2"/>
              </a:rPr>
              <a:t>= </a:t>
            </a:r>
            <a:r>
              <a:rPr lang="el-GR" dirty="0"/>
              <a:t>ρ⋅</a:t>
            </a:r>
            <a:r>
              <a:rPr lang="en-US" dirty="0" err="1"/>
              <a:t>g⋅h</a:t>
            </a:r>
            <a:endParaRPr lang="en-US" dirty="0"/>
          </a:p>
        </p:txBody>
      </p:sp>
      <p:sp>
        <p:nvSpPr>
          <p:cNvPr id="27" name="Rectangle 26"/>
          <p:cNvSpPr/>
          <p:nvPr/>
        </p:nvSpPr>
        <p:spPr>
          <a:xfrm>
            <a:off x="10411314" y="4797837"/>
            <a:ext cx="409086" cy="369332"/>
          </a:xfrm>
          <a:prstGeom prst="rect">
            <a:avLst/>
          </a:prstGeom>
        </p:spPr>
        <p:txBody>
          <a:bodyPr wrap="none">
            <a:spAutoFit/>
          </a:bodyPr>
          <a:lstStyle/>
          <a:p>
            <a:r>
              <a:rPr lang="en-US" dirty="0" err="1">
                <a:latin typeface="Symbol" pitchFamily="18" charset="2"/>
              </a:rPr>
              <a:t>s</a:t>
            </a:r>
            <a:r>
              <a:rPr lang="en-US" baseline="-25000" dirty="0" err="1"/>
              <a:t>n</a:t>
            </a:r>
            <a:endParaRPr lang="en-US" dirty="0"/>
          </a:p>
        </p:txBody>
      </p:sp>
      <p:sp>
        <p:nvSpPr>
          <p:cNvPr id="28" name="Rectangle 27"/>
          <p:cNvSpPr/>
          <p:nvPr/>
        </p:nvSpPr>
        <p:spPr>
          <a:xfrm>
            <a:off x="7853202" y="4038600"/>
            <a:ext cx="401072" cy="369332"/>
          </a:xfrm>
          <a:prstGeom prst="rect">
            <a:avLst/>
          </a:prstGeom>
          <a:solidFill>
            <a:schemeClr val="bg1"/>
          </a:solidFill>
        </p:spPr>
        <p:txBody>
          <a:bodyPr wrap="none">
            <a:spAutoFit/>
          </a:bodyPr>
          <a:lstStyle/>
          <a:p>
            <a:r>
              <a:rPr lang="en-US" dirty="0" err="1">
                <a:latin typeface="Symbol" pitchFamily="18" charset="2"/>
              </a:rPr>
              <a:t>s</a:t>
            </a:r>
            <a:r>
              <a:rPr lang="en-US" baseline="-25000" dirty="0" err="1"/>
              <a:t>s</a:t>
            </a:r>
            <a:endParaRPr lang="en-US" dirty="0"/>
          </a:p>
        </p:txBody>
      </p:sp>
      <p:sp>
        <p:nvSpPr>
          <p:cNvPr id="3" name="TextBox 2"/>
          <p:cNvSpPr txBox="1"/>
          <p:nvPr/>
        </p:nvSpPr>
        <p:spPr>
          <a:xfrm>
            <a:off x="7692679" y="4194034"/>
            <a:ext cx="1656223" cy="307777"/>
          </a:xfrm>
          <a:prstGeom prst="rect">
            <a:avLst/>
          </a:prstGeom>
          <a:noFill/>
        </p:spPr>
        <p:txBody>
          <a:bodyPr wrap="square" rtlCol="0">
            <a:spAutoFit/>
          </a:bodyPr>
          <a:lstStyle/>
          <a:p>
            <a:r>
              <a:rPr lang="en-US" sz="1400" dirty="0"/>
              <a:t>            Lateral</a:t>
            </a:r>
          </a:p>
        </p:txBody>
      </p:sp>
      <p:sp>
        <p:nvSpPr>
          <p:cNvPr id="7" name="TextBox 6"/>
          <p:cNvSpPr txBox="1"/>
          <p:nvPr/>
        </p:nvSpPr>
        <p:spPr>
          <a:xfrm>
            <a:off x="1135735" y="4276172"/>
            <a:ext cx="5876011" cy="1569660"/>
          </a:xfrm>
          <a:prstGeom prst="rect">
            <a:avLst/>
          </a:prstGeom>
          <a:noFill/>
        </p:spPr>
        <p:txBody>
          <a:bodyPr wrap="square" rtlCol="0">
            <a:spAutoFit/>
          </a:bodyPr>
          <a:lstStyle/>
          <a:p>
            <a:r>
              <a:rPr lang="en-US" sz="2400" dirty="0"/>
              <a:t>Vertical </a:t>
            </a:r>
            <a:r>
              <a:rPr lang="el-GR" sz="2400" dirty="0"/>
              <a:t>ρ⋅</a:t>
            </a:r>
            <a:r>
              <a:rPr lang="en-US" sz="2400" dirty="0" err="1"/>
              <a:t>g⋅h</a:t>
            </a:r>
            <a:r>
              <a:rPr lang="en-US" sz="2400" dirty="0"/>
              <a:t> is </a:t>
            </a:r>
            <a:r>
              <a:rPr lang="en-US" sz="2400" dirty="0">
                <a:latin typeface="Symbol" panose="05050102010706020507" pitchFamily="18" charset="2"/>
              </a:rPr>
              <a:t>s</a:t>
            </a:r>
            <a:r>
              <a:rPr lang="en-US" sz="2400" baseline="-25000" dirty="0"/>
              <a:t>1, </a:t>
            </a:r>
            <a:r>
              <a:rPr lang="en-US" sz="2400" dirty="0">
                <a:latin typeface="Symbol" panose="05050102010706020507" pitchFamily="18" charset="2"/>
              </a:rPr>
              <a:t>s</a:t>
            </a:r>
            <a:r>
              <a:rPr lang="en-US" sz="2400" baseline="-25000" dirty="0"/>
              <a:t>2</a:t>
            </a:r>
            <a:r>
              <a:rPr lang="en-US" sz="2400" dirty="0">
                <a:latin typeface="Symbol" panose="05050102010706020507" pitchFamily="18" charset="2"/>
              </a:rPr>
              <a:t> </a:t>
            </a:r>
            <a:r>
              <a:rPr lang="en-US" sz="2400" dirty="0">
                <a:latin typeface="+mn-lt"/>
              </a:rPr>
              <a:t>or </a:t>
            </a:r>
            <a:r>
              <a:rPr lang="en-US" sz="2400" dirty="0">
                <a:latin typeface="Symbol" panose="05050102010706020507" pitchFamily="18" charset="2"/>
              </a:rPr>
              <a:t>s</a:t>
            </a:r>
            <a:r>
              <a:rPr lang="en-US" sz="2400" baseline="-25000" dirty="0"/>
              <a:t>3</a:t>
            </a:r>
            <a:r>
              <a:rPr lang="en-US" sz="2400" dirty="0"/>
              <a:t>, so shear stress (1/2(</a:t>
            </a:r>
            <a:r>
              <a:rPr lang="en-US" sz="2400" dirty="0">
                <a:latin typeface="Symbol" panose="05050102010706020507" pitchFamily="18" charset="2"/>
              </a:rPr>
              <a:t>s</a:t>
            </a:r>
            <a:r>
              <a:rPr lang="en-US" sz="2400" baseline="-25000" dirty="0"/>
              <a:t>1</a:t>
            </a:r>
            <a:r>
              <a:rPr lang="en-US" sz="2400" dirty="0"/>
              <a:t>-</a:t>
            </a:r>
            <a:r>
              <a:rPr lang="en-US" sz="2400" dirty="0">
                <a:latin typeface="Symbol" panose="05050102010706020507" pitchFamily="18" charset="2"/>
              </a:rPr>
              <a:t>s</a:t>
            </a:r>
            <a:r>
              <a:rPr lang="en-US" sz="2400" baseline="-25000" dirty="0"/>
              <a:t>3</a:t>
            </a:r>
            <a:r>
              <a:rPr lang="en-US" sz="2400" dirty="0"/>
              <a:t>)) for faulting increases from normal, to lateral slip to reverse faulting </a:t>
            </a:r>
          </a:p>
        </p:txBody>
      </p:sp>
      <p:sp>
        <p:nvSpPr>
          <p:cNvPr id="6" name="Date Placeholder 5"/>
          <p:cNvSpPr>
            <a:spLocks noGrp="1"/>
          </p:cNvSpPr>
          <p:nvPr>
            <p:ph type="dt" sz="half" idx="12"/>
          </p:nvPr>
        </p:nvSpPr>
        <p:spPr/>
        <p:txBody>
          <a:bodyPr/>
          <a:lstStyle/>
          <a:p>
            <a:r>
              <a:rPr lang="en-US"/>
              <a:t>© Ben van der Pluijm</a:t>
            </a:r>
          </a:p>
        </p:txBody>
      </p:sp>
      <p:sp>
        <p:nvSpPr>
          <p:cNvPr id="22" name="Oval 21"/>
          <p:cNvSpPr>
            <a:spLocks noChangeAspect="1"/>
          </p:cNvSpPr>
          <p:nvPr/>
        </p:nvSpPr>
        <p:spPr bwMode="auto">
          <a:xfrm>
            <a:off x="8528657" y="4800238"/>
            <a:ext cx="843943" cy="841248"/>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Oval 18"/>
          <p:cNvSpPr>
            <a:spLocks noChangeAspect="1"/>
          </p:cNvSpPr>
          <p:nvPr/>
        </p:nvSpPr>
        <p:spPr bwMode="auto">
          <a:xfrm>
            <a:off x="8305801" y="4908539"/>
            <a:ext cx="521109" cy="519445"/>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25" name="Straight Arrow Connector 24"/>
          <p:cNvCxnSpPr>
            <a:cxnSpLocks/>
          </p:cNvCxnSpPr>
          <p:nvPr/>
        </p:nvCxnSpPr>
        <p:spPr bwMode="auto">
          <a:xfrm flipV="1">
            <a:off x="10035703" y="5181601"/>
            <a:ext cx="51678" cy="73610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1" name="Oval 20"/>
          <p:cNvSpPr>
            <a:spLocks noChangeAspect="1"/>
          </p:cNvSpPr>
          <p:nvPr/>
        </p:nvSpPr>
        <p:spPr bwMode="auto">
          <a:xfrm>
            <a:off x="8854440" y="4666798"/>
            <a:ext cx="1051560" cy="1048202"/>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23" name="Straight Connector 22"/>
          <p:cNvCxnSpPr/>
          <p:nvPr/>
        </p:nvCxnSpPr>
        <p:spPr bwMode="auto">
          <a:xfrm>
            <a:off x="7924800" y="5164098"/>
            <a:ext cx="27988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352E135-B1DE-4400-8634-80441A2CEBCE}"/>
              </a:ext>
            </a:extLst>
          </p:cNvPr>
          <p:cNvCxnSpPr>
            <a:cxnSpLocks/>
          </p:cNvCxnSpPr>
          <p:nvPr/>
        </p:nvCxnSpPr>
        <p:spPr bwMode="auto">
          <a:xfrm flipH="1" flipV="1">
            <a:off x="8792906" y="4501811"/>
            <a:ext cx="46294" cy="296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11CBCEF-E227-4457-8557-6CB9EF05DE59}"/>
              </a:ext>
            </a:extLst>
          </p:cNvPr>
          <p:cNvCxnSpPr>
            <a:cxnSpLocks/>
          </p:cNvCxnSpPr>
          <p:nvPr/>
        </p:nvCxnSpPr>
        <p:spPr bwMode="auto">
          <a:xfrm flipH="1" flipV="1">
            <a:off x="8296041" y="4757370"/>
            <a:ext cx="137602" cy="15380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871BA993-097E-487B-96E1-12318A34FBA9}"/>
              </a:ext>
            </a:extLst>
          </p:cNvPr>
          <p:cNvSpPr txBox="1"/>
          <p:nvPr/>
        </p:nvSpPr>
        <p:spPr>
          <a:xfrm rot="20558315">
            <a:off x="10272890" y="3913070"/>
            <a:ext cx="742511" cy="338554"/>
          </a:xfrm>
          <a:prstGeom prst="rect">
            <a:avLst/>
          </a:prstGeom>
          <a:noFill/>
        </p:spPr>
        <p:txBody>
          <a:bodyPr wrap="none" rtlCol="0">
            <a:spAutoFit/>
          </a:bodyPr>
          <a:lstStyle/>
          <a:p>
            <a:r>
              <a:rPr lang="en-US" sz="1600" dirty="0"/>
              <a:t>failure</a:t>
            </a:r>
          </a:p>
        </p:txBody>
      </p:sp>
      <p:sp>
        <p:nvSpPr>
          <p:cNvPr id="31" name="TextBox 30">
            <a:extLst>
              <a:ext uri="{FF2B5EF4-FFF2-40B4-BE49-F238E27FC236}">
                <a16:creationId xmlns:a16="http://schemas.microsoft.com/office/drawing/2014/main" id="{F036F00D-E33F-4263-BC12-CC2A1DE68F49}"/>
              </a:ext>
            </a:extLst>
          </p:cNvPr>
          <p:cNvSpPr txBox="1"/>
          <p:nvPr/>
        </p:nvSpPr>
        <p:spPr>
          <a:xfrm>
            <a:off x="7924800" y="4484578"/>
            <a:ext cx="761747" cy="307777"/>
          </a:xfrm>
          <a:prstGeom prst="rect">
            <a:avLst/>
          </a:prstGeom>
          <a:noFill/>
        </p:spPr>
        <p:txBody>
          <a:bodyPr wrap="none" rtlCol="0">
            <a:spAutoFit/>
          </a:bodyPr>
          <a:lstStyle/>
          <a:p>
            <a:r>
              <a:rPr lang="en-US" sz="1400" dirty="0"/>
              <a:t>Normal</a:t>
            </a:r>
          </a:p>
        </p:txBody>
      </p:sp>
      <p:sp>
        <p:nvSpPr>
          <p:cNvPr id="32" name="TextBox 31">
            <a:extLst>
              <a:ext uri="{FF2B5EF4-FFF2-40B4-BE49-F238E27FC236}">
                <a16:creationId xmlns:a16="http://schemas.microsoft.com/office/drawing/2014/main" id="{D365891E-16C4-4E08-B549-00D0CF143752}"/>
              </a:ext>
            </a:extLst>
          </p:cNvPr>
          <p:cNvSpPr txBox="1"/>
          <p:nvPr/>
        </p:nvSpPr>
        <p:spPr>
          <a:xfrm>
            <a:off x="9054485" y="3871247"/>
            <a:ext cx="851515" cy="307777"/>
          </a:xfrm>
          <a:prstGeom prst="rect">
            <a:avLst/>
          </a:prstGeom>
          <a:noFill/>
        </p:spPr>
        <p:txBody>
          <a:bodyPr wrap="none" rtlCol="0">
            <a:spAutoFit/>
          </a:bodyPr>
          <a:lstStyle/>
          <a:p>
            <a:r>
              <a:rPr lang="en-US" sz="1400" dirty="0"/>
              <a:t>Reverse</a:t>
            </a:r>
          </a:p>
        </p:txBody>
      </p:sp>
      <p:cxnSp>
        <p:nvCxnSpPr>
          <p:cNvPr id="36" name="Straight Connector 35">
            <a:extLst>
              <a:ext uri="{FF2B5EF4-FFF2-40B4-BE49-F238E27FC236}">
                <a16:creationId xmlns:a16="http://schemas.microsoft.com/office/drawing/2014/main" id="{924B18A4-BED2-4101-9A86-AE412BE1C158}"/>
              </a:ext>
            </a:extLst>
          </p:cNvPr>
          <p:cNvCxnSpPr>
            <a:cxnSpLocks/>
          </p:cNvCxnSpPr>
          <p:nvPr/>
        </p:nvCxnSpPr>
        <p:spPr bwMode="auto">
          <a:xfrm flipV="1">
            <a:off x="9601200" y="4128576"/>
            <a:ext cx="0" cy="53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067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b="74926"/>
          <a:stretch/>
        </p:blipFill>
        <p:spPr>
          <a:xfrm>
            <a:off x="1669157" y="3491378"/>
            <a:ext cx="5170686" cy="2757022"/>
          </a:xfrm>
          <a:prstGeom prst="rect">
            <a:avLst/>
          </a:prstGeom>
        </p:spPr>
      </p:pic>
      <p:sp>
        <p:nvSpPr>
          <p:cNvPr id="2" name="Title 1"/>
          <p:cNvSpPr>
            <a:spLocks noGrp="1"/>
          </p:cNvSpPr>
          <p:nvPr>
            <p:ph type="title"/>
          </p:nvPr>
        </p:nvSpPr>
        <p:spPr/>
        <p:txBody>
          <a:bodyPr/>
          <a:lstStyle/>
          <a:p>
            <a:r>
              <a:rPr lang="en-US" dirty="0"/>
              <a:t>Shear Failure Criteria 3 – High Stress</a:t>
            </a:r>
          </a:p>
        </p:txBody>
      </p:sp>
      <p:sp>
        <p:nvSpPr>
          <p:cNvPr id="3" name="Content Placeholder 2"/>
          <p:cNvSpPr>
            <a:spLocks noGrp="1"/>
          </p:cNvSpPr>
          <p:nvPr>
            <p:ph idx="1"/>
          </p:nvPr>
        </p:nvSpPr>
        <p:spPr>
          <a:xfrm>
            <a:off x="665856" y="1049139"/>
            <a:ext cx="4972943" cy="5105400"/>
          </a:xfrm>
        </p:spPr>
        <p:txBody>
          <a:bodyPr/>
          <a:lstStyle/>
          <a:p>
            <a:pPr marL="0" indent="0"/>
            <a:r>
              <a:rPr lang="en-US" sz="2000" dirty="0"/>
              <a:t>At high stresses: Plastic ‘failure’ criterion (=non-frictional)</a:t>
            </a:r>
          </a:p>
          <a:p>
            <a:pPr marL="0" indent="0"/>
            <a:endParaRPr lang="en-US" sz="2000" dirty="0"/>
          </a:p>
          <a:p>
            <a:pPr marL="0" indent="0"/>
            <a:r>
              <a:rPr lang="en-US" sz="2000" dirty="0"/>
              <a:t>Plastic deformation at high (normal) stress is shear stress invariant, because corresponding high temperatures change deformation mechanisms</a:t>
            </a:r>
          </a:p>
          <a:p>
            <a:pPr marL="0" indent="0"/>
            <a:endParaRPr lang="en-US" sz="2000" dirty="0"/>
          </a:p>
          <a:p>
            <a:endParaRPr lang="en-US" sz="2000" dirty="0"/>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22</a:t>
            </a:fld>
            <a:endParaRPr lang="en-US"/>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9327"/>
          <a:stretch/>
        </p:blipFill>
        <p:spPr bwMode="auto">
          <a:xfrm>
            <a:off x="6150373" y="4114800"/>
            <a:ext cx="371475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4343400" y="3733800"/>
            <a:ext cx="990600" cy="533400"/>
          </a:xfrm>
          <a:prstGeom prst="ellipse">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b="63699"/>
          <a:stretch/>
        </p:blipFill>
        <p:spPr>
          <a:xfrm>
            <a:off x="6047307" y="1635433"/>
            <a:ext cx="4050605" cy="2174567"/>
          </a:xfrm>
          <a:prstGeom prst="rect">
            <a:avLst/>
          </a:prstGeom>
        </p:spPr>
      </p:pic>
      <p:sp>
        <p:nvSpPr>
          <p:cNvPr id="6" name="Date Placeholder 5"/>
          <p:cNvSpPr>
            <a:spLocks noGrp="1"/>
          </p:cNvSpPr>
          <p:nvPr>
            <p:ph type="dt" sz="half" idx="12"/>
          </p:nvPr>
        </p:nvSpPr>
        <p:spPr/>
        <p:txBody>
          <a:bodyPr/>
          <a:lstStyle/>
          <a:p>
            <a:r>
              <a:rPr lang="en-US"/>
              <a:t>© Ben van der Pluijm</a:t>
            </a:r>
          </a:p>
        </p:txBody>
      </p:sp>
      <p:sp>
        <p:nvSpPr>
          <p:cNvPr id="12" name="TextBox 11"/>
          <p:cNvSpPr txBox="1"/>
          <p:nvPr/>
        </p:nvSpPr>
        <p:spPr>
          <a:xfrm>
            <a:off x="6223223" y="3886200"/>
            <a:ext cx="4201791" cy="2308324"/>
          </a:xfrm>
          <a:prstGeom prst="rect">
            <a:avLst/>
          </a:prstGeom>
          <a:solidFill>
            <a:schemeClr val="bg1"/>
          </a:solidFill>
        </p:spPr>
        <p:txBody>
          <a:bodyPr wrap="none" rtlCol="0">
            <a:spAutoFit/>
          </a:bodyPr>
          <a:lstStyle/>
          <a:p>
            <a:r>
              <a:rPr lang="en-US" sz="2400" b="1" dirty="0"/>
              <a:t>Composite failure envelope</a:t>
            </a:r>
          </a:p>
          <a:p>
            <a:r>
              <a:rPr lang="en-US" sz="2000" dirty="0"/>
              <a:t>A-C: Frictional Failure</a:t>
            </a:r>
          </a:p>
          <a:p>
            <a:pPr lvl="1"/>
            <a:r>
              <a:rPr lang="en-US" sz="2000" dirty="0"/>
              <a:t>A: Tensile failure</a:t>
            </a:r>
          </a:p>
          <a:p>
            <a:pPr lvl="1"/>
            <a:r>
              <a:rPr lang="en-US" sz="2000" dirty="0"/>
              <a:t>B: Mohr failure (parabolic)</a:t>
            </a:r>
          </a:p>
          <a:p>
            <a:pPr lvl="1"/>
            <a:r>
              <a:rPr lang="en-US" sz="2000" dirty="0"/>
              <a:t>C: Coulomb failure (straight)</a:t>
            </a:r>
          </a:p>
          <a:p>
            <a:r>
              <a:rPr lang="en-US" sz="2000" dirty="0"/>
              <a:t>D: Frictional-Plastic transition</a:t>
            </a:r>
          </a:p>
          <a:p>
            <a:r>
              <a:rPr lang="en-US" sz="2000" dirty="0"/>
              <a:t>E: Plastic failure criterion</a:t>
            </a:r>
          </a:p>
        </p:txBody>
      </p:sp>
    </p:spTree>
    <p:extLst>
      <p:ext uri="{BB962C8B-B14F-4D97-AF65-F5344CB8AC3E}">
        <p14:creationId xmlns:p14="http://schemas.microsoft.com/office/powerpoint/2010/main" val="46448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t="40457"/>
          <a:stretch/>
        </p:blipFill>
        <p:spPr>
          <a:xfrm>
            <a:off x="5791200" y="838200"/>
            <a:ext cx="4286707" cy="5427190"/>
          </a:xfrm>
          <a:prstGeom prst="rect">
            <a:avLst/>
          </a:prstGeom>
        </p:spPr>
      </p:pic>
      <p:sp>
        <p:nvSpPr>
          <p:cNvPr id="2" name="Title 1"/>
          <p:cNvSpPr>
            <a:spLocks noGrp="1"/>
          </p:cNvSpPr>
          <p:nvPr>
            <p:ph type="title"/>
          </p:nvPr>
        </p:nvSpPr>
        <p:spPr>
          <a:xfrm>
            <a:off x="0" y="0"/>
            <a:ext cx="12192000" cy="553998"/>
          </a:xfrm>
        </p:spPr>
        <p:txBody>
          <a:bodyPr/>
          <a:lstStyle/>
          <a:p>
            <a:r>
              <a:rPr lang="en-US" dirty="0"/>
              <a:t>Composite Failure Envelope</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23</a:t>
            </a:fld>
            <a:endParaRPr lang="en-US"/>
          </a:p>
        </p:txBody>
      </p:sp>
      <p:sp>
        <p:nvSpPr>
          <p:cNvPr id="3" name="TextBox 2"/>
          <p:cNvSpPr txBox="1"/>
          <p:nvPr/>
        </p:nvSpPr>
        <p:spPr>
          <a:xfrm>
            <a:off x="5486401" y="5181600"/>
            <a:ext cx="2133599" cy="923330"/>
          </a:xfrm>
          <a:prstGeom prst="rect">
            <a:avLst/>
          </a:prstGeom>
          <a:noFill/>
        </p:spPr>
        <p:txBody>
          <a:bodyPr wrap="square" rtlCol="0">
            <a:spAutoFit/>
          </a:bodyPr>
          <a:lstStyle/>
          <a:p>
            <a:r>
              <a:rPr lang="en-US" dirty="0"/>
              <a:t>Note changing angle of rupture with respect to </a:t>
            </a:r>
            <a:r>
              <a:rPr lang="el-GR" dirty="0"/>
              <a:t>σ</a:t>
            </a:r>
            <a:r>
              <a:rPr lang="en-US" baseline="-25000" dirty="0"/>
              <a:t>1</a:t>
            </a:r>
            <a:endParaRPr lang="en-US" dirty="0"/>
          </a:p>
        </p:txBody>
      </p:sp>
      <p:pic>
        <p:nvPicPr>
          <p:cNvPr id="11" name="Picture 5" descr="defCarrara"/>
          <p:cNvPicPr>
            <a:picLocks noChangeAspect="1" noChangeArrowheads="1"/>
          </p:cNvPicPr>
          <p:nvPr/>
        </p:nvPicPr>
        <p:blipFill>
          <a:blip r:embed="rId4" cstate="print"/>
          <a:srcRect l="1852" t="19388" r="3667" b="16907"/>
          <a:stretch>
            <a:fillRect/>
          </a:stretch>
        </p:blipFill>
        <p:spPr bwMode="auto">
          <a:xfrm>
            <a:off x="8686800" y="0"/>
            <a:ext cx="3505200" cy="1581150"/>
          </a:xfrm>
          <a:prstGeom prst="rect">
            <a:avLst/>
          </a:prstGeom>
          <a:noFill/>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l="10541" r="19659" b="59543"/>
          <a:stretch/>
        </p:blipFill>
        <p:spPr>
          <a:xfrm>
            <a:off x="1143000" y="1295400"/>
            <a:ext cx="3921415" cy="4856557"/>
          </a:xfrm>
          <a:prstGeom prst="rect">
            <a:avLst/>
          </a:prstGeom>
        </p:spPr>
      </p:pic>
      <p:sp>
        <p:nvSpPr>
          <p:cNvPr id="6" name="Date Placeholder 5"/>
          <p:cNvSpPr>
            <a:spLocks noGrp="1"/>
          </p:cNvSpPr>
          <p:nvPr>
            <p:ph type="dt" sz="half" idx="12"/>
          </p:nvPr>
        </p:nvSpPr>
        <p:spPr/>
        <p:txBody>
          <a:bodyPr/>
          <a:lstStyle/>
          <a:p>
            <a:r>
              <a:rPr lang="en-US"/>
              <a:t>© Ben van der Pluijm</a:t>
            </a:r>
          </a:p>
        </p:txBody>
      </p:sp>
      <p:sp>
        <p:nvSpPr>
          <p:cNvPr id="10" name="TextBox 9"/>
          <p:cNvSpPr txBox="1"/>
          <p:nvPr/>
        </p:nvSpPr>
        <p:spPr>
          <a:xfrm>
            <a:off x="1124823" y="4267200"/>
            <a:ext cx="3980577" cy="1477328"/>
          </a:xfrm>
          <a:prstGeom prst="rect">
            <a:avLst/>
          </a:prstGeom>
          <a:solidFill>
            <a:schemeClr val="bg1"/>
          </a:solidFill>
        </p:spPr>
        <p:txBody>
          <a:bodyPr wrap="none" rtlCol="0">
            <a:spAutoFit/>
          </a:bodyPr>
          <a:lstStyle/>
          <a:p>
            <a:r>
              <a:rPr lang="en-US" dirty="0"/>
              <a:t>A: Tensile failure criterion</a:t>
            </a:r>
          </a:p>
          <a:p>
            <a:r>
              <a:rPr lang="en-US" dirty="0"/>
              <a:t>B: Mohr failure criterion (parabolic)</a:t>
            </a:r>
          </a:p>
          <a:p>
            <a:r>
              <a:rPr lang="en-US" dirty="0"/>
              <a:t>C: Coulomb failure criterion (straight)</a:t>
            </a:r>
          </a:p>
          <a:p>
            <a:r>
              <a:rPr lang="en-US" dirty="0"/>
              <a:t>D: Frictional-Plastic transition</a:t>
            </a:r>
          </a:p>
          <a:p>
            <a:r>
              <a:rPr lang="en-US" dirty="0"/>
              <a:t>E: Plastic failure criterion</a:t>
            </a:r>
          </a:p>
        </p:txBody>
      </p:sp>
    </p:spTree>
    <p:extLst>
      <p:ext uri="{BB962C8B-B14F-4D97-AF65-F5344CB8AC3E}">
        <p14:creationId xmlns:p14="http://schemas.microsoft.com/office/powerpoint/2010/main" val="315098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04483" y="2743056"/>
            <a:ext cx="5049317" cy="2849880"/>
          </a:xfrm>
          <a:prstGeom prst="rect">
            <a:avLst/>
          </a:prstGeom>
        </p:spPr>
      </p:pic>
      <p:sp>
        <p:nvSpPr>
          <p:cNvPr id="2" name="Title 1"/>
          <p:cNvSpPr>
            <a:spLocks noGrp="1"/>
          </p:cNvSpPr>
          <p:nvPr>
            <p:ph type="title"/>
          </p:nvPr>
        </p:nvSpPr>
        <p:spPr/>
        <p:txBody>
          <a:bodyPr/>
          <a:lstStyle/>
          <a:p>
            <a:r>
              <a:rPr lang="en-US" dirty="0"/>
              <a:t>Friction: Sliding on a Surface</a:t>
            </a:r>
          </a:p>
        </p:txBody>
      </p:sp>
      <p:sp>
        <p:nvSpPr>
          <p:cNvPr id="4" name="Footer Placeholder 3"/>
          <p:cNvSpPr>
            <a:spLocks noGrp="1"/>
          </p:cNvSpPr>
          <p:nvPr>
            <p:ph type="ftr" sz="quarter" idx="10"/>
          </p:nvPr>
        </p:nvSpPr>
        <p:spPr/>
        <p:txBody>
          <a:bodyPr/>
          <a:lstStyle/>
          <a:p>
            <a:r>
              <a:rPr lang="en-US"/>
              <a:t>Frictional Regime and Elasticity</a:t>
            </a:r>
            <a:endParaRPr lang="en-US" dirty="0"/>
          </a:p>
        </p:txBody>
      </p:sp>
      <p:sp>
        <p:nvSpPr>
          <p:cNvPr id="5" name="Slide Number Placeholder 4"/>
          <p:cNvSpPr>
            <a:spLocks noGrp="1"/>
          </p:cNvSpPr>
          <p:nvPr>
            <p:ph type="sldNum" sz="quarter" idx="11"/>
          </p:nvPr>
        </p:nvSpPr>
        <p:spPr/>
        <p:txBody>
          <a:bodyPr/>
          <a:lstStyle/>
          <a:p>
            <a:pPr algn="r" rtl="0"/>
            <a:fld id="{33200050-F28C-4406-9156-3D94F0CD0701}" type="slidenum">
              <a:rPr lang="en-US" sz="1200">
                <a:solidFill>
                  <a:prstClr val="black">
                    <a:tint val="75000"/>
                  </a:prstClr>
                </a:solidFill>
                <a:latin typeface="Calibri"/>
              </a:rPr>
              <a:pPr algn="r" rtl="0"/>
              <a:t>24</a:t>
            </a:fld>
            <a:endParaRPr lang="en-US" sz="1200">
              <a:solidFill>
                <a:prstClr val="black">
                  <a:tint val="75000"/>
                </a:prstClr>
              </a:solidFill>
              <a:latin typeface="Calibri"/>
            </a:endParaRPr>
          </a:p>
        </p:txBody>
      </p:sp>
      <p:sp>
        <p:nvSpPr>
          <p:cNvPr id="3" name="Content Placeholder 2"/>
          <p:cNvSpPr>
            <a:spLocks noGrp="1"/>
          </p:cNvSpPr>
          <p:nvPr>
            <p:ph idx="4294967295"/>
          </p:nvPr>
        </p:nvSpPr>
        <p:spPr>
          <a:xfrm>
            <a:off x="685800" y="838200"/>
            <a:ext cx="7620000" cy="4525963"/>
          </a:xfrm>
        </p:spPr>
        <p:txBody>
          <a:bodyPr>
            <a:noAutofit/>
          </a:bodyPr>
          <a:lstStyle/>
          <a:p>
            <a:pPr marL="0" indent="0"/>
            <a:r>
              <a:rPr lang="en-US" sz="2000" b="1" dirty="0"/>
              <a:t>Frictional sliding </a:t>
            </a:r>
            <a:r>
              <a:rPr lang="en-US" sz="2000" dirty="0"/>
              <a:t>refers to movement on a pre-existing surface when shear parallel to surface exceeds sliding resistance.</a:t>
            </a:r>
          </a:p>
          <a:p>
            <a:pPr marL="0" indent="0"/>
            <a:endParaRPr lang="en-US" sz="2000" dirty="0"/>
          </a:p>
          <a:p>
            <a:pPr marL="0" indent="0"/>
            <a:r>
              <a:rPr lang="en-US" sz="2000" dirty="0"/>
              <a:t>Observed Properties of Friction:</a:t>
            </a:r>
          </a:p>
          <a:p>
            <a:pPr>
              <a:buFont typeface="Arial" panose="020B0604020202020204" pitchFamily="34" charset="0"/>
              <a:buChar char="•"/>
            </a:pPr>
            <a:r>
              <a:rPr lang="en-US" sz="2000" dirty="0"/>
              <a:t>Frictional force is function of </a:t>
            </a:r>
            <a:br>
              <a:rPr lang="en-US" sz="2000" dirty="0"/>
            </a:br>
            <a:r>
              <a:rPr lang="en-US" sz="2000" dirty="0"/>
              <a:t>normal force.</a:t>
            </a:r>
          </a:p>
          <a:p>
            <a:pPr>
              <a:buFont typeface="Arial" panose="020B0604020202020204" pitchFamily="34" charset="0"/>
              <a:buChar char="•"/>
            </a:pPr>
            <a:r>
              <a:rPr lang="en-US" sz="2000" dirty="0"/>
              <a:t>Frictional force is independent of </a:t>
            </a:r>
            <a:br>
              <a:rPr lang="en-US" sz="2000" dirty="0"/>
            </a:br>
            <a:r>
              <a:rPr lang="en-US" sz="2000" dirty="0"/>
              <a:t>(apparent) area of contact. </a:t>
            </a:r>
          </a:p>
          <a:p>
            <a:pPr>
              <a:buFont typeface="Arial" panose="020B0604020202020204" pitchFamily="34" charset="0"/>
              <a:buChar char="•"/>
            </a:pPr>
            <a:r>
              <a:rPr lang="en-US" sz="2000" dirty="0"/>
              <a:t>Frictional force is (mostly) </a:t>
            </a:r>
            <a:br>
              <a:rPr lang="en-US" sz="2000" dirty="0"/>
            </a:br>
            <a:r>
              <a:rPr lang="en-US" sz="2000" dirty="0"/>
              <a:t>independent of material used.</a:t>
            </a:r>
          </a:p>
          <a:p>
            <a:pPr marL="109728" indent="0"/>
            <a:r>
              <a:rPr lang="en-US" sz="1400" dirty="0"/>
              <a:t>(</a:t>
            </a:r>
            <a:r>
              <a:rPr lang="en-US" sz="1400" dirty="0" err="1"/>
              <a:t>Amonton</a:t>
            </a:r>
            <a:r>
              <a:rPr lang="en-US" sz="1400" dirty="0"/>
              <a:t> 17thC)</a:t>
            </a:r>
          </a:p>
        </p:txBody>
      </p:sp>
      <p:sp>
        <p:nvSpPr>
          <p:cNvPr id="6" name="Rectangle 5"/>
          <p:cNvSpPr/>
          <p:nvPr/>
        </p:nvSpPr>
        <p:spPr>
          <a:xfrm>
            <a:off x="2912259" y="5940624"/>
            <a:ext cx="2650341" cy="307777"/>
          </a:xfrm>
          <a:prstGeom prst="rect">
            <a:avLst/>
          </a:prstGeom>
        </p:spPr>
        <p:txBody>
          <a:bodyPr wrap="none">
            <a:spAutoFit/>
          </a:bodyPr>
          <a:lstStyle/>
          <a:p>
            <a:pPr marL="109728"/>
            <a:r>
              <a:rPr lang="en-US" sz="1400" dirty="0"/>
              <a:t>(15thC da Vinci experiments)</a:t>
            </a:r>
          </a:p>
        </p:txBody>
      </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3309" flipH="1">
            <a:off x="6090918" y="2184526"/>
            <a:ext cx="1179163" cy="776050"/>
          </a:xfrm>
          <a:prstGeom prst="rect">
            <a:avLst/>
          </a:prstGeom>
          <a:scene3d>
            <a:camera prst="orthographicFront">
              <a:rot lat="0" lon="0" rev="0"/>
            </a:camera>
            <a:lightRig rig="threePt" dir="t"/>
          </a:scene3d>
        </p:spPr>
      </p:pic>
      <p:pic>
        <p:nvPicPr>
          <p:cNvPr id="11" name="Picture 10"/>
          <p:cNvPicPr>
            <a:picLocks noChangeAspect="1"/>
          </p:cNvPicPr>
          <p:nvPr/>
        </p:nvPicPr>
        <p:blipFill rotWithShape="1">
          <a:blip r:embed="rId5"/>
          <a:srcRect l="43533" t="29633" r="1740" b="52124"/>
          <a:stretch/>
        </p:blipFill>
        <p:spPr>
          <a:xfrm>
            <a:off x="1904998" y="4724400"/>
            <a:ext cx="3779241" cy="1202451"/>
          </a:xfrm>
          <a:prstGeom prst="rect">
            <a:avLst/>
          </a:prstGeom>
        </p:spPr>
      </p:pic>
      <p:sp>
        <p:nvSpPr>
          <p:cNvPr id="7" name="Date Placeholder 6"/>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3323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762000"/>
            <a:ext cx="6126480" cy="5847622"/>
          </a:xfrm>
          <a:prstGeom prst="rect">
            <a:avLst/>
          </a:prstGeom>
        </p:spPr>
      </p:pic>
      <p:sp>
        <p:nvSpPr>
          <p:cNvPr id="2" name="Title 1"/>
          <p:cNvSpPr>
            <a:spLocks noGrp="1"/>
          </p:cNvSpPr>
          <p:nvPr>
            <p:ph type="title"/>
          </p:nvPr>
        </p:nvSpPr>
        <p:spPr/>
        <p:txBody>
          <a:bodyPr/>
          <a:lstStyle/>
          <a:p>
            <a:r>
              <a:rPr lang="en-US" dirty="0"/>
              <a:t>Extra: Leonardo Da Vinci and Friction</a:t>
            </a:r>
          </a:p>
        </p:txBody>
      </p:sp>
      <p:sp>
        <p:nvSpPr>
          <p:cNvPr id="3" name="Footer Placeholder 2"/>
          <p:cNvSpPr>
            <a:spLocks noGrp="1"/>
          </p:cNvSpPr>
          <p:nvPr>
            <p:ph type="ftr" sz="quarter" idx="10"/>
          </p:nvPr>
        </p:nvSpPr>
        <p:spPr/>
        <p:txBody>
          <a:bodyPr/>
          <a:lstStyle/>
          <a:p>
            <a:r>
              <a:rPr lang="en-US"/>
              <a:t>Frictional Regime and Elasticity</a:t>
            </a:r>
          </a:p>
        </p:txBody>
      </p:sp>
      <p:sp>
        <p:nvSpPr>
          <p:cNvPr id="4" name="Slide Number Placeholder 3"/>
          <p:cNvSpPr>
            <a:spLocks noGrp="1"/>
          </p:cNvSpPr>
          <p:nvPr>
            <p:ph type="sldNum" sz="quarter" idx="11"/>
          </p:nvPr>
        </p:nvSpPr>
        <p:spPr/>
        <p:txBody>
          <a:bodyPr/>
          <a:lstStyle/>
          <a:p>
            <a:fld id="{1D9E4282-3254-4F2E-8839-CD0C967FDB17}" type="slidenum">
              <a:rPr lang="en-US" smtClean="0"/>
              <a:pPr/>
              <a:t>25</a:t>
            </a:fld>
            <a:endParaRPr lang="en-US"/>
          </a:p>
        </p:txBody>
      </p:sp>
      <p:sp>
        <p:nvSpPr>
          <p:cNvPr id="5" name="Rectangle 4"/>
          <p:cNvSpPr/>
          <p:nvPr/>
        </p:nvSpPr>
        <p:spPr>
          <a:xfrm>
            <a:off x="3002389" y="979556"/>
            <a:ext cx="5227212" cy="1200329"/>
          </a:xfrm>
          <a:prstGeom prst="rect">
            <a:avLst/>
          </a:prstGeom>
        </p:spPr>
        <p:txBody>
          <a:bodyPr wrap="square">
            <a:spAutoFit/>
          </a:bodyPr>
          <a:lstStyle/>
          <a:p>
            <a:r>
              <a:rPr lang="pt-BR" dirty="0"/>
              <a:t>a), b) Codex Atlanticus, Biblioteca Ambrosiana, Milan (CA folio 532r ca. 1506-8)</a:t>
            </a:r>
          </a:p>
          <a:p>
            <a:r>
              <a:rPr lang="pt-BR" dirty="0"/>
              <a:t>c), d) Codex </a:t>
            </a:r>
            <a:r>
              <a:rPr lang="en-US" dirty="0"/>
              <a:t>Arundel, British Library, London (Arundel folio 41r ca. 1500-05)</a:t>
            </a: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62800" y="2667000"/>
            <a:ext cx="4572000" cy="3379479"/>
          </a:xfrm>
          <a:prstGeom prst="rect">
            <a:avLst/>
          </a:prstGeom>
        </p:spPr>
      </p:pic>
      <p:sp>
        <p:nvSpPr>
          <p:cNvPr id="8" name="TextBox 7"/>
          <p:cNvSpPr txBox="1"/>
          <p:nvPr/>
        </p:nvSpPr>
        <p:spPr>
          <a:xfrm>
            <a:off x="11362582" y="6096000"/>
            <a:ext cx="37221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(d)</a:t>
            </a:r>
          </a:p>
        </p:txBody>
      </p:sp>
      <p:sp>
        <p:nvSpPr>
          <p:cNvPr id="9" name="Date Placeholder 8"/>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33217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Surface Roughness (Asperities)</a:t>
            </a:r>
          </a:p>
        </p:txBody>
      </p:sp>
      <p:sp>
        <p:nvSpPr>
          <p:cNvPr id="2" name="Footer Placeholder 1"/>
          <p:cNvSpPr>
            <a:spLocks noGrp="1"/>
          </p:cNvSpPr>
          <p:nvPr>
            <p:ph type="ftr" sz="quarter" idx="10"/>
          </p:nvPr>
        </p:nvSpPr>
        <p:spPr/>
        <p:txBody>
          <a:bodyPr/>
          <a:lstStyle/>
          <a:p>
            <a:r>
              <a:rPr lang="en-US"/>
              <a:t>Frictional Regime and Elasticity</a:t>
            </a:r>
            <a:endParaRPr lang="en-US" dirty="0"/>
          </a:p>
        </p:txBody>
      </p:sp>
      <p:sp>
        <p:nvSpPr>
          <p:cNvPr id="3" name="Slide Number Placeholder 2"/>
          <p:cNvSpPr>
            <a:spLocks noGrp="1"/>
          </p:cNvSpPr>
          <p:nvPr>
            <p:ph type="sldNum" sz="quarter" idx="11"/>
          </p:nvPr>
        </p:nvSpPr>
        <p:spPr/>
        <p:txBody>
          <a:bodyPr/>
          <a:lstStyle/>
          <a:p>
            <a:pPr algn="r" rtl="0"/>
            <a:fld id="{33200050-F28C-4406-9156-3D94F0CD0701}" type="slidenum">
              <a:rPr lang="en-US" sz="1200">
                <a:solidFill>
                  <a:prstClr val="black">
                    <a:tint val="75000"/>
                  </a:prstClr>
                </a:solidFill>
                <a:latin typeface="Calibri"/>
              </a:rPr>
              <a:pPr algn="r" rtl="0"/>
              <a:t>26</a:t>
            </a:fld>
            <a:endParaRPr lang="en-US" sz="1200">
              <a:solidFill>
                <a:prstClr val="black">
                  <a:tint val="75000"/>
                </a:prstClr>
              </a:solidFill>
              <a:latin typeface="Calibri"/>
            </a:endParaRPr>
          </a:p>
        </p:txBody>
      </p:sp>
      <p:sp>
        <p:nvSpPr>
          <p:cNvPr id="19459" name="Rectangle 3"/>
          <p:cNvSpPr>
            <a:spLocks noGrp="1" noChangeArrowheads="1"/>
          </p:cNvSpPr>
          <p:nvPr>
            <p:ph idx="4294967295"/>
          </p:nvPr>
        </p:nvSpPr>
        <p:spPr>
          <a:xfrm>
            <a:off x="736600" y="990600"/>
            <a:ext cx="6858000" cy="4525962"/>
          </a:xfrm>
        </p:spPr>
        <p:txBody>
          <a:bodyPr>
            <a:noAutofit/>
          </a:bodyPr>
          <a:lstStyle/>
          <a:p>
            <a:pPr marL="109728" indent="0"/>
            <a:r>
              <a:rPr lang="en-US" sz="2000" dirty="0"/>
              <a:t>The bumps and irregularities (roughness) that protrude on natural surfaces are called </a:t>
            </a:r>
            <a:r>
              <a:rPr lang="en-US" sz="2000" b="1" dirty="0"/>
              <a:t>asperities</a:t>
            </a:r>
            <a:r>
              <a:rPr lang="en-US" sz="2000" dirty="0"/>
              <a:t>, which “anchor” surfaces.</a:t>
            </a:r>
          </a:p>
          <a:p>
            <a:pPr marL="109728" indent="0"/>
            <a:endParaRPr lang="en-US" sz="2000" dirty="0"/>
          </a:p>
          <a:p>
            <a:pPr marL="109728" indent="0"/>
            <a:endParaRPr lang="en-US" sz="2000" dirty="0"/>
          </a:p>
          <a:p>
            <a:pPr marL="109728" indent="0"/>
            <a:r>
              <a:rPr lang="en-US" sz="2000" dirty="0"/>
              <a:t>Real v. Apparent </a:t>
            </a:r>
          </a:p>
          <a:p>
            <a:pPr marL="109728" indent="0"/>
            <a:r>
              <a:rPr lang="en-US" sz="2000" dirty="0"/>
              <a:t>Area of Contact</a:t>
            </a:r>
          </a:p>
          <a:p>
            <a:pPr marL="109728" indent="0"/>
            <a:endParaRPr lang="en-US" sz="2000" dirty="0"/>
          </a:p>
          <a:p>
            <a:pPr marL="109728" indent="0"/>
            <a:endParaRPr lang="en-US" sz="2000" dirty="0"/>
          </a:p>
          <a:p>
            <a:pPr marL="109728" indent="0"/>
            <a:endParaRPr lang="en-US" sz="2000" dirty="0"/>
          </a:p>
          <a:p>
            <a:pPr marL="109728" indent="0"/>
            <a:endParaRPr lang="en-US" sz="2000" dirty="0"/>
          </a:p>
          <a:p>
            <a:pPr marL="109728" indent="0"/>
            <a:r>
              <a:rPr lang="en-US" sz="2000" dirty="0"/>
              <a:t>Larger mass (larger F), </a:t>
            </a:r>
            <a:br>
              <a:rPr lang="en-US" sz="2000" dirty="0"/>
            </a:br>
            <a:r>
              <a:rPr lang="en-US" sz="2000" dirty="0"/>
              <a:t>larger contact area</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r="39915" b="60196"/>
          <a:stretch/>
        </p:blipFill>
        <p:spPr>
          <a:xfrm>
            <a:off x="3910381" y="2057400"/>
            <a:ext cx="3938219" cy="1676400"/>
          </a:xfrm>
          <a:prstGeom prst="rect">
            <a:avLst/>
          </a:prstGeom>
        </p:spPr>
      </p:pic>
      <p:sp>
        <p:nvSpPr>
          <p:cNvPr id="4" name="Date Placeholder 3"/>
          <p:cNvSpPr>
            <a:spLocks noGrp="1"/>
          </p:cNvSpPr>
          <p:nvPr>
            <p:ph type="dt" sz="half" idx="12"/>
          </p:nvPr>
        </p:nvSpPr>
        <p:spPr/>
        <p:txBody>
          <a:bodyPr/>
          <a:lstStyle/>
          <a:p>
            <a:r>
              <a:rPr lang="en-US"/>
              <a:t>© Ben van der Pluijm</a:t>
            </a:r>
          </a:p>
        </p:txBody>
      </p:sp>
      <p:pic>
        <p:nvPicPr>
          <p:cNvPr id="9" name="Picture 8">
            <a:extLst>
              <a:ext uri="{FF2B5EF4-FFF2-40B4-BE49-F238E27FC236}">
                <a16:creationId xmlns:a16="http://schemas.microsoft.com/office/drawing/2014/main" id="{BE98D0DE-1728-4B6C-888A-C8A38C007C7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90" t="49381" r="36330" b="6518"/>
          <a:stretch/>
        </p:blipFill>
        <p:spPr>
          <a:xfrm>
            <a:off x="3783380" y="4215823"/>
            <a:ext cx="4192219" cy="1857375"/>
          </a:xfrm>
          <a:prstGeom prst="rect">
            <a:avLst/>
          </a:prstGeom>
        </p:spPr>
      </p:pic>
      <p:pic>
        <p:nvPicPr>
          <p:cNvPr id="10" name="Picture 9">
            <a:extLst>
              <a:ext uri="{FF2B5EF4-FFF2-40B4-BE49-F238E27FC236}">
                <a16:creationId xmlns:a16="http://schemas.microsoft.com/office/drawing/2014/main" id="{7D50C9B8-EFC3-4943-94FE-9FD73E4ADDB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5529" b="27631"/>
          <a:stretch/>
        </p:blipFill>
        <p:spPr>
          <a:xfrm>
            <a:off x="8408619" y="2667000"/>
            <a:ext cx="2259381" cy="3048000"/>
          </a:xfrm>
          <a:prstGeom prst="rect">
            <a:avLst/>
          </a:prstGeom>
        </p:spPr>
      </p:pic>
    </p:spTree>
    <p:extLst>
      <p:ext uri="{BB962C8B-B14F-4D97-AF65-F5344CB8AC3E}">
        <p14:creationId xmlns:p14="http://schemas.microsoft.com/office/powerpoint/2010/main" val="102073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9" end="9"/>
                                            </p:txEl>
                                          </p:spTgt>
                                        </p:tgtEl>
                                        <p:attrNameLst>
                                          <p:attrName>style.visibility</p:attrName>
                                        </p:attrNameLst>
                                      </p:cBhvr>
                                      <p:to>
                                        <p:strVal val="visible"/>
                                      </p:to>
                                    </p:set>
                                    <p:animEffect transition="in" filter="fade">
                                      <p:cBhvr>
                                        <p:cTn id="7" dur="500"/>
                                        <p:tgtEl>
                                          <p:spTgt spid="19459">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Frictional Regime and Elasticity</a:t>
            </a:r>
          </a:p>
        </p:txBody>
      </p:sp>
      <p:sp>
        <p:nvSpPr>
          <p:cNvPr id="6" name="Slide Number Placeholder 4"/>
          <p:cNvSpPr>
            <a:spLocks noGrp="1"/>
          </p:cNvSpPr>
          <p:nvPr>
            <p:ph type="sldNum" sz="quarter" idx="11"/>
          </p:nvPr>
        </p:nvSpPr>
        <p:spPr/>
        <p:txBody>
          <a:bodyPr/>
          <a:lstStyle/>
          <a:p>
            <a:fld id="{BA039741-D268-42C8-9BE5-64D26ABEDD73}" type="slidenum">
              <a:rPr lang="en-US"/>
              <a:pPr/>
              <a:t>27</a:t>
            </a:fld>
            <a:endParaRPr lang="en-US"/>
          </a:p>
        </p:txBody>
      </p:sp>
      <p:sp>
        <p:nvSpPr>
          <p:cNvPr id="18434" name="Rectangle 2"/>
          <p:cNvSpPr>
            <a:spLocks noGrp="1" noChangeArrowheads="1"/>
          </p:cNvSpPr>
          <p:nvPr>
            <p:ph type="title"/>
          </p:nvPr>
        </p:nvSpPr>
        <p:spPr>
          <a:xfrm>
            <a:off x="0" y="0"/>
            <a:ext cx="12192000" cy="553998"/>
          </a:xfrm>
        </p:spPr>
        <p:txBody>
          <a:bodyPr/>
          <a:lstStyle/>
          <a:p>
            <a:r>
              <a:rPr lang="en-US" dirty="0"/>
              <a:t>Sliding (Friction) Criterion (</a:t>
            </a:r>
            <a:r>
              <a:rPr lang="en-US" dirty="0" err="1"/>
              <a:t>Byerlee’s</a:t>
            </a:r>
            <a:r>
              <a:rPr lang="en-US" dirty="0"/>
              <a:t> Law)</a:t>
            </a:r>
          </a:p>
        </p:txBody>
      </p:sp>
      <p:sp>
        <p:nvSpPr>
          <p:cNvPr id="18435" name="Rectangle 3"/>
          <p:cNvSpPr>
            <a:spLocks noGrp="1" noChangeArrowheads="1"/>
          </p:cNvSpPr>
          <p:nvPr>
            <p:ph type="body" idx="1"/>
          </p:nvPr>
        </p:nvSpPr>
        <p:spPr>
          <a:xfrm>
            <a:off x="522287" y="1862137"/>
            <a:ext cx="4700756" cy="3886200"/>
          </a:xfrm>
        </p:spPr>
        <p:txBody>
          <a:bodyPr/>
          <a:lstStyle/>
          <a:p>
            <a:r>
              <a:rPr lang="en-US" sz="2400" b="1" dirty="0">
                <a:latin typeface="Symbol" pitchFamily="18" charset="2"/>
              </a:rPr>
              <a:t>s</a:t>
            </a:r>
            <a:r>
              <a:rPr lang="en-US" sz="2400" b="1" baseline="-25000" dirty="0"/>
              <a:t>s</a:t>
            </a:r>
            <a:r>
              <a:rPr lang="en-US" sz="2400" b="1" dirty="0"/>
              <a:t> = </a:t>
            </a:r>
            <a:r>
              <a:rPr lang="en-US" sz="2400" b="1" dirty="0">
                <a:latin typeface="Symbol" pitchFamily="18" charset="2"/>
              </a:rPr>
              <a:t>m </a:t>
            </a:r>
            <a:r>
              <a:rPr lang="en-US" sz="2400" b="1" dirty="0" err="1">
                <a:latin typeface="Symbol" pitchFamily="18" charset="2"/>
              </a:rPr>
              <a:t>s</a:t>
            </a:r>
            <a:r>
              <a:rPr lang="en-US" sz="2400" b="1" baseline="-25000" dirty="0" err="1"/>
              <a:t>n</a:t>
            </a:r>
            <a:r>
              <a:rPr lang="en-US" sz="2400" b="1" dirty="0"/>
              <a:t> </a:t>
            </a:r>
            <a:endParaRPr lang="en-US" sz="2400" b="1" dirty="0">
              <a:latin typeface="Symbol" pitchFamily="18" charset="2"/>
            </a:endParaRPr>
          </a:p>
          <a:p>
            <a:endParaRPr lang="en-US" sz="2000" dirty="0">
              <a:latin typeface="Symbol" pitchFamily="18" charset="2"/>
            </a:endParaRPr>
          </a:p>
          <a:p>
            <a:r>
              <a:rPr lang="en-US" sz="2000" dirty="0">
                <a:latin typeface="Symbol" pitchFamily="18" charset="2"/>
              </a:rPr>
              <a:t>s</a:t>
            </a:r>
            <a:r>
              <a:rPr lang="en-US" sz="2000" baseline="-25000" dirty="0"/>
              <a:t>s</a:t>
            </a:r>
            <a:r>
              <a:rPr lang="en-US" sz="2000" dirty="0"/>
              <a:t> / </a:t>
            </a:r>
            <a:r>
              <a:rPr lang="en-US" sz="2000" dirty="0" err="1">
                <a:latin typeface="Symbol" pitchFamily="18" charset="2"/>
              </a:rPr>
              <a:t>s</a:t>
            </a:r>
            <a:r>
              <a:rPr lang="en-US" sz="2000" baseline="-25000" dirty="0" err="1"/>
              <a:t>n</a:t>
            </a:r>
            <a:r>
              <a:rPr lang="en-US" sz="2000" dirty="0"/>
              <a:t> = constant = </a:t>
            </a:r>
            <a:r>
              <a:rPr lang="en-US" sz="2000" dirty="0">
                <a:latin typeface="Symbol" pitchFamily="18" charset="2"/>
              </a:rPr>
              <a:t>m</a:t>
            </a:r>
          </a:p>
          <a:p>
            <a:r>
              <a:rPr lang="en-US" sz="2000" dirty="0"/>
              <a:t>	     = coefficient of friction</a:t>
            </a:r>
          </a:p>
          <a:p>
            <a:endParaRPr lang="en-US" sz="2000" dirty="0"/>
          </a:p>
          <a:p>
            <a:r>
              <a:rPr lang="en-US" sz="2000" dirty="0">
                <a:latin typeface="Symbol" pitchFamily="18" charset="2"/>
              </a:rPr>
              <a:t>m</a:t>
            </a:r>
            <a:r>
              <a:rPr lang="en-US" sz="2000" dirty="0"/>
              <a:t> = 0.6-0.85, or </a:t>
            </a:r>
            <a:r>
              <a:rPr lang="en-US" sz="2000" b="1" dirty="0">
                <a:solidFill>
                  <a:srgbClr val="FF0000"/>
                </a:solidFill>
              </a:rPr>
              <a:t>~0.75 </a:t>
            </a:r>
            <a:r>
              <a:rPr lang="en-US" sz="2000" dirty="0"/>
              <a:t>(static friction)</a:t>
            </a:r>
          </a:p>
          <a:p>
            <a:endParaRPr lang="en-US" sz="2000" dirty="0"/>
          </a:p>
          <a:p>
            <a:endParaRPr lang="en-US"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62756" y="1828800"/>
            <a:ext cx="5127287" cy="4174564"/>
          </a:xfrm>
          <a:prstGeom prst="rect">
            <a:avLst/>
          </a:prstGeom>
        </p:spPr>
      </p:pic>
      <p:sp>
        <p:nvSpPr>
          <p:cNvPr id="3" name="Date Placeholder 2"/>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Frictional Regime and Elasticity</a:t>
            </a:r>
          </a:p>
        </p:txBody>
      </p:sp>
      <p:sp>
        <p:nvSpPr>
          <p:cNvPr id="6" name="Slide Number Placeholder 4"/>
          <p:cNvSpPr>
            <a:spLocks noGrp="1"/>
          </p:cNvSpPr>
          <p:nvPr>
            <p:ph type="sldNum" sz="quarter" idx="11"/>
          </p:nvPr>
        </p:nvSpPr>
        <p:spPr/>
        <p:txBody>
          <a:bodyPr/>
          <a:lstStyle/>
          <a:p>
            <a:fld id="{0F05431E-19C6-4354-B0B6-3081D4F4BF6A}" type="slidenum">
              <a:rPr lang="en-US"/>
              <a:pPr/>
              <a:t>28</a:t>
            </a:fld>
            <a:endParaRPr lang="en-US"/>
          </a:p>
        </p:txBody>
      </p:sp>
      <p:sp>
        <p:nvSpPr>
          <p:cNvPr id="17410" name="Rectangle 2"/>
          <p:cNvSpPr>
            <a:spLocks noGrp="1" noChangeArrowheads="1"/>
          </p:cNvSpPr>
          <p:nvPr>
            <p:ph type="title"/>
          </p:nvPr>
        </p:nvSpPr>
        <p:spPr/>
        <p:txBody>
          <a:bodyPr/>
          <a:lstStyle/>
          <a:p>
            <a:r>
              <a:rPr lang="en-US" dirty="0"/>
              <a:t>Sliding on Existing Fractures or Create New Fractures ?</a:t>
            </a:r>
          </a:p>
        </p:txBody>
      </p:sp>
      <p:sp>
        <p:nvSpPr>
          <p:cNvPr id="8" name="Rectangle 7"/>
          <p:cNvSpPr/>
          <p:nvPr/>
        </p:nvSpPr>
        <p:spPr>
          <a:xfrm>
            <a:off x="1389818" y="5117813"/>
            <a:ext cx="9195632" cy="954107"/>
          </a:xfrm>
          <a:prstGeom prst="rect">
            <a:avLst/>
          </a:prstGeom>
        </p:spPr>
        <p:txBody>
          <a:bodyPr wrap="square">
            <a:spAutoFit/>
          </a:bodyPr>
          <a:lstStyle/>
          <a:p>
            <a:r>
              <a:rPr lang="en-US" sz="2000" dirty="0"/>
              <a:t>Instead of new failure surface (plane A), sliding on existing surfaces (gray area).  </a:t>
            </a:r>
          </a:p>
          <a:p>
            <a:r>
              <a:rPr lang="en-US" sz="2000" dirty="0"/>
              <a:t>Preexisting surfaces from B to E will slide with decreasing friction coefficients. </a:t>
            </a:r>
          </a:p>
          <a:p>
            <a:pPr algn="r"/>
            <a:r>
              <a:rPr lang="en-US" sz="1600" dirty="0"/>
              <a:t>(based on Blair Dolomite experiment)</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05000" y="1066800"/>
            <a:ext cx="8006518" cy="3589879"/>
          </a:xfrm>
          <a:prstGeom prst="rect">
            <a:avLst/>
          </a:prstGeom>
        </p:spPr>
      </p:pic>
      <p:sp>
        <p:nvSpPr>
          <p:cNvPr id="3" name="TextBox 2"/>
          <p:cNvSpPr txBox="1"/>
          <p:nvPr/>
        </p:nvSpPr>
        <p:spPr>
          <a:xfrm>
            <a:off x="2819400" y="4343400"/>
            <a:ext cx="3286477" cy="369332"/>
          </a:xfrm>
          <a:prstGeom prst="rect">
            <a:avLst/>
          </a:prstGeom>
          <a:noFill/>
        </p:spPr>
        <p:txBody>
          <a:bodyPr wrap="none" rtlCol="0">
            <a:spAutoFit/>
          </a:bodyPr>
          <a:lstStyle/>
          <a:p>
            <a:r>
              <a:rPr lang="en-US" dirty="0">
                <a:latin typeface="Symbol" panose="05050102010706020507" pitchFamily="18" charset="2"/>
              </a:rPr>
              <a:t>s</a:t>
            </a:r>
            <a:r>
              <a:rPr lang="en-US" baseline="-25000" dirty="0"/>
              <a:t>3</a:t>
            </a:r>
            <a:r>
              <a:rPr lang="en-US" dirty="0"/>
              <a:t>			 </a:t>
            </a:r>
            <a:r>
              <a:rPr lang="en-US" dirty="0">
                <a:latin typeface="Symbol" panose="05050102010706020507" pitchFamily="18" charset="2"/>
              </a:rPr>
              <a:t>s</a:t>
            </a:r>
            <a:r>
              <a:rPr lang="en-US" baseline="-25000" dirty="0"/>
              <a:t>1</a:t>
            </a:r>
          </a:p>
        </p:txBody>
      </p:sp>
      <p:sp>
        <p:nvSpPr>
          <p:cNvPr id="4" name="Isosceles Triangle 3"/>
          <p:cNvSpPr/>
          <p:nvPr/>
        </p:nvSpPr>
        <p:spPr bwMode="auto">
          <a:xfrm rot="6855431">
            <a:off x="7680960" y="2584436"/>
            <a:ext cx="690069" cy="1162234"/>
          </a:xfrm>
          <a:prstGeom prst="triangle">
            <a:avLst/>
          </a:prstGeom>
          <a:solidFill>
            <a:srgbClr val="969696">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Date Placeholder 6"/>
          <p:cNvSpPr>
            <a:spLocks noGrp="1"/>
          </p:cNvSpPr>
          <p:nvPr>
            <p:ph type="dt" sz="half" idx="12"/>
          </p:nvPr>
        </p:nvSpPr>
        <p:spPr/>
        <p:txBody>
          <a:bodyPr/>
          <a:lstStyle/>
          <a:p>
            <a:r>
              <a:rPr lang="en-US"/>
              <a:t>© Ben van der Pluijm</a:t>
            </a:r>
          </a:p>
        </p:txBody>
      </p:sp>
      <p:cxnSp>
        <p:nvCxnSpPr>
          <p:cNvPr id="10" name="Straight Connector 9">
            <a:extLst>
              <a:ext uri="{FF2B5EF4-FFF2-40B4-BE49-F238E27FC236}">
                <a16:creationId xmlns:a16="http://schemas.microsoft.com/office/drawing/2014/main" id="{236E1247-BE9A-45FC-8A7C-AA2EFD56C216}"/>
              </a:ext>
            </a:extLst>
          </p:cNvPr>
          <p:cNvCxnSpPr/>
          <p:nvPr/>
        </p:nvCxnSpPr>
        <p:spPr bwMode="auto">
          <a:xfrm flipV="1">
            <a:off x="2590800" y="1490472"/>
            <a:ext cx="3581400" cy="2590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FD02C69B-6F9B-46CA-A1BD-B0A0B30DE974}"/>
              </a:ext>
            </a:extLst>
          </p:cNvPr>
          <p:cNvSpPr txBox="1"/>
          <p:nvPr/>
        </p:nvSpPr>
        <p:spPr>
          <a:xfrm>
            <a:off x="6183086" y="1490472"/>
            <a:ext cx="1843314" cy="369332"/>
          </a:xfrm>
          <a:prstGeom prst="rect">
            <a:avLst/>
          </a:prstGeom>
          <a:noFill/>
        </p:spPr>
        <p:txBody>
          <a:bodyPr wrap="square" rtlCol="0">
            <a:spAutoFit/>
          </a:bodyPr>
          <a:lstStyle/>
          <a:p>
            <a:r>
              <a:rPr lang="en-US" dirty="0" err="1">
                <a:solidFill>
                  <a:srgbClr val="FF0000"/>
                </a:solidFill>
              </a:rPr>
              <a:t>σ</a:t>
            </a:r>
            <a:r>
              <a:rPr lang="en-US" baseline="-25000" dirty="0" err="1">
                <a:solidFill>
                  <a:srgbClr val="FF0000"/>
                </a:solidFill>
              </a:rPr>
              <a:t>s</a:t>
            </a:r>
            <a:r>
              <a:rPr lang="en-US" dirty="0">
                <a:solidFill>
                  <a:srgbClr val="FF0000"/>
                </a:solidFill>
              </a:rPr>
              <a:t> = 0.75 </a:t>
            </a:r>
            <a:r>
              <a:rPr lang="en-US" dirty="0" err="1">
                <a:solidFill>
                  <a:srgbClr val="FF0000"/>
                </a:solidFill>
              </a:rPr>
              <a:t>σ</a:t>
            </a:r>
            <a:r>
              <a:rPr lang="en-US" baseline="-25000" dirty="0" err="1">
                <a:solidFill>
                  <a:srgbClr val="FF0000"/>
                </a:solidFill>
              </a:rPr>
              <a:t>n</a:t>
            </a:r>
            <a:endParaRPr lang="en-US" baseline="-25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3998"/>
          </a:xfrm>
        </p:spPr>
        <p:txBody>
          <a:bodyPr/>
          <a:lstStyle/>
          <a:p>
            <a:r>
              <a:rPr lang="en-US" dirty="0"/>
              <a:t>Differential Stress and Fault Types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29</a:t>
            </a:fld>
            <a:endParaRPr lang="en-US"/>
          </a:p>
        </p:txBody>
      </p:sp>
      <p:pic>
        <p:nvPicPr>
          <p:cNvPr id="15" name="Picture 4" descr="van0311"/>
          <p:cNvPicPr>
            <a:picLocks noChangeAspect="1" noChangeArrowheads="1"/>
          </p:cNvPicPr>
          <p:nvPr/>
        </p:nvPicPr>
        <p:blipFill rotWithShape="1">
          <a:blip r:embed="rId2" cstate="print"/>
          <a:srcRect l="52144" t="50000" b="5005"/>
          <a:stretch/>
        </p:blipFill>
        <p:spPr bwMode="auto">
          <a:xfrm>
            <a:off x="7712018" y="3246120"/>
            <a:ext cx="2727382" cy="2125742"/>
          </a:xfrm>
          <a:prstGeom prst="rect">
            <a:avLst/>
          </a:prstGeom>
          <a:solidFill>
            <a:schemeClr val="bg1"/>
          </a:solidFill>
        </p:spPr>
      </p:pic>
      <p:cxnSp>
        <p:nvCxnSpPr>
          <p:cNvPr id="17" name="Straight Connector 16"/>
          <p:cNvCxnSpPr>
            <a:cxnSpLocks/>
            <a:endCxn id="10" idx="3"/>
          </p:cNvCxnSpPr>
          <p:nvPr/>
        </p:nvCxnSpPr>
        <p:spPr bwMode="auto">
          <a:xfrm flipV="1">
            <a:off x="7853202" y="3034077"/>
            <a:ext cx="3200926" cy="1309323"/>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6" name="Rectangle 25"/>
          <p:cNvSpPr/>
          <p:nvPr/>
        </p:nvSpPr>
        <p:spPr>
          <a:xfrm>
            <a:off x="9468118" y="5056158"/>
            <a:ext cx="1580882" cy="369332"/>
          </a:xfrm>
          <a:prstGeom prst="rect">
            <a:avLst/>
          </a:prstGeom>
        </p:spPr>
        <p:txBody>
          <a:bodyPr wrap="none">
            <a:spAutoFit/>
          </a:bodyPr>
          <a:lstStyle/>
          <a:p>
            <a:r>
              <a:rPr lang="el-GR" dirty="0">
                <a:latin typeface="+mn-lt"/>
              </a:rPr>
              <a:t>σ</a:t>
            </a:r>
            <a:r>
              <a:rPr lang="en-US" baseline="-25000" dirty="0">
                <a:latin typeface="+mn-lt"/>
              </a:rPr>
              <a:t>vertical</a:t>
            </a:r>
            <a:r>
              <a:rPr lang="en-US" dirty="0">
                <a:latin typeface="+mn-lt"/>
              </a:rPr>
              <a:t> </a:t>
            </a:r>
            <a:r>
              <a:rPr lang="en-US" sz="1800" dirty="0">
                <a:latin typeface="Symbol" panose="05050102010706020507" pitchFamily="18" charset="2"/>
              </a:rPr>
              <a:t>= </a:t>
            </a:r>
            <a:r>
              <a:rPr lang="el-GR" dirty="0"/>
              <a:t>ρ⋅</a:t>
            </a:r>
            <a:r>
              <a:rPr lang="en-US" dirty="0" err="1"/>
              <a:t>g⋅h</a:t>
            </a:r>
            <a:endParaRPr lang="en-US" dirty="0"/>
          </a:p>
        </p:txBody>
      </p:sp>
      <p:sp>
        <p:nvSpPr>
          <p:cNvPr id="27" name="Rectangle 26"/>
          <p:cNvSpPr/>
          <p:nvPr/>
        </p:nvSpPr>
        <p:spPr>
          <a:xfrm>
            <a:off x="10411314" y="3944346"/>
            <a:ext cx="409086" cy="369332"/>
          </a:xfrm>
          <a:prstGeom prst="rect">
            <a:avLst/>
          </a:prstGeom>
        </p:spPr>
        <p:txBody>
          <a:bodyPr wrap="none">
            <a:spAutoFit/>
          </a:bodyPr>
          <a:lstStyle/>
          <a:p>
            <a:r>
              <a:rPr lang="en-US" dirty="0" err="1">
                <a:latin typeface="Symbol" pitchFamily="18" charset="2"/>
              </a:rPr>
              <a:t>s</a:t>
            </a:r>
            <a:r>
              <a:rPr lang="en-US" baseline="-25000" dirty="0" err="1"/>
              <a:t>n</a:t>
            </a:r>
            <a:endParaRPr lang="en-US" dirty="0"/>
          </a:p>
        </p:txBody>
      </p:sp>
      <p:sp>
        <p:nvSpPr>
          <p:cNvPr id="28" name="Rectangle 27"/>
          <p:cNvSpPr/>
          <p:nvPr/>
        </p:nvSpPr>
        <p:spPr>
          <a:xfrm>
            <a:off x="7853202" y="3185109"/>
            <a:ext cx="401072" cy="369332"/>
          </a:xfrm>
          <a:prstGeom prst="rect">
            <a:avLst/>
          </a:prstGeom>
          <a:solidFill>
            <a:schemeClr val="bg1"/>
          </a:solidFill>
        </p:spPr>
        <p:txBody>
          <a:bodyPr wrap="none">
            <a:spAutoFit/>
          </a:bodyPr>
          <a:lstStyle/>
          <a:p>
            <a:r>
              <a:rPr lang="en-US" dirty="0" err="1">
                <a:latin typeface="Symbol" pitchFamily="18" charset="2"/>
              </a:rPr>
              <a:t>s</a:t>
            </a:r>
            <a:r>
              <a:rPr lang="en-US" baseline="-25000" dirty="0" err="1"/>
              <a:t>s</a:t>
            </a:r>
            <a:endParaRPr lang="en-US" dirty="0"/>
          </a:p>
        </p:txBody>
      </p:sp>
      <p:sp>
        <p:nvSpPr>
          <p:cNvPr id="3" name="TextBox 2"/>
          <p:cNvSpPr txBox="1"/>
          <p:nvPr/>
        </p:nvSpPr>
        <p:spPr>
          <a:xfrm>
            <a:off x="7692679" y="3340543"/>
            <a:ext cx="1656223" cy="307777"/>
          </a:xfrm>
          <a:prstGeom prst="rect">
            <a:avLst/>
          </a:prstGeom>
          <a:noFill/>
        </p:spPr>
        <p:txBody>
          <a:bodyPr wrap="square" rtlCol="0">
            <a:spAutoFit/>
          </a:bodyPr>
          <a:lstStyle/>
          <a:p>
            <a:r>
              <a:rPr lang="en-US" sz="1400" dirty="0"/>
              <a:t>            Lateral</a:t>
            </a:r>
          </a:p>
        </p:txBody>
      </p:sp>
      <p:sp>
        <p:nvSpPr>
          <p:cNvPr id="7" name="TextBox 6"/>
          <p:cNvSpPr txBox="1"/>
          <p:nvPr/>
        </p:nvSpPr>
        <p:spPr>
          <a:xfrm>
            <a:off x="570682" y="2788087"/>
            <a:ext cx="9538849" cy="3416320"/>
          </a:xfrm>
          <a:prstGeom prst="rect">
            <a:avLst/>
          </a:prstGeom>
          <a:noFill/>
        </p:spPr>
        <p:txBody>
          <a:bodyPr wrap="square" rtlCol="0">
            <a:spAutoFit/>
          </a:bodyPr>
          <a:lstStyle/>
          <a:p>
            <a:r>
              <a:rPr lang="en-US" sz="2400" dirty="0"/>
              <a:t>Vertical </a:t>
            </a:r>
            <a:r>
              <a:rPr lang="el-GR" sz="2400" dirty="0"/>
              <a:t>ρ⋅</a:t>
            </a:r>
            <a:r>
              <a:rPr lang="en-US" sz="2400" dirty="0" err="1"/>
              <a:t>g⋅h</a:t>
            </a:r>
            <a:r>
              <a:rPr lang="en-US" sz="2400" dirty="0"/>
              <a:t> is </a:t>
            </a:r>
            <a:r>
              <a:rPr lang="en-US" sz="2400" dirty="0">
                <a:latin typeface="Symbol" panose="05050102010706020507" pitchFamily="18" charset="2"/>
              </a:rPr>
              <a:t>s</a:t>
            </a:r>
            <a:r>
              <a:rPr lang="en-US" sz="2400" baseline="-25000" dirty="0"/>
              <a:t>1, </a:t>
            </a:r>
            <a:r>
              <a:rPr lang="en-US" sz="2400" dirty="0">
                <a:latin typeface="Symbol" panose="05050102010706020507" pitchFamily="18" charset="2"/>
              </a:rPr>
              <a:t>s</a:t>
            </a:r>
            <a:r>
              <a:rPr lang="en-US" sz="2400" baseline="-25000" dirty="0"/>
              <a:t>2</a:t>
            </a:r>
            <a:r>
              <a:rPr lang="en-US" sz="2400" dirty="0">
                <a:latin typeface="Symbol" panose="05050102010706020507" pitchFamily="18" charset="2"/>
              </a:rPr>
              <a:t> </a:t>
            </a:r>
            <a:r>
              <a:rPr lang="en-US" sz="2400" dirty="0">
                <a:latin typeface="+mn-lt"/>
              </a:rPr>
              <a:t>or </a:t>
            </a:r>
            <a:r>
              <a:rPr lang="en-US" sz="2400" dirty="0">
                <a:latin typeface="Symbol" panose="05050102010706020507" pitchFamily="18" charset="2"/>
              </a:rPr>
              <a:t>s</a:t>
            </a:r>
            <a:r>
              <a:rPr lang="en-US" sz="2400" baseline="-25000" dirty="0"/>
              <a:t>3</a:t>
            </a:r>
            <a:r>
              <a:rPr lang="en-US" sz="2400" dirty="0"/>
              <a:t>, so shear stress </a:t>
            </a:r>
            <a:br>
              <a:rPr lang="en-US" sz="2400" dirty="0"/>
            </a:br>
            <a:r>
              <a:rPr lang="en-US" sz="2400" dirty="0"/>
              <a:t>(1/2(</a:t>
            </a:r>
            <a:r>
              <a:rPr lang="en-US" sz="2400" dirty="0">
                <a:latin typeface="Symbol" panose="05050102010706020507" pitchFamily="18" charset="2"/>
              </a:rPr>
              <a:t>s</a:t>
            </a:r>
            <a:r>
              <a:rPr lang="en-US" sz="2400" baseline="-25000" dirty="0"/>
              <a:t>1</a:t>
            </a:r>
            <a:r>
              <a:rPr lang="en-US" sz="2400" dirty="0"/>
              <a:t>-</a:t>
            </a:r>
            <a:r>
              <a:rPr lang="en-US" sz="2400" dirty="0">
                <a:latin typeface="Symbol" panose="05050102010706020507" pitchFamily="18" charset="2"/>
              </a:rPr>
              <a:t>s</a:t>
            </a:r>
            <a:r>
              <a:rPr lang="en-US" sz="2400" baseline="-25000" dirty="0"/>
              <a:t>3</a:t>
            </a:r>
            <a:r>
              <a:rPr lang="en-US" sz="2400" dirty="0"/>
              <a:t>)) for faulting (or sliding) increases </a:t>
            </a:r>
            <a:br>
              <a:rPr lang="en-US" sz="2400" dirty="0"/>
            </a:br>
            <a:r>
              <a:rPr lang="en-US" sz="2400" dirty="0"/>
              <a:t>from normal-slip, to strike-slip </a:t>
            </a:r>
            <a:br>
              <a:rPr lang="en-US" sz="2400" dirty="0"/>
            </a:br>
            <a:r>
              <a:rPr lang="en-US" sz="2400" dirty="0"/>
              <a:t>to reverse-slip faulting </a:t>
            </a:r>
          </a:p>
          <a:p>
            <a:br>
              <a:rPr lang="en-US" sz="2400" dirty="0"/>
            </a:br>
            <a:r>
              <a:rPr lang="en-US" sz="2400" dirty="0"/>
              <a:t>Earthquake faulting is stress release, </a:t>
            </a:r>
            <a:br>
              <a:rPr lang="en-US" sz="2400" dirty="0"/>
            </a:br>
            <a:r>
              <a:rPr lang="en-US" sz="2400" dirty="0"/>
              <a:t>so maximum earthquake magnitude (=energy) </a:t>
            </a:r>
            <a:br>
              <a:rPr lang="en-US" sz="2400" dirty="0"/>
            </a:br>
            <a:r>
              <a:rPr lang="en-US" sz="2400" dirty="0"/>
              <a:t>by fault type: </a:t>
            </a:r>
            <a:br>
              <a:rPr lang="en-US" sz="2400" dirty="0"/>
            </a:br>
            <a:r>
              <a:rPr lang="en-US" sz="2400" dirty="0"/>
              <a:t>	normal-slip (M6-7) &lt; strike-slip (M7-8) &lt; reverse-slip (M8-9)</a:t>
            </a:r>
          </a:p>
        </p:txBody>
      </p:sp>
      <p:sp>
        <p:nvSpPr>
          <p:cNvPr id="6" name="Date Placeholder 5"/>
          <p:cNvSpPr>
            <a:spLocks noGrp="1"/>
          </p:cNvSpPr>
          <p:nvPr>
            <p:ph type="dt" sz="half" idx="12"/>
          </p:nvPr>
        </p:nvSpPr>
        <p:spPr/>
        <p:txBody>
          <a:bodyPr/>
          <a:lstStyle/>
          <a:p>
            <a:r>
              <a:rPr lang="en-US"/>
              <a:t>© Ben van der Pluijm</a:t>
            </a:r>
          </a:p>
        </p:txBody>
      </p:sp>
      <p:sp>
        <p:nvSpPr>
          <p:cNvPr id="22" name="Oval 21"/>
          <p:cNvSpPr>
            <a:spLocks noChangeAspect="1"/>
          </p:cNvSpPr>
          <p:nvPr/>
        </p:nvSpPr>
        <p:spPr bwMode="auto">
          <a:xfrm>
            <a:off x="8528657" y="3946747"/>
            <a:ext cx="843943" cy="841248"/>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Oval 18"/>
          <p:cNvSpPr>
            <a:spLocks noChangeAspect="1"/>
          </p:cNvSpPr>
          <p:nvPr/>
        </p:nvSpPr>
        <p:spPr bwMode="auto">
          <a:xfrm>
            <a:off x="8305801" y="4081221"/>
            <a:ext cx="521109" cy="519445"/>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25" name="Straight Arrow Connector 24"/>
          <p:cNvCxnSpPr>
            <a:cxnSpLocks/>
          </p:cNvCxnSpPr>
          <p:nvPr/>
        </p:nvCxnSpPr>
        <p:spPr bwMode="auto">
          <a:xfrm flipV="1">
            <a:off x="10179615" y="4343400"/>
            <a:ext cx="51678" cy="73610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1" name="Oval 20"/>
          <p:cNvSpPr>
            <a:spLocks noChangeAspect="1"/>
          </p:cNvSpPr>
          <p:nvPr/>
        </p:nvSpPr>
        <p:spPr bwMode="auto">
          <a:xfrm>
            <a:off x="8854440" y="3764229"/>
            <a:ext cx="1100795" cy="1097280"/>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23" name="Straight Connector 22"/>
          <p:cNvCxnSpPr>
            <a:cxnSpLocks/>
          </p:cNvCxnSpPr>
          <p:nvPr/>
        </p:nvCxnSpPr>
        <p:spPr bwMode="auto">
          <a:xfrm flipV="1">
            <a:off x="7692679" y="4343400"/>
            <a:ext cx="3030933" cy="239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352E135-B1DE-4400-8634-80441A2CEBCE}"/>
              </a:ext>
            </a:extLst>
          </p:cNvPr>
          <p:cNvCxnSpPr>
            <a:cxnSpLocks/>
          </p:cNvCxnSpPr>
          <p:nvPr/>
        </p:nvCxnSpPr>
        <p:spPr bwMode="auto">
          <a:xfrm flipH="1" flipV="1">
            <a:off x="8792906" y="3648320"/>
            <a:ext cx="46294" cy="296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11CBCEF-E227-4457-8557-6CB9EF05DE59}"/>
              </a:ext>
            </a:extLst>
          </p:cNvPr>
          <p:cNvCxnSpPr>
            <a:cxnSpLocks/>
          </p:cNvCxnSpPr>
          <p:nvPr/>
        </p:nvCxnSpPr>
        <p:spPr bwMode="auto">
          <a:xfrm flipH="1" flipV="1">
            <a:off x="8296041" y="3903879"/>
            <a:ext cx="137602" cy="15380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871BA993-097E-487B-96E1-12318A34FBA9}"/>
              </a:ext>
            </a:extLst>
          </p:cNvPr>
          <p:cNvSpPr txBox="1"/>
          <p:nvPr/>
        </p:nvSpPr>
        <p:spPr>
          <a:xfrm rot="20132563">
            <a:off x="10300527" y="3028129"/>
            <a:ext cx="788999" cy="338554"/>
          </a:xfrm>
          <a:prstGeom prst="rect">
            <a:avLst/>
          </a:prstGeom>
          <a:noFill/>
        </p:spPr>
        <p:txBody>
          <a:bodyPr wrap="none" rtlCol="0">
            <a:spAutoFit/>
          </a:bodyPr>
          <a:lstStyle/>
          <a:p>
            <a:r>
              <a:rPr lang="en-US" sz="1600" dirty="0"/>
              <a:t>friction</a:t>
            </a:r>
          </a:p>
        </p:txBody>
      </p:sp>
      <p:sp>
        <p:nvSpPr>
          <p:cNvPr id="31" name="TextBox 30">
            <a:extLst>
              <a:ext uri="{FF2B5EF4-FFF2-40B4-BE49-F238E27FC236}">
                <a16:creationId xmlns:a16="http://schemas.microsoft.com/office/drawing/2014/main" id="{F036F00D-E33F-4263-BC12-CC2A1DE68F49}"/>
              </a:ext>
            </a:extLst>
          </p:cNvPr>
          <p:cNvSpPr txBox="1"/>
          <p:nvPr/>
        </p:nvSpPr>
        <p:spPr>
          <a:xfrm>
            <a:off x="7924800" y="3631087"/>
            <a:ext cx="761747" cy="307777"/>
          </a:xfrm>
          <a:prstGeom prst="rect">
            <a:avLst/>
          </a:prstGeom>
          <a:noFill/>
        </p:spPr>
        <p:txBody>
          <a:bodyPr wrap="none" rtlCol="0">
            <a:spAutoFit/>
          </a:bodyPr>
          <a:lstStyle/>
          <a:p>
            <a:r>
              <a:rPr lang="en-US" sz="1400" dirty="0"/>
              <a:t>Normal</a:t>
            </a:r>
          </a:p>
        </p:txBody>
      </p:sp>
      <p:sp>
        <p:nvSpPr>
          <p:cNvPr id="32" name="TextBox 31">
            <a:extLst>
              <a:ext uri="{FF2B5EF4-FFF2-40B4-BE49-F238E27FC236}">
                <a16:creationId xmlns:a16="http://schemas.microsoft.com/office/drawing/2014/main" id="{D365891E-16C4-4E08-B549-00D0CF143752}"/>
              </a:ext>
            </a:extLst>
          </p:cNvPr>
          <p:cNvSpPr txBox="1"/>
          <p:nvPr/>
        </p:nvSpPr>
        <p:spPr>
          <a:xfrm>
            <a:off x="9054485" y="3017756"/>
            <a:ext cx="851515" cy="307777"/>
          </a:xfrm>
          <a:prstGeom prst="rect">
            <a:avLst/>
          </a:prstGeom>
          <a:noFill/>
        </p:spPr>
        <p:txBody>
          <a:bodyPr wrap="none" rtlCol="0">
            <a:spAutoFit/>
          </a:bodyPr>
          <a:lstStyle/>
          <a:p>
            <a:r>
              <a:rPr lang="en-US" sz="1400" dirty="0"/>
              <a:t>Reverse</a:t>
            </a:r>
          </a:p>
        </p:txBody>
      </p:sp>
      <p:cxnSp>
        <p:nvCxnSpPr>
          <p:cNvPr id="36" name="Straight Connector 35">
            <a:extLst>
              <a:ext uri="{FF2B5EF4-FFF2-40B4-BE49-F238E27FC236}">
                <a16:creationId xmlns:a16="http://schemas.microsoft.com/office/drawing/2014/main" id="{924B18A4-BED2-4101-9A86-AE412BE1C158}"/>
              </a:ext>
            </a:extLst>
          </p:cNvPr>
          <p:cNvCxnSpPr>
            <a:cxnSpLocks/>
          </p:cNvCxnSpPr>
          <p:nvPr/>
        </p:nvCxnSpPr>
        <p:spPr bwMode="auto">
          <a:xfrm flipV="1">
            <a:off x="9601200" y="3275085"/>
            <a:ext cx="0" cy="53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4498A6E7-ABA7-AA19-DD98-15816DB34B6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68493" b="7787"/>
          <a:stretch/>
        </p:blipFill>
        <p:spPr>
          <a:xfrm>
            <a:off x="2514600" y="838200"/>
            <a:ext cx="1749374" cy="1737360"/>
          </a:xfrm>
          <a:prstGeom prst="rect">
            <a:avLst/>
          </a:prstGeom>
        </p:spPr>
      </p:pic>
      <p:pic>
        <p:nvPicPr>
          <p:cNvPr id="9" name="Picture 8">
            <a:extLst>
              <a:ext uri="{FF2B5EF4-FFF2-40B4-BE49-F238E27FC236}">
                <a16:creationId xmlns:a16="http://schemas.microsoft.com/office/drawing/2014/main" id="{1D792DCA-72B7-EB94-90D1-0B78967E500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6971" b="7787"/>
          <a:stretch/>
        </p:blipFill>
        <p:spPr>
          <a:xfrm>
            <a:off x="7407206" y="838200"/>
            <a:ext cx="1833880" cy="1737360"/>
          </a:xfrm>
          <a:prstGeom prst="rect">
            <a:avLst/>
          </a:prstGeom>
        </p:spPr>
      </p:pic>
      <p:pic>
        <p:nvPicPr>
          <p:cNvPr id="11" name="Picture 10">
            <a:extLst>
              <a:ext uri="{FF2B5EF4-FFF2-40B4-BE49-F238E27FC236}">
                <a16:creationId xmlns:a16="http://schemas.microsoft.com/office/drawing/2014/main" id="{4862425B-1691-186B-5F44-3F75494DBDC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1566" r="32212" b="7787"/>
          <a:stretch/>
        </p:blipFill>
        <p:spPr>
          <a:xfrm>
            <a:off x="4816406" y="838200"/>
            <a:ext cx="2016361" cy="1737360"/>
          </a:xfrm>
          <a:prstGeom prst="rect">
            <a:avLst/>
          </a:prstGeom>
        </p:spPr>
      </p:pic>
    </p:spTree>
    <p:extLst>
      <p:ext uri="{BB962C8B-B14F-4D97-AF65-F5344CB8AC3E}">
        <p14:creationId xmlns:p14="http://schemas.microsoft.com/office/powerpoint/2010/main" val="217385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27600" y="2743201"/>
            <a:ext cx="5943600" cy="3636489"/>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19653"/>
          <a:stretch/>
        </p:blipFill>
        <p:spPr>
          <a:xfrm>
            <a:off x="6591082" y="1157492"/>
            <a:ext cx="3746719" cy="1661908"/>
          </a:xfrm>
          <a:prstGeom prst="rect">
            <a:avLst/>
          </a:prstGeom>
        </p:spPr>
      </p:pic>
      <p:sp>
        <p:nvSpPr>
          <p:cNvPr id="5" name="Footer Placeholder 3"/>
          <p:cNvSpPr>
            <a:spLocks noGrp="1"/>
          </p:cNvSpPr>
          <p:nvPr>
            <p:ph type="ftr" sz="quarter" idx="10"/>
          </p:nvPr>
        </p:nvSpPr>
        <p:spPr/>
        <p:txBody>
          <a:bodyPr/>
          <a:lstStyle/>
          <a:p>
            <a:r>
              <a:rPr lang="en-US"/>
              <a:t>Frictional Regime and Elasticity</a:t>
            </a:r>
          </a:p>
        </p:txBody>
      </p:sp>
      <p:sp>
        <p:nvSpPr>
          <p:cNvPr id="6" name="Slide Number Placeholder 4"/>
          <p:cNvSpPr>
            <a:spLocks noGrp="1"/>
          </p:cNvSpPr>
          <p:nvPr>
            <p:ph type="sldNum" sz="quarter" idx="11"/>
          </p:nvPr>
        </p:nvSpPr>
        <p:spPr/>
        <p:txBody>
          <a:bodyPr/>
          <a:lstStyle/>
          <a:p>
            <a:fld id="{99BC0C44-D2C1-44BD-865F-EDD309F981CD}" type="slidenum">
              <a:rPr lang="en-US"/>
              <a:pPr/>
              <a:t>3</a:t>
            </a:fld>
            <a:endParaRPr lang="en-US"/>
          </a:p>
        </p:txBody>
      </p:sp>
      <p:sp>
        <p:nvSpPr>
          <p:cNvPr id="79874" name="Rectangle 2"/>
          <p:cNvSpPr>
            <a:spLocks noGrp="1" noChangeArrowheads="1"/>
          </p:cNvSpPr>
          <p:nvPr>
            <p:ph type="title"/>
          </p:nvPr>
        </p:nvSpPr>
        <p:spPr>
          <a:xfrm>
            <a:off x="0" y="0"/>
            <a:ext cx="12192000" cy="553998"/>
          </a:xfrm>
        </p:spPr>
        <p:txBody>
          <a:bodyPr/>
          <a:lstStyle/>
          <a:p>
            <a:r>
              <a:rPr lang="en-US" dirty="0"/>
              <a:t>Deformation Regimes</a:t>
            </a:r>
          </a:p>
        </p:txBody>
      </p:sp>
      <p:sp>
        <p:nvSpPr>
          <p:cNvPr id="3" name="Rectangle 2"/>
          <p:cNvSpPr/>
          <p:nvPr/>
        </p:nvSpPr>
        <p:spPr>
          <a:xfrm>
            <a:off x="6477000" y="1011628"/>
            <a:ext cx="1752600" cy="523220"/>
          </a:xfrm>
          <a:prstGeom prst="rect">
            <a:avLst/>
          </a:prstGeom>
        </p:spPr>
        <p:txBody>
          <a:bodyPr wrap="square">
            <a:spAutoFit/>
          </a:bodyPr>
          <a:lstStyle/>
          <a:p>
            <a:r>
              <a:rPr lang="en-US" sz="1400" dirty="0"/>
              <a:t>San Andreas Fault, Carrizo Plain</a:t>
            </a:r>
          </a:p>
        </p:txBody>
      </p:sp>
      <p:sp>
        <p:nvSpPr>
          <p:cNvPr id="2" name="TextBox 1"/>
          <p:cNvSpPr txBox="1"/>
          <p:nvPr/>
        </p:nvSpPr>
        <p:spPr>
          <a:xfrm>
            <a:off x="5308601" y="2435424"/>
            <a:ext cx="4357283" cy="307777"/>
          </a:xfrm>
          <a:prstGeom prst="rect">
            <a:avLst/>
          </a:prstGeom>
          <a:noFill/>
        </p:spPr>
        <p:txBody>
          <a:bodyPr wrap="none" rtlCol="0">
            <a:spAutoFit/>
          </a:bodyPr>
          <a:lstStyle/>
          <a:p>
            <a:r>
              <a:rPr lang="en-US" sz="1400" b="1" dirty="0">
                <a:latin typeface="+mn-lt"/>
              </a:rPr>
              <a:t>P</a:t>
            </a:r>
            <a:r>
              <a:rPr lang="en-US" sz="1400" b="1" baseline="-25000" dirty="0">
                <a:latin typeface="+mn-lt"/>
              </a:rPr>
              <a:t>l</a:t>
            </a:r>
            <a:r>
              <a:rPr lang="en-US" sz="1400" b="1" dirty="0">
                <a:latin typeface="Symbol" panose="05050102010706020507" pitchFamily="18" charset="2"/>
              </a:rPr>
              <a:t>/</a:t>
            </a:r>
            <a:r>
              <a:rPr lang="en-US" sz="1400" b="1" dirty="0" err="1">
                <a:latin typeface="Symbol" panose="05050102010706020507" pitchFamily="18" charset="2"/>
              </a:rPr>
              <a:t>s</a:t>
            </a:r>
            <a:r>
              <a:rPr lang="en-US" sz="1400" b="1" baseline="-25000" dirty="0" err="1"/>
              <a:t>d</a:t>
            </a:r>
            <a:r>
              <a:rPr lang="en-US" sz="1400" b="1" dirty="0"/>
              <a:t>        T(</a:t>
            </a:r>
            <a:r>
              <a:rPr lang="en-US" sz="1400" b="1" baseline="30000" dirty="0" err="1"/>
              <a:t>o</a:t>
            </a:r>
            <a:r>
              <a:rPr lang="en-US" sz="1400" b="1" dirty="0" err="1"/>
              <a:t>C</a:t>
            </a:r>
            <a:r>
              <a:rPr lang="en-US" sz="1400" b="1" dirty="0"/>
              <a:t>)                            </a:t>
            </a:r>
            <a:r>
              <a:rPr lang="en-US" sz="1400" b="1" dirty="0">
                <a:solidFill>
                  <a:schemeClr val="bg1"/>
                </a:solidFill>
              </a:rPr>
              <a:t>Rock</a:t>
            </a:r>
            <a:r>
              <a:rPr lang="en-US" sz="1400" b="1" dirty="0"/>
              <a:t>        Regime</a:t>
            </a:r>
          </a:p>
        </p:txBody>
      </p:sp>
      <p:grpSp>
        <p:nvGrpSpPr>
          <p:cNvPr id="10" name="Group 9"/>
          <p:cNvGrpSpPr/>
          <p:nvPr/>
        </p:nvGrpSpPr>
        <p:grpSpPr>
          <a:xfrm>
            <a:off x="609600" y="1988446"/>
            <a:ext cx="3657600" cy="3652700"/>
            <a:chOff x="609600" y="1988446"/>
            <a:chExt cx="3657600" cy="3652700"/>
          </a:xfrm>
        </p:grpSpPr>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988446"/>
              <a:ext cx="3657600" cy="3652700"/>
            </a:xfrm>
            <a:prstGeom prst="rect">
              <a:avLst/>
            </a:prstGeom>
          </p:spPr>
        </p:pic>
        <p:sp>
          <p:nvSpPr>
            <p:cNvPr id="9" name="TextBox 8"/>
            <p:cNvSpPr txBox="1"/>
            <p:nvPr/>
          </p:nvSpPr>
          <p:spPr>
            <a:xfrm rot="914146">
              <a:off x="1174455" y="2584961"/>
              <a:ext cx="1043876" cy="369332"/>
            </a:xfrm>
            <a:prstGeom prst="rect">
              <a:avLst/>
            </a:prstGeom>
            <a:noFill/>
          </p:spPr>
          <p:txBody>
            <a:bodyPr wrap="none" rtlCol="0">
              <a:spAutoFit/>
            </a:bodyPr>
            <a:lstStyle/>
            <a:p>
              <a:r>
                <a:rPr lang="en-US" dirty="0"/>
                <a:t>frictional</a:t>
              </a:r>
            </a:p>
          </p:txBody>
        </p:sp>
        <p:sp>
          <p:nvSpPr>
            <p:cNvPr id="11" name="TextBox 10"/>
            <p:cNvSpPr txBox="1"/>
            <p:nvPr/>
          </p:nvSpPr>
          <p:spPr>
            <a:xfrm rot="5141793">
              <a:off x="3190692" y="4031911"/>
              <a:ext cx="838691" cy="267634"/>
            </a:xfrm>
            <a:prstGeom prst="rect">
              <a:avLst/>
            </a:prstGeom>
            <a:noFill/>
          </p:spPr>
          <p:txBody>
            <a:bodyPr wrap="none" rtlCol="0">
              <a:prstTxWarp prst="textArchUp">
                <a:avLst/>
              </a:prstTxWarp>
              <a:spAutoFit/>
            </a:bodyPr>
            <a:lstStyle/>
            <a:p>
              <a:r>
                <a:rPr lang="en-US" dirty="0"/>
                <a:t>plastic</a:t>
              </a:r>
            </a:p>
          </p:txBody>
        </p:sp>
      </p:grpSp>
      <p:sp>
        <p:nvSpPr>
          <p:cNvPr id="12" name="Date Placeholder 11"/>
          <p:cNvSpPr>
            <a:spLocks noGrp="1"/>
          </p:cNvSpPr>
          <p:nvPr>
            <p:ph type="dt" sz="half" idx="12"/>
          </p:nvPr>
        </p:nvSpPr>
        <p:spPr/>
        <p:txBody>
          <a:bodyPr/>
          <a:lstStyle/>
          <a:p>
            <a:r>
              <a:rPr lang="en-US"/>
              <a:t>© Ben van der Pluijm</a:t>
            </a:r>
          </a:p>
        </p:txBody>
      </p:sp>
      <p:sp>
        <p:nvSpPr>
          <p:cNvPr id="13" name="Rectangle 12">
            <a:extLst>
              <a:ext uri="{FF2B5EF4-FFF2-40B4-BE49-F238E27FC236}">
                <a16:creationId xmlns:a16="http://schemas.microsoft.com/office/drawing/2014/main" id="{6D1A5F65-6548-4234-9559-40D0B474A06B}"/>
              </a:ext>
            </a:extLst>
          </p:cNvPr>
          <p:cNvSpPr/>
          <p:nvPr/>
        </p:nvSpPr>
        <p:spPr bwMode="auto">
          <a:xfrm>
            <a:off x="4587745" y="4495800"/>
            <a:ext cx="6766055" cy="20574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Oval 13">
            <a:extLst>
              <a:ext uri="{FF2B5EF4-FFF2-40B4-BE49-F238E27FC236}">
                <a16:creationId xmlns:a16="http://schemas.microsoft.com/office/drawing/2014/main" id="{EA2EC754-42FB-45A7-843E-A4ACF0BA872E}"/>
              </a:ext>
            </a:extLst>
          </p:cNvPr>
          <p:cNvSpPr/>
          <p:nvPr/>
        </p:nvSpPr>
        <p:spPr bwMode="auto">
          <a:xfrm>
            <a:off x="8622116" y="2971800"/>
            <a:ext cx="1055284" cy="6211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65523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3998"/>
          </a:xfrm>
        </p:spPr>
        <p:txBody>
          <a:bodyPr/>
          <a:lstStyle/>
          <a:p>
            <a:r>
              <a:rPr lang="en-US" dirty="0"/>
              <a:t>Limiting Stress Conditions for Sliding</a:t>
            </a:r>
          </a:p>
        </p:txBody>
      </p:sp>
      <p:sp>
        <p:nvSpPr>
          <p:cNvPr id="3" name="Content Placeholder 2"/>
          <p:cNvSpPr>
            <a:spLocks noGrp="1"/>
          </p:cNvSpPr>
          <p:nvPr>
            <p:ph idx="1"/>
          </p:nvPr>
        </p:nvSpPr>
        <p:spPr>
          <a:xfrm>
            <a:off x="685800" y="1134673"/>
            <a:ext cx="3386348" cy="4857750"/>
          </a:xfrm>
        </p:spPr>
        <p:txBody>
          <a:bodyPr/>
          <a:lstStyle/>
          <a:p>
            <a:r>
              <a:rPr lang="en-US" sz="2000" dirty="0">
                <a:latin typeface="Symbol" panose="05050102010706020507" pitchFamily="18" charset="2"/>
              </a:rPr>
              <a:t>m</a:t>
            </a:r>
            <a:r>
              <a:rPr lang="en-US" sz="2000" dirty="0"/>
              <a:t> = 0.75</a:t>
            </a:r>
          </a:p>
          <a:p>
            <a:r>
              <a:rPr lang="el-GR" sz="2000" dirty="0"/>
              <a:t>σ</a:t>
            </a:r>
            <a:r>
              <a:rPr lang="en-US" sz="2000" baseline="-25000" dirty="0"/>
              <a:t>d</a:t>
            </a:r>
            <a:r>
              <a:rPr lang="en-US" sz="2000" dirty="0"/>
              <a:t> ≥ </a:t>
            </a:r>
            <a:r>
              <a:rPr lang="el-GR" sz="2000" dirty="0"/>
              <a:t>β (ρ⋅</a:t>
            </a:r>
            <a:r>
              <a:rPr lang="en-US" sz="2000" dirty="0" err="1"/>
              <a:t>g⋅h</a:t>
            </a:r>
            <a:r>
              <a:rPr lang="en-US" sz="2000" dirty="0"/>
              <a:t>)</a:t>
            </a:r>
          </a:p>
          <a:p>
            <a:endParaRPr lang="en-US" sz="2000" dirty="0"/>
          </a:p>
          <a:p>
            <a:r>
              <a:rPr lang="en-US" sz="2000" dirty="0"/>
              <a:t>β is 3, 1.2, and 0.75 for reverse, strike-slip, and normal faulting</a:t>
            </a:r>
          </a:p>
          <a:p>
            <a:endParaRPr lang="en-US" sz="2000" dirty="0"/>
          </a:p>
          <a:p>
            <a:r>
              <a:rPr lang="en-US" sz="2000" dirty="0"/>
              <a:t>    7km borehole</a:t>
            </a:r>
            <a:r>
              <a:rPr lang="el-GR" sz="2000" dirty="0"/>
              <a:t> σ</a:t>
            </a:r>
            <a:r>
              <a:rPr lang="en-US" sz="2000" baseline="-25000" dirty="0"/>
              <a:t>d</a:t>
            </a:r>
            <a:r>
              <a:rPr lang="en-US" sz="2000" dirty="0"/>
              <a:t> measurement, sliding on strike-slip fault, but stable on reverse fault</a:t>
            </a:r>
          </a:p>
          <a:p>
            <a:endParaRPr lang="en-US" sz="2000" dirty="0"/>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30</a:t>
            </a:fld>
            <a:endParaRPr lang="en-US"/>
          </a:p>
        </p:txBody>
      </p:sp>
      <p:sp>
        <p:nvSpPr>
          <p:cNvPr id="8" name="Rectangle 7"/>
          <p:cNvSpPr/>
          <p:nvPr/>
        </p:nvSpPr>
        <p:spPr>
          <a:xfrm>
            <a:off x="6530949" y="762001"/>
            <a:ext cx="805029" cy="307777"/>
          </a:xfrm>
          <a:prstGeom prst="rect">
            <a:avLst/>
          </a:prstGeom>
        </p:spPr>
        <p:txBody>
          <a:bodyPr wrap="none">
            <a:spAutoFit/>
          </a:bodyPr>
          <a:lstStyle/>
          <a:p>
            <a:r>
              <a:rPr lang="en-US" sz="1400" dirty="0">
                <a:latin typeface="Symbol" panose="05050102010706020507" pitchFamily="18" charset="2"/>
              </a:rPr>
              <a:t>(s</a:t>
            </a:r>
            <a:r>
              <a:rPr lang="en-US" sz="1400" baseline="-25000" dirty="0"/>
              <a:t>1</a:t>
            </a:r>
            <a:r>
              <a:rPr lang="en-US" sz="1400" dirty="0"/>
              <a:t>–</a:t>
            </a:r>
            <a:r>
              <a:rPr lang="en-US" sz="1400" dirty="0">
                <a:latin typeface="Symbol" panose="05050102010706020507" pitchFamily="18" charset="2"/>
              </a:rPr>
              <a:t>s</a:t>
            </a:r>
            <a:r>
              <a:rPr lang="en-US" sz="1400" baseline="-25000" dirty="0"/>
              <a:t>3</a:t>
            </a:r>
            <a:r>
              <a:rPr lang="en-US" sz="1400" dirty="0"/>
              <a:t>) </a:t>
            </a:r>
          </a:p>
        </p:txBody>
      </p:sp>
      <p:sp>
        <p:nvSpPr>
          <p:cNvPr id="9" name="Rectangle 8"/>
          <p:cNvSpPr/>
          <p:nvPr/>
        </p:nvSpPr>
        <p:spPr bwMode="auto">
          <a:xfrm>
            <a:off x="9197948" y="1752600"/>
            <a:ext cx="4572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00600" y="1119434"/>
            <a:ext cx="4177483" cy="4943658"/>
          </a:xfrm>
          <a:prstGeom prst="rect">
            <a:avLst/>
          </a:prstGeom>
        </p:spPr>
      </p:pic>
      <p:sp>
        <p:nvSpPr>
          <p:cNvPr id="11" name="5-Point Star 10"/>
          <p:cNvSpPr/>
          <p:nvPr/>
        </p:nvSpPr>
        <p:spPr bwMode="auto">
          <a:xfrm>
            <a:off x="685800" y="3855720"/>
            <a:ext cx="182880" cy="18288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Rectangle 6"/>
          <p:cNvSpPr/>
          <p:nvPr/>
        </p:nvSpPr>
        <p:spPr bwMode="auto">
          <a:xfrm>
            <a:off x="6683348" y="1752600"/>
            <a:ext cx="25908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Date Placeholder 11"/>
          <p:cNvSpPr>
            <a:spLocks noGrp="1"/>
          </p:cNvSpPr>
          <p:nvPr>
            <p:ph type="dt" sz="half" idx="12"/>
          </p:nvPr>
        </p:nvSpPr>
        <p:spPr/>
        <p:txBody>
          <a:bodyPr/>
          <a:lstStyle/>
          <a:p>
            <a:r>
              <a:rPr lang="en-US"/>
              <a:t>© Ben van der Pluijm</a:t>
            </a:r>
          </a:p>
        </p:txBody>
      </p:sp>
      <p:cxnSp>
        <p:nvCxnSpPr>
          <p:cNvPr id="16" name="Straight Connector 15">
            <a:extLst>
              <a:ext uri="{FF2B5EF4-FFF2-40B4-BE49-F238E27FC236}">
                <a16:creationId xmlns:a16="http://schemas.microsoft.com/office/drawing/2014/main" id="{C8CF2BE9-486C-4596-9766-6701F6AE3348}"/>
              </a:ext>
            </a:extLst>
          </p:cNvPr>
          <p:cNvCxnSpPr>
            <a:cxnSpLocks/>
          </p:cNvCxnSpPr>
          <p:nvPr/>
        </p:nvCxnSpPr>
        <p:spPr bwMode="auto">
          <a:xfrm>
            <a:off x="5242598" y="3703320"/>
            <a:ext cx="342631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 name="5-Point Star 5"/>
          <p:cNvSpPr/>
          <p:nvPr/>
        </p:nvSpPr>
        <p:spPr bwMode="auto">
          <a:xfrm>
            <a:off x="5845151" y="3593592"/>
            <a:ext cx="173735" cy="18288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CAD10AFF-F23A-4349-A0AC-0A78A4C0CFB2}"/>
              </a:ext>
            </a:extLst>
          </p:cNvPr>
          <p:cNvSpPr txBox="1"/>
          <p:nvPr/>
        </p:nvSpPr>
        <p:spPr>
          <a:xfrm>
            <a:off x="7438298" y="3340585"/>
            <a:ext cx="3131250" cy="369332"/>
          </a:xfrm>
          <a:prstGeom prst="rect">
            <a:avLst/>
          </a:prstGeom>
          <a:noFill/>
        </p:spPr>
        <p:txBody>
          <a:bodyPr wrap="square">
            <a:spAutoFit/>
          </a:bodyPr>
          <a:lstStyle/>
          <a:p>
            <a:r>
              <a:rPr lang="en-US" sz="1800" dirty="0"/>
              <a:t>7km borehole</a:t>
            </a:r>
            <a:r>
              <a:rPr lang="el-GR" sz="1800" dirty="0"/>
              <a:t> </a:t>
            </a:r>
            <a:r>
              <a:rPr lang="en-US" sz="1800" dirty="0"/>
              <a:t>measurement</a:t>
            </a:r>
            <a:endParaRPr lang="en-US" dirty="0"/>
          </a:p>
        </p:txBody>
      </p:sp>
      <p:pic>
        <p:nvPicPr>
          <p:cNvPr id="32" name="Picture 4" descr="van0311">
            <a:extLst>
              <a:ext uri="{FF2B5EF4-FFF2-40B4-BE49-F238E27FC236}">
                <a16:creationId xmlns:a16="http://schemas.microsoft.com/office/drawing/2014/main" id="{B72DC38C-F76A-70F4-144D-FB388FA2BE15}"/>
              </a:ext>
            </a:extLst>
          </p:cNvPr>
          <p:cNvPicPr>
            <a:picLocks noChangeAspect="1" noChangeArrowheads="1"/>
          </p:cNvPicPr>
          <p:nvPr/>
        </p:nvPicPr>
        <p:blipFill rotWithShape="1">
          <a:blip r:embed="rId4" cstate="print"/>
          <a:srcRect l="52144" t="50000" b="5005"/>
          <a:stretch/>
        </p:blipFill>
        <p:spPr bwMode="auto">
          <a:xfrm>
            <a:off x="8553739" y="4503658"/>
            <a:ext cx="2727382" cy="2125742"/>
          </a:xfrm>
          <a:prstGeom prst="rect">
            <a:avLst/>
          </a:prstGeom>
          <a:solidFill>
            <a:schemeClr val="bg1"/>
          </a:solidFill>
        </p:spPr>
      </p:pic>
      <p:cxnSp>
        <p:nvCxnSpPr>
          <p:cNvPr id="33" name="Straight Connector 32">
            <a:extLst>
              <a:ext uri="{FF2B5EF4-FFF2-40B4-BE49-F238E27FC236}">
                <a16:creationId xmlns:a16="http://schemas.microsoft.com/office/drawing/2014/main" id="{2C598559-B627-1287-F302-94C0882A638E}"/>
              </a:ext>
            </a:extLst>
          </p:cNvPr>
          <p:cNvCxnSpPr>
            <a:cxnSpLocks/>
            <a:endCxn id="43" idx="3"/>
          </p:cNvCxnSpPr>
          <p:nvPr/>
        </p:nvCxnSpPr>
        <p:spPr bwMode="auto">
          <a:xfrm flipV="1">
            <a:off x="8694923" y="4291615"/>
            <a:ext cx="3200926" cy="1309323"/>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4" name="Rectangle 33">
            <a:extLst>
              <a:ext uri="{FF2B5EF4-FFF2-40B4-BE49-F238E27FC236}">
                <a16:creationId xmlns:a16="http://schemas.microsoft.com/office/drawing/2014/main" id="{39C35F7D-59AF-FE03-0B48-A8C3408CFB73}"/>
              </a:ext>
            </a:extLst>
          </p:cNvPr>
          <p:cNvSpPr/>
          <p:nvPr/>
        </p:nvSpPr>
        <p:spPr>
          <a:xfrm>
            <a:off x="11253035" y="5201884"/>
            <a:ext cx="409086" cy="369332"/>
          </a:xfrm>
          <a:prstGeom prst="rect">
            <a:avLst/>
          </a:prstGeom>
        </p:spPr>
        <p:txBody>
          <a:bodyPr wrap="none">
            <a:spAutoFit/>
          </a:bodyPr>
          <a:lstStyle/>
          <a:p>
            <a:r>
              <a:rPr lang="en-US" dirty="0" err="1">
                <a:latin typeface="Symbol" pitchFamily="18" charset="2"/>
              </a:rPr>
              <a:t>s</a:t>
            </a:r>
            <a:r>
              <a:rPr lang="en-US" baseline="-25000" dirty="0" err="1"/>
              <a:t>n</a:t>
            </a:r>
            <a:endParaRPr lang="en-US" dirty="0"/>
          </a:p>
        </p:txBody>
      </p:sp>
      <p:sp>
        <p:nvSpPr>
          <p:cNvPr id="35" name="Rectangle 34">
            <a:extLst>
              <a:ext uri="{FF2B5EF4-FFF2-40B4-BE49-F238E27FC236}">
                <a16:creationId xmlns:a16="http://schemas.microsoft.com/office/drawing/2014/main" id="{08F9F5F8-2E45-EDA3-9195-02B29CEEB4EC}"/>
              </a:ext>
            </a:extLst>
          </p:cNvPr>
          <p:cNvSpPr/>
          <p:nvPr/>
        </p:nvSpPr>
        <p:spPr>
          <a:xfrm>
            <a:off x="8694923" y="4442647"/>
            <a:ext cx="401072" cy="369332"/>
          </a:xfrm>
          <a:prstGeom prst="rect">
            <a:avLst/>
          </a:prstGeom>
          <a:solidFill>
            <a:schemeClr val="bg1"/>
          </a:solidFill>
        </p:spPr>
        <p:txBody>
          <a:bodyPr wrap="none">
            <a:spAutoFit/>
          </a:bodyPr>
          <a:lstStyle/>
          <a:p>
            <a:r>
              <a:rPr lang="en-US" dirty="0" err="1">
                <a:latin typeface="Symbol" pitchFamily="18" charset="2"/>
              </a:rPr>
              <a:t>s</a:t>
            </a:r>
            <a:r>
              <a:rPr lang="en-US" baseline="-25000" dirty="0" err="1"/>
              <a:t>s</a:t>
            </a:r>
            <a:endParaRPr lang="en-US" dirty="0"/>
          </a:p>
        </p:txBody>
      </p:sp>
      <p:sp>
        <p:nvSpPr>
          <p:cNvPr id="36" name="TextBox 35">
            <a:extLst>
              <a:ext uri="{FF2B5EF4-FFF2-40B4-BE49-F238E27FC236}">
                <a16:creationId xmlns:a16="http://schemas.microsoft.com/office/drawing/2014/main" id="{B0FCAB14-D705-4B53-862C-3922015FD2EA}"/>
              </a:ext>
            </a:extLst>
          </p:cNvPr>
          <p:cNvSpPr txBox="1"/>
          <p:nvPr/>
        </p:nvSpPr>
        <p:spPr>
          <a:xfrm>
            <a:off x="8534400" y="4598081"/>
            <a:ext cx="1656223" cy="307777"/>
          </a:xfrm>
          <a:prstGeom prst="rect">
            <a:avLst/>
          </a:prstGeom>
          <a:noFill/>
        </p:spPr>
        <p:txBody>
          <a:bodyPr wrap="square" rtlCol="0">
            <a:spAutoFit/>
          </a:bodyPr>
          <a:lstStyle/>
          <a:p>
            <a:r>
              <a:rPr lang="en-US" sz="1400" dirty="0"/>
              <a:t>            Lateral</a:t>
            </a:r>
          </a:p>
        </p:txBody>
      </p:sp>
      <p:sp>
        <p:nvSpPr>
          <p:cNvPr id="37" name="Oval 36">
            <a:extLst>
              <a:ext uri="{FF2B5EF4-FFF2-40B4-BE49-F238E27FC236}">
                <a16:creationId xmlns:a16="http://schemas.microsoft.com/office/drawing/2014/main" id="{46C432AB-170A-6CAB-AD46-31A09D83C45C}"/>
              </a:ext>
            </a:extLst>
          </p:cNvPr>
          <p:cNvSpPr>
            <a:spLocks noChangeAspect="1"/>
          </p:cNvSpPr>
          <p:nvPr/>
        </p:nvSpPr>
        <p:spPr bwMode="auto">
          <a:xfrm>
            <a:off x="9370378" y="5204285"/>
            <a:ext cx="843943" cy="841248"/>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A94A186D-5033-89A0-AD73-7E76513E7E51}"/>
              </a:ext>
            </a:extLst>
          </p:cNvPr>
          <p:cNvSpPr>
            <a:spLocks noChangeAspect="1"/>
          </p:cNvSpPr>
          <p:nvPr/>
        </p:nvSpPr>
        <p:spPr bwMode="auto">
          <a:xfrm>
            <a:off x="9147522" y="5338759"/>
            <a:ext cx="521109" cy="519445"/>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0F058024-1B91-86E2-B7D0-C841ECF5100B}"/>
              </a:ext>
            </a:extLst>
          </p:cNvPr>
          <p:cNvSpPr>
            <a:spLocks noChangeAspect="1"/>
          </p:cNvSpPr>
          <p:nvPr/>
        </p:nvSpPr>
        <p:spPr bwMode="auto">
          <a:xfrm>
            <a:off x="9696161" y="5021767"/>
            <a:ext cx="1100795" cy="1097280"/>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40" name="Straight Connector 39">
            <a:extLst>
              <a:ext uri="{FF2B5EF4-FFF2-40B4-BE49-F238E27FC236}">
                <a16:creationId xmlns:a16="http://schemas.microsoft.com/office/drawing/2014/main" id="{D473B8D0-A651-296B-DD03-56293E0603E8}"/>
              </a:ext>
            </a:extLst>
          </p:cNvPr>
          <p:cNvCxnSpPr>
            <a:cxnSpLocks/>
          </p:cNvCxnSpPr>
          <p:nvPr/>
        </p:nvCxnSpPr>
        <p:spPr bwMode="auto">
          <a:xfrm flipV="1">
            <a:off x="8534400" y="5600938"/>
            <a:ext cx="3030933" cy="239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E30A51E1-724C-AB09-8953-50CC07467757}"/>
              </a:ext>
            </a:extLst>
          </p:cNvPr>
          <p:cNvCxnSpPr>
            <a:cxnSpLocks/>
          </p:cNvCxnSpPr>
          <p:nvPr/>
        </p:nvCxnSpPr>
        <p:spPr bwMode="auto">
          <a:xfrm flipH="1" flipV="1">
            <a:off x="9634627" y="4905858"/>
            <a:ext cx="46294" cy="296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0F3E847E-2D62-C8B3-5716-3B9DB201668A}"/>
              </a:ext>
            </a:extLst>
          </p:cNvPr>
          <p:cNvCxnSpPr>
            <a:cxnSpLocks/>
          </p:cNvCxnSpPr>
          <p:nvPr/>
        </p:nvCxnSpPr>
        <p:spPr bwMode="auto">
          <a:xfrm flipH="1" flipV="1">
            <a:off x="9137762" y="5161417"/>
            <a:ext cx="137602" cy="15380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TextBox 42">
            <a:extLst>
              <a:ext uri="{FF2B5EF4-FFF2-40B4-BE49-F238E27FC236}">
                <a16:creationId xmlns:a16="http://schemas.microsoft.com/office/drawing/2014/main" id="{654F638C-49FA-EF27-81AE-6CDBD5FAB577}"/>
              </a:ext>
            </a:extLst>
          </p:cNvPr>
          <p:cNvSpPr txBox="1"/>
          <p:nvPr/>
        </p:nvSpPr>
        <p:spPr>
          <a:xfrm rot="20132563">
            <a:off x="11142248" y="4285667"/>
            <a:ext cx="788999" cy="338554"/>
          </a:xfrm>
          <a:prstGeom prst="rect">
            <a:avLst/>
          </a:prstGeom>
          <a:noFill/>
        </p:spPr>
        <p:txBody>
          <a:bodyPr wrap="none" rtlCol="0">
            <a:spAutoFit/>
          </a:bodyPr>
          <a:lstStyle/>
          <a:p>
            <a:r>
              <a:rPr lang="en-US" sz="1600" dirty="0"/>
              <a:t>friction</a:t>
            </a:r>
          </a:p>
        </p:txBody>
      </p:sp>
      <p:sp>
        <p:nvSpPr>
          <p:cNvPr id="44" name="TextBox 43">
            <a:extLst>
              <a:ext uri="{FF2B5EF4-FFF2-40B4-BE49-F238E27FC236}">
                <a16:creationId xmlns:a16="http://schemas.microsoft.com/office/drawing/2014/main" id="{60CBD8BA-32B0-19C2-9CB8-F2797FEB6711}"/>
              </a:ext>
            </a:extLst>
          </p:cNvPr>
          <p:cNvSpPr txBox="1"/>
          <p:nvPr/>
        </p:nvSpPr>
        <p:spPr>
          <a:xfrm>
            <a:off x="8766521" y="4888625"/>
            <a:ext cx="761747" cy="307777"/>
          </a:xfrm>
          <a:prstGeom prst="rect">
            <a:avLst/>
          </a:prstGeom>
          <a:noFill/>
        </p:spPr>
        <p:txBody>
          <a:bodyPr wrap="none" rtlCol="0">
            <a:spAutoFit/>
          </a:bodyPr>
          <a:lstStyle/>
          <a:p>
            <a:r>
              <a:rPr lang="en-US" sz="1400" dirty="0"/>
              <a:t>Normal</a:t>
            </a:r>
          </a:p>
        </p:txBody>
      </p:sp>
      <p:sp>
        <p:nvSpPr>
          <p:cNvPr id="45" name="TextBox 44">
            <a:extLst>
              <a:ext uri="{FF2B5EF4-FFF2-40B4-BE49-F238E27FC236}">
                <a16:creationId xmlns:a16="http://schemas.microsoft.com/office/drawing/2014/main" id="{26D3945F-B41C-9B39-BBEB-86BFD0CF9C99}"/>
              </a:ext>
            </a:extLst>
          </p:cNvPr>
          <p:cNvSpPr txBox="1"/>
          <p:nvPr/>
        </p:nvSpPr>
        <p:spPr>
          <a:xfrm>
            <a:off x="9896206" y="4275294"/>
            <a:ext cx="851515" cy="307777"/>
          </a:xfrm>
          <a:prstGeom prst="rect">
            <a:avLst/>
          </a:prstGeom>
          <a:noFill/>
        </p:spPr>
        <p:txBody>
          <a:bodyPr wrap="none" rtlCol="0">
            <a:spAutoFit/>
          </a:bodyPr>
          <a:lstStyle/>
          <a:p>
            <a:r>
              <a:rPr lang="en-US" sz="1400" dirty="0"/>
              <a:t>Reverse</a:t>
            </a:r>
          </a:p>
        </p:txBody>
      </p:sp>
      <p:cxnSp>
        <p:nvCxnSpPr>
          <p:cNvPr id="46" name="Straight Connector 45">
            <a:extLst>
              <a:ext uri="{FF2B5EF4-FFF2-40B4-BE49-F238E27FC236}">
                <a16:creationId xmlns:a16="http://schemas.microsoft.com/office/drawing/2014/main" id="{69D771C4-196F-FE23-1476-52343A5DB6ED}"/>
              </a:ext>
            </a:extLst>
          </p:cNvPr>
          <p:cNvCxnSpPr>
            <a:cxnSpLocks/>
          </p:cNvCxnSpPr>
          <p:nvPr/>
        </p:nvCxnSpPr>
        <p:spPr bwMode="auto">
          <a:xfrm flipV="1">
            <a:off x="10442921" y="4532623"/>
            <a:ext cx="0" cy="5382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Rectangle 46">
            <a:extLst>
              <a:ext uri="{FF2B5EF4-FFF2-40B4-BE49-F238E27FC236}">
                <a16:creationId xmlns:a16="http://schemas.microsoft.com/office/drawing/2014/main" id="{CF5FB311-03EA-B66D-A1A2-81615A27622E}"/>
              </a:ext>
            </a:extLst>
          </p:cNvPr>
          <p:cNvSpPr/>
          <p:nvPr/>
        </p:nvSpPr>
        <p:spPr>
          <a:xfrm>
            <a:off x="10058400" y="5181600"/>
            <a:ext cx="409086" cy="369332"/>
          </a:xfrm>
          <a:prstGeom prst="rect">
            <a:avLst/>
          </a:prstGeom>
        </p:spPr>
        <p:txBody>
          <a:bodyPr wrap="none">
            <a:spAutoFit/>
          </a:bodyPr>
          <a:lstStyle/>
          <a:p>
            <a:r>
              <a:rPr lang="en-US" dirty="0" err="1">
                <a:latin typeface="Symbol" pitchFamily="18" charset="2"/>
              </a:rPr>
              <a:t>s</a:t>
            </a:r>
            <a:r>
              <a:rPr lang="en-US" baseline="-25000" dirty="0" err="1"/>
              <a:t>d</a:t>
            </a:r>
            <a:endParaRPr lang="en-US" dirty="0"/>
          </a:p>
        </p:txBody>
      </p:sp>
      <p:cxnSp>
        <p:nvCxnSpPr>
          <p:cNvPr id="49" name="Straight Arrow Connector 48">
            <a:extLst>
              <a:ext uri="{FF2B5EF4-FFF2-40B4-BE49-F238E27FC236}">
                <a16:creationId xmlns:a16="http://schemas.microsoft.com/office/drawing/2014/main" id="{B7D5E9B9-A4C6-5673-D800-889FD467765D}"/>
              </a:ext>
            </a:extLst>
          </p:cNvPr>
          <p:cNvCxnSpPr>
            <a:cxnSpLocks/>
            <a:stCxn id="39" idx="2"/>
          </p:cNvCxnSpPr>
          <p:nvPr/>
        </p:nvCxnSpPr>
        <p:spPr bwMode="auto">
          <a:xfrm flipV="1">
            <a:off x="9696161" y="5550932"/>
            <a:ext cx="1100795" cy="19475"/>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21201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3998"/>
          </a:xfrm>
        </p:spPr>
        <p:txBody>
          <a:bodyPr/>
          <a:lstStyle/>
          <a:p>
            <a:r>
              <a:rPr lang="en-US" dirty="0"/>
              <a:t>Extra: Derive Limiting Stress Conditions for Sliding</a:t>
            </a:r>
          </a:p>
        </p:txBody>
      </p:sp>
      <p:sp>
        <p:nvSpPr>
          <p:cNvPr id="3" name="Content Placeholder 2"/>
          <p:cNvSpPr>
            <a:spLocks noGrp="1"/>
          </p:cNvSpPr>
          <p:nvPr>
            <p:ph idx="1"/>
          </p:nvPr>
        </p:nvSpPr>
        <p:spPr>
          <a:xfrm>
            <a:off x="5029200" y="933450"/>
            <a:ext cx="6629399" cy="5391150"/>
          </a:xfrm>
        </p:spPr>
        <p:txBody>
          <a:bodyPr/>
          <a:lstStyle/>
          <a:p>
            <a:r>
              <a:rPr lang="en-US" sz="2000" dirty="0"/>
              <a:t>Consider</a:t>
            </a:r>
            <a:r>
              <a:rPr lang="en-US" sz="2000" dirty="0">
                <a:latin typeface="Symbol" panose="05050102010706020507" pitchFamily="18" charset="2"/>
              </a:rPr>
              <a:t> m</a:t>
            </a:r>
            <a:r>
              <a:rPr lang="en-US" sz="2000" dirty="0"/>
              <a:t> = 0.75 (Friction Law)</a:t>
            </a:r>
          </a:p>
          <a:p>
            <a:r>
              <a:rPr lang="en-US" sz="2000" dirty="0">
                <a:latin typeface="Symbol" panose="05050102010706020507" pitchFamily="18" charset="2"/>
              </a:rPr>
              <a:t>s</a:t>
            </a:r>
            <a:r>
              <a:rPr lang="en-US" sz="2000" baseline="-25000" dirty="0"/>
              <a:t>1</a:t>
            </a:r>
            <a:r>
              <a:rPr lang="en-US" sz="2000" dirty="0"/>
              <a:t> = </a:t>
            </a:r>
            <a:r>
              <a:rPr lang="en-US" sz="2000" dirty="0">
                <a:latin typeface="Symbol" panose="05050102010706020507" pitchFamily="18" charset="2"/>
              </a:rPr>
              <a:t>s</a:t>
            </a:r>
            <a:r>
              <a:rPr lang="en-US" sz="2000" baseline="-25000" dirty="0"/>
              <a:t>3</a:t>
            </a:r>
            <a:r>
              <a:rPr lang="en-US" sz="2000" dirty="0"/>
              <a:t> . 4</a:t>
            </a:r>
          </a:p>
          <a:p>
            <a:endParaRPr lang="en-US" sz="2000" dirty="0"/>
          </a:p>
          <a:p>
            <a:r>
              <a:rPr lang="en-US" sz="2000" dirty="0"/>
              <a:t>Normal fault:</a:t>
            </a:r>
          </a:p>
          <a:p>
            <a:pPr lvl="1"/>
            <a:r>
              <a:rPr lang="en-US" sz="2000" dirty="0">
                <a:latin typeface="Symbol" panose="05050102010706020507" pitchFamily="18" charset="2"/>
              </a:rPr>
              <a:t>s</a:t>
            </a:r>
            <a:r>
              <a:rPr lang="en-US" sz="2000" baseline="-25000" dirty="0"/>
              <a:t>1</a:t>
            </a:r>
            <a:r>
              <a:rPr lang="en-US" sz="2000" dirty="0"/>
              <a:t> = (</a:t>
            </a:r>
            <a:r>
              <a:rPr lang="el-GR" sz="2000" dirty="0"/>
              <a:t>ρ⋅</a:t>
            </a:r>
            <a:r>
              <a:rPr lang="en-US" sz="2000" dirty="0" err="1"/>
              <a:t>g⋅h</a:t>
            </a:r>
            <a:r>
              <a:rPr lang="en-US" sz="2000" dirty="0"/>
              <a:t>), so</a:t>
            </a:r>
          </a:p>
          <a:p>
            <a:pPr lvl="1"/>
            <a:r>
              <a:rPr lang="en-US" sz="2000" dirty="0"/>
              <a:t>(</a:t>
            </a:r>
            <a:r>
              <a:rPr lang="el-GR" sz="2000" dirty="0"/>
              <a:t>ρ⋅</a:t>
            </a:r>
            <a:r>
              <a:rPr lang="en-US" sz="2000" dirty="0" err="1"/>
              <a:t>g⋅h</a:t>
            </a:r>
            <a:r>
              <a:rPr lang="en-US" sz="2000" dirty="0"/>
              <a:t>) = </a:t>
            </a:r>
            <a:r>
              <a:rPr lang="en-US" sz="2000" dirty="0">
                <a:latin typeface="Symbol" panose="05050102010706020507" pitchFamily="18" charset="2"/>
              </a:rPr>
              <a:t>s</a:t>
            </a:r>
            <a:r>
              <a:rPr lang="en-US" sz="2000" baseline="-25000" dirty="0"/>
              <a:t>3</a:t>
            </a:r>
            <a:r>
              <a:rPr lang="en-US" sz="2000" dirty="0"/>
              <a:t> x 4</a:t>
            </a:r>
          </a:p>
          <a:p>
            <a:pPr lvl="1"/>
            <a:r>
              <a:rPr lang="en-US" sz="2000" dirty="0">
                <a:latin typeface="Symbol" panose="05050102010706020507" pitchFamily="18" charset="2"/>
              </a:rPr>
              <a:t>(s</a:t>
            </a:r>
            <a:r>
              <a:rPr lang="en-US" sz="2000" baseline="-25000" dirty="0"/>
              <a:t>1</a:t>
            </a:r>
            <a:r>
              <a:rPr lang="en-US" sz="2000" dirty="0"/>
              <a:t>–</a:t>
            </a:r>
            <a:r>
              <a:rPr lang="en-US" sz="2000" dirty="0">
                <a:latin typeface="Symbol" panose="05050102010706020507" pitchFamily="18" charset="2"/>
              </a:rPr>
              <a:t>s</a:t>
            </a:r>
            <a:r>
              <a:rPr lang="en-US" sz="2000" baseline="-25000" dirty="0"/>
              <a:t>3</a:t>
            </a:r>
            <a:r>
              <a:rPr lang="en-US" sz="2000" dirty="0"/>
              <a:t>) = (</a:t>
            </a:r>
            <a:r>
              <a:rPr lang="el-GR" sz="2000" dirty="0"/>
              <a:t>ρ⋅</a:t>
            </a:r>
            <a:r>
              <a:rPr lang="en-US" sz="2000" dirty="0" err="1"/>
              <a:t>g⋅h</a:t>
            </a:r>
            <a:r>
              <a:rPr lang="en-US" sz="2000" dirty="0"/>
              <a:t>) – 0.25(</a:t>
            </a:r>
            <a:r>
              <a:rPr lang="el-GR" sz="2000" dirty="0"/>
              <a:t>ρ⋅</a:t>
            </a:r>
            <a:r>
              <a:rPr lang="en-US" sz="2000" dirty="0" err="1"/>
              <a:t>g⋅h</a:t>
            </a:r>
            <a:r>
              <a:rPr lang="en-US" sz="2000" dirty="0"/>
              <a:t>) = 0.75(</a:t>
            </a:r>
            <a:r>
              <a:rPr lang="el-GR" sz="2000" dirty="0"/>
              <a:t>ρ⋅</a:t>
            </a:r>
            <a:r>
              <a:rPr lang="en-US" sz="2000" dirty="0" err="1"/>
              <a:t>g⋅h</a:t>
            </a:r>
            <a:r>
              <a:rPr lang="en-US" sz="2000" dirty="0"/>
              <a:t>)</a:t>
            </a:r>
          </a:p>
          <a:p>
            <a:r>
              <a:rPr lang="en-US" sz="2000" dirty="0"/>
              <a:t>Reverse fault:</a:t>
            </a:r>
          </a:p>
          <a:p>
            <a:pPr lvl="1"/>
            <a:r>
              <a:rPr lang="en-US" sz="2000" dirty="0">
                <a:latin typeface="Symbol" panose="05050102010706020507" pitchFamily="18" charset="2"/>
              </a:rPr>
              <a:t>s</a:t>
            </a:r>
            <a:r>
              <a:rPr lang="en-US" sz="2000" baseline="-25000" dirty="0"/>
              <a:t>3</a:t>
            </a:r>
            <a:r>
              <a:rPr lang="en-US" sz="2000" dirty="0"/>
              <a:t> = (</a:t>
            </a:r>
            <a:r>
              <a:rPr lang="el-GR" sz="2000" dirty="0"/>
              <a:t>ρ⋅</a:t>
            </a:r>
            <a:r>
              <a:rPr lang="en-US" sz="2000" dirty="0" err="1"/>
              <a:t>g⋅h</a:t>
            </a:r>
            <a:r>
              <a:rPr lang="en-US" sz="2000" dirty="0"/>
              <a:t>)</a:t>
            </a:r>
          </a:p>
          <a:p>
            <a:pPr lvl="1"/>
            <a:r>
              <a:rPr lang="en-US" sz="2000" dirty="0">
                <a:latin typeface="Symbol" panose="05050102010706020507" pitchFamily="18" charset="2"/>
              </a:rPr>
              <a:t>s</a:t>
            </a:r>
            <a:r>
              <a:rPr lang="en-US" sz="2000" baseline="-25000" dirty="0"/>
              <a:t>1</a:t>
            </a:r>
            <a:r>
              <a:rPr lang="en-US" sz="2000" dirty="0"/>
              <a:t> = (</a:t>
            </a:r>
            <a:r>
              <a:rPr lang="el-GR" sz="2000" dirty="0"/>
              <a:t>ρ⋅</a:t>
            </a:r>
            <a:r>
              <a:rPr lang="en-US" sz="2000" dirty="0" err="1"/>
              <a:t>g⋅h</a:t>
            </a:r>
            <a:r>
              <a:rPr lang="en-US" sz="2000" dirty="0"/>
              <a:t>) x 4</a:t>
            </a:r>
          </a:p>
          <a:p>
            <a:pPr lvl="1"/>
            <a:r>
              <a:rPr lang="en-US" sz="2000" dirty="0">
                <a:latin typeface="Symbol" panose="05050102010706020507" pitchFamily="18" charset="2"/>
              </a:rPr>
              <a:t>(s</a:t>
            </a:r>
            <a:r>
              <a:rPr lang="en-US" sz="2000" baseline="-25000" dirty="0"/>
              <a:t>1</a:t>
            </a:r>
            <a:r>
              <a:rPr lang="en-US" sz="2000" dirty="0"/>
              <a:t>–</a:t>
            </a:r>
            <a:r>
              <a:rPr lang="en-US" sz="2000" dirty="0">
                <a:latin typeface="Symbol" panose="05050102010706020507" pitchFamily="18" charset="2"/>
              </a:rPr>
              <a:t>s</a:t>
            </a:r>
            <a:r>
              <a:rPr lang="en-US" sz="2000" baseline="-25000" dirty="0"/>
              <a:t>3</a:t>
            </a:r>
            <a:r>
              <a:rPr lang="en-US" sz="2000" dirty="0"/>
              <a:t>) = 4(</a:t>
            </a:r>
            <a:r>
              <a:rPr lang="el-GR" sz="2000" dirty="0"/>
              <a:t>ρ⋅</a:t>
            </a:r>
            <a:r>
              <a:rPr lang="en-US" sz="2000" dirty="0" err="1"/>
              <a:t>g⋅h</a:t>
            </a:r>
            <a:r>
              <a:rPr lang="en-US" sz="2000" dirty="0"/>
              <a:t>) - (</a:t>
            </a:r>
            <a:r>
              <a:rPr lang="el-GR" sz="2000" dirty="0"/>
              <a:t>ρ⋅</a:t>
            </a:r>
            <a:r>
              <a:rPr lang="en-US" sz="2000" dirty="0" err="1"/>
              <a:t>g⋅h</a:t>
            </a:r>
            <a:r>
              <a:rPr lang="en-US" sz="2000" dirty="0"/>
              <a:t>) = 3(</a:t>
            </a:r>
            <a:r>
              <a:rPr lang="el-GR" sz="2000" dirty="0"/>
              <a:t>ρ⋅</a:t>
            </a:r>
            <a:r>
              <a:rPr lang="en-US" sz="2000" dirty="0" err="1"/>
              <a:t>g⋅h</a:t>
            </a:r>
            <a:r>
              <a:rPr lang="en-US" sz="2000" dirty="0"/>
              <a:t>)</a:t>
            </a:r>
          </a:p>
          <a:p>
            <a:endParaRPr lang="en-US" sz="2000" dirty="0"/>
          </a:p>
          <a:p>
            <a:r>
              <a:rPr lang="el-GR" sz="2000" dirty="0"/>
              <a:t>σ</a:t>
            </a:r>
            <a:r>
              <a:rPr lang="en-US" sz="2000" baseline="-25000" dirty="0"/>
              <a:t>d</a:t>
            </a:r>
            <a:r>
              <a:rPr lang="en-US" sz="2000" dirty="0"/>
              <a:t> ≥ </a:t>
            </a:r>
            <a:r>
              <a:rPr lang="el-GR" sz="2000" dirty="0"/>
              <a:t>β (ρ⋅</a:t>
            </a:r>
            <a:r>
              <a:rPr lang="en-US" sz="2000" dirty="0" err="1"/>
              <a:t>g⋅h</a:t>
            </a:r>
            <a:r>
              <a:rPr lang="en-US" sz="2000" dirty="0"/>
              <a:t>)</a:t>
            </a:r>
          </a:p>
          <a:p>
            <a:r>
              <a:rPr lang="en-US" sz="2000" dirty="0"/>
              <a:t>β is 3, 1.2, and 0.75 for reverse, strike-slip, and normal faulting</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31</a:t>
            </a:fld>
            <a:endParaRPr lang="en-US"/>
          </a:p>
        </p:txBody>
      </p:sp>
      <p:sp>
        <p:nvSpPr>
          <p:cNvPr id="9" name="Rectangle 8"/>
          <p:cNvSpPr/>
          <p:nvPr/>
        </p:nvSpPr>
        <p:spPr bwMode="auto">
          <a:xfrm>
            <a:off x="10134600" y="1752600"/>
            <a:ext cx="4572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Rectangle 10"/>
          <p:cNvSpPr/>
          <p:nvPr/>
        </p:nvSpPr>
        <p:spPr>
          <a:xfrm>
            <a:off x="1259498" y="1219201"/>
            <a:ext cx="2915895" cy="3477875"/>
          </a:xfrm>
          <a:prstGeom prst="rect">
            <a:avLst/>
          </a:prstGeom>
        </p:spPr>
        <p:txBody>
          <a:bodyPr wrap="square">
            <a:spAutoFit/>
          </a:bodyPr>
          <a:lstStyle/>
          <a:p>
            <a:r>
              <a:rPr lang="en-US" sz="2000" dirty="0" err="1">
                <a:latin typeface="Symbol" pitchFamily="18" charset="2"/>
              </a:rPr>
              <a:t>s</a:t>
            </a:r>
            <a:r>
              <a:rPr lang="en-US" sz="2000" baseline="-25000" dirty="0" err="1"/>
              <a:t>s</a:t>
            </a:r>
            <a:r>
              <a:rPr lang="en-US" sz="2000" dirty="0"/>
              <a:t> = </a:t>
            </a:r>
            <a:r>
              <a:rPr lang="en-US" sz="2000" dirty="0">
                <a:latin typeface="Symbol" pitchFamily="18" charset="2"/>
              </a:rPr>
              <a:t>m . </a:t>
            </a:r>
            <a:r>
              <a:rPr lang="en-US" sz="2000" dirty="0" err="1">
                <a:latin typeface="Symbol" pitchFamily="18" charset="2"/>
              </a:rPr>
              <a:t>s</a:t>
            </a:r>
            <a:r>
              <a:rPr lang="en-US" sz="2000" baseline="-25000" dirty="0" err="1"/>
              <a:t>n</a:t>
            </a:r>
            <a:r>
              <a:rPr lang="en-US" sz="2000" dirty="0">
                <a:latin typeface="Symbol" pitchFamily="18" charset="2"/>
              </a:rPr>
              <a:t> </a:t>
            </a:r>
          </a:p>
          <a:p>
            <a:endParaRPr lang="en-US" sz="2000" dirty="0">
              <a:latin typeface="Symbol" pitchFamily="18" charset="2"/>
            </a:endParaRPr>
          </a:p>
          <a:p>
            <a:endParaRPr lang="en-US" sz="2000" dirty="0">
              <a:latin typeface="Symbol" pitchFamily="18" charset="2"/>
            </a:endParaRPr>
          </a:p>
          <a:p>
            <a:endParaRPr lang="en-US" sz="2000" dirty="0">
              <a:latin typeface="Symbol" pitchFamily="18" charset="2"/>
            </a:endParaRPr>
          </a:p>
          <a:p>
            <a:endParaRPr lang="en-US" sz="2000" dirty="0">
              <a:latin typeface="Symbol" pitchFamily="18" charset="2"/>
            </a:endParaRPr>
          </a:p>
          <a:p>
            <a:endParaRPr lang="en-US" sz="2000" dirty="0">
              <a:latin typeface="Symbol" pitchFamily="18" charset="2"/>
            </a:endParaRPr>
          </a:p>
          <a:p>
            <a:r>
              <a:rPr lang="en-US" sz="2000" dirty="0">
                <a:latin typeface="+mn-lt"/>
              </a:rPr>
              <a:t>Substitute for principal stresses, given fracture angle and rearrange:</a:t>
            </a:r>
          </a:p>
          <a:p>
            <a:endParaRPr lang="en-US" sz="2000" dirty="0">
              <a:latin typeface="+mn-lt"/>
            </a:endParaRPr>
          </a:p>
          <a:p>
            <a:r>
              <a:rPr lang="en-US" sz="2000" dirty="0">
                <a:latin typeface="Symbol" panose="05050102010706020507" pitchFamily="18" charset="2"/>
              </a:rPr>
              <a:t>s</a:t>
            </a:r>
            <a:r>
              <a:rPr lang="en-US" sz="2000" baseline="-25000" dirty="0">
                <a:latin typeface="+mn-lt"/>
              </a:rPr>
              <a:t>1</a:t>
            </a:r>
            <a:r>
              <a:rPr lang="en-US" sz="2000" dirty="0">
                <a:latin typeface="+mn-lt"/>
              </a:rPr>
              <a:t> = </a:t>
            </a:r>
            <a:r>
              <a:rPr lang="en-US" sz="2000" dirty="0">
                <a:latin typeface="Symbol" panose="05050102010706020507" pitchFamily="18" charset="2"/>
              </a:rPr>
              <a:t>s</a:t>
            </a:r>
            <a:r>
              <a:rPr lang="en-US" sz="2000" baseline="-25000" dirty="0">
                <a:latin typeface="+mn-lt"/>
              </a:rPr>
              <a:t>3</a:t>
            </a:r>
            <a:r>
              <a:rPr lang="en-US" sz="2000" dirty="0">
                <a:latin typeface="+mn-lt"/>
              </a:rPr>
              <a:t> . </a:t>
            </a:r>
            <a:r>
              <a:rPr lang="en-US" sz="2000" dirty="0"/>
              <a:t>[</a:t>
            </a:r>
            <a:r>
              <a:rPr lang="en-US" sz="2000" dirty="0">
                <a:latin typeface="Symbol" panose="05050102010706020507" pitchFamily="18" charset="2"/>
              </a:rPr>
              <a:t>m</a:t>
            </a:r>
            <a:r>
              <a:rPr lang="en-US" sz="2000" baseline="30000" dirty="0"/>
              <a:t>2</a:t>
            </a:r>
            <a:r>
              <a:rPr lang="en-US" sz="2000" dirty="0"/>
              <a:t>+1)</a:t>
            </a:r>
            <a:r>
              <a:rPr lang="en-US" sz="2000" baseline="30000" dirty="0"/>
              <a:t>1/2</a:t>
            </a:r>
            <a:r>
              <a:rPr lang="en-US" sz="2000" dirty="0"/>
              <a:t> + </a:t>
            </a:r>
            <a:r>
              <a:rPr lang="en-US" sz="2000" dirty="0">
                <a:latin typeface="Symbol" panose="05050102010706020507" pitchFamily="18" charset="2"/>
              </a:rPr>
              <a:t>m</a:t>
            </a:r>
            <a:r>
              <a:rPr lang="en-US" sz="2000" dirty="0"/>
              <a:t>]</a:t>
            </a:r>
            <a:r>
              <a:rPr lang="en-US" sz="2000" baseline="30000" dirty="0"/>
              <a:t>2</a:t>
            </a:r>
          </a:p>
        </p:txBody>
      </p:sp>
      <p:pic>
        <p:nvPicPr>
          <p:cNvPr id="12" name="Picture 11"/>
          <p:cNvPicPr>
            <a:picLocks noChangeAspect="1" noChangeArrowheads="1"/>
          </p:cNvPicPr>
          <p:nvPr/>
        </p:nvPicPr>
        <p:blipFill>
          <a:blip r:embed="rId3" cstate="print"/>
          <a:srcRect/>
          <a:stretch>
            <a:fillRect/>
          </a:stretch>
        </p:blipFill>
        <p:spPr bwMode="auto">
          <a:xfrm>
            <a:off x="1230923" y="1676401"/>
            <a:ext cx="3381375" cy="504825"/>
          </a:xfrm>
          <a:prstGeom prst="rect">
            <a:avLst/>
          </a:prstGeom>
          <a:noFill/>
          <a:ln w="9525">
            <a:noFill/>
            <a:miter lim="800000"/>
            <a:headEnd/>
            <a:tailEnd/>
          </a:ln>
          <a:effectLst/>
        </p:spPr>
      </p:pic>
      <p:pic>
        <p:nvPicPr>
          <p:cNvPr id="13" name="Picture 10"/>
          <p:cNvPicPr>
            <a:picLocks noChangeAspect="1" noChangeArrowheads="1"/>
          </p:cNvPicPr>
          <p:nvPr/>
        </p:nvPicPr>
        <p:blipFill>
          <a:blip r:embed="rId4" cstate="print"/>
          <a:srcRect/>
          <a:stretch>
            <a:fillRect/>
          </a:stretch>
        </p:blipFill>
        <p:spPr bwMode="auto">
          <a:xfrm>
            <a:off x="1219200" y="2146196"/>
            <a:ext cx="2238375" cy="419100"/>
          </a:xfrm>
          <a:prstGeom prst="rect">
            <a:avLst/>
          </a:prstGeom>
          <a:noFill/>
          <a:ln w="9525">
            <a:noFill/>
            <a:miter lim="800000"/>
            <a:headEnd/>
            <a:tailEnd/>
          </a:ln>
          <a:effectLst/>
        </p:spPr>
      </p:pic>
      <p:sp>
        <p:nvSpPr>
          <p:cNvPr id="6" name="Date Placeholder 5"/>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185876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43600" y="684624"/>
            <a:ext cx="3619276" cy="3437467"/>
          </a:xfrm>
          <a:prstGeom prst="rect">
            <a:avLst/>
          </a:prstGeom>
        </p:spPr>
      </p:pic>
      <p:sp>
        <p:nvSpPr>
          <p:cNvPr id="5" name="Footer Placeholder 3"/>
          <p:cNvSpPr>
            <a:spLocks noGrp="1"/>
          </p:cNvSpPr>
          <p:nvPr>
            <p:ph type="ftr" sz="quarter" idx="10"/>
          </p:nvPr>
        </p:nvSpPr>
        <p:spPr/>
        <p:txBody>
          <a:bodyPr/>
          <a:lstStyle/>
          <a:p>
            <a:r>
              <a:rPr lang="en-US"/>
              <a:t>Frictional Regime and Elasticity</a:t>
            </a:r>
          </a:p>
        </p:txBody>
      </p:sp>
      <p:sp>
        <p:nvSpPr>
          <p:cNvPr id="6" name="Slide Number Placeholder 4"/>
          <p:cNvSpPr>
            <a:spLocks noGrp="1"/>
          </p:cNvSpPr>
          <p:nvPr>
            <p:ph type="sldNum" sz="quarter" idx="11"/>
          </p:nvPr>
        </p:nvSpPr>
        <p:spPr/>
        <p:txBody>
          <a:bodyPr/>
          <a:lstStyle/>
          <a:p>
            <a:fld id="{7BC5A8E6-77EA-402B-85C3-315814797969}" type="slidenum">
              <a:rPr lang="en-US"/>
              <a:pPr/>
              <a:t>32</a:t>
            </a:fld>
            <a:endParaRPr lang="en-US"/>
          </a:p>
        </p:txBody>
      </p:sp>
      <p:sp>
        <p:nvSpPr>
          <p:cNvPr id="23554" name="Rectangle 2"/>
          <p:cNvSpPr>
            <a:spLocks noGrp="1" noChangeArrowheads="1"/>
          </p:cNvSpPr>
          <p:nvPr>
            <p:ph type="title"/>
          </p:nvPr>
        </p:nvSpPr>
        <p:spPr/>
        <p:txBody>
          <a:bodyPr/>
          <a:lstStyle/>
          <a:p>
            <a:r>
              <a:rPr lang="en-US" dirty="0"/>
              <a:t>Fluids and Failure</a:t>
            </a:r>
          </a:p>
        </p:txBody>
      </p:sp>
      <p:sp>
        <p:nvSpPr>
          <p:cNvPr id="23555" name="Rectangle 3"/>
          <p:cNvSpPr>
            <a:spLocks noGrp="1" noChangeArrowheads="1"/>
          </p:cNvSpPr>
          <p:nvPr>
            <p:ph type="body" idx="1"/>
          </p:nvPr>
        </p:nvSpPr>
        <p:spPr>
          <a:xfrm>
            <a:off x="5521434" y="3733800"/>
            <a:ext cx="6096000" cy="2667000"/>
          </a:xfrm>
        </p:spPr>
        <p:txBody>
          <a:bodyPr/>
          <a:lstStyle/>
          <a:p>
            <a:r>
              <a:rPr lang="en-US" sz="2000" b="1" dirty="0"/>
              <a:t>Hydrostatic (fluid) pressure</a:t>
            </a:r>
          </a:p>
          <a:p>
            <a:r>
              <a:rPr lang="en-US" sz="2000" dirty="0"/>
              <a:t>P</a:t>
            </a:r>
            <a:r>
              <a:rPr lang="en-US" sz="2000" baseline="-25000" dirty="0"/>
              <a:t>f</a:t>
            </a:r>
            <a:r>
              <a:rPr lang="en-US" sz="2000" dirty="0"/>
              <a:t> = ρ ⋅ g ⋅ h, ρ is density water (1000 kg/m</a:t>
            </a:r>
            <a:r>
              <a:rPr lang="en-US" sz="2000" baseline="30000" dirty="0"/>
              <a:t>3</a:t>
            </a:r>
            <a:r>
              <a:rPr lang="en-US" sz="2000" dirty="0"/>
              <a:t>), g is gravitational constant (9.8 m/s</a:t>
            </a:r>
            <a:r>
              <a:rPr lang="en-US" sz="2000" baseline="30000" dirty="0"/>
              <a:t>2</a:t>
            </a:r>
            <a:r>
              <a:rPr lang="en-US" sz="2000" dirty="0"/>
              <a:t>), h is depth</a:t>
            </a:r>
          </a:p>
          <a:p>
            <a:endParaRPr lang="en-US" sz="2000" dirty="0"/>
          </a:p>
          <a:p>
            <a:r>
              <a:rPr lang="en-US" sz="2000" b="1" dirty="0"/>
              <a:t>Lithostatic (load) pressure </a:t>
            </a:r>
          </a:p>
          <a:p>
            <a:r>
              <a:rPr lang="en-US" sz="2000" dirty="0"/>
              <a:t>P</a:t>
            </a:r>
            <a:r>
              <a:rPr lang="en-US" sz="2000" baseline="-25000" dirty="0"/>
              <a:t>l</a:t>
            </a:r>
            <a:r>
              <a:rPr lang="en-US" sz="2000" dirty="0"/>
              <a:t> = ρ ⋅ g ⋅ h, weight of overlying column of rock (ρ ≈ 2700 kg/m</a:t>
            </a:r>
            <a:r>
              <a:rPr lang="en-US" sz="2000" baseline="30000" dirty="0"/>
              <a:t>3</a:t>
            </a:r>
            <a:r>
              <a:rPr lang="en-US" sz="2000" dirty="0"/>
              <a:t>)</a:t>
            </a: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7327" y="1440410"/>
            <a:ext cx="4660392" cy="4117238"/>
          </a:xfrm>
          <a:prstGeom prst="rect">
            <a:avLst/>
          </a:prstGeom>
        </p:spPr>
      </p:pic>
      <p:sp>
        <p:nvSpPr>
          <p:cNvPr id="2" name="Date Placeholder 1"/>
          <p:cNvSpPr>
            <a:spLocks noGrp="1"/>
          </p:cNvSpPr>
          <p:nvPr>
            <p:ph type="dt" sz="half" idx="12"/>
          </p:nvPr>
        </p:nvSpPr>
        <p:spPr/>
        <p:txBody>
          <a:bodyPr/>
          <a:lstStyle/>
          <a:p>
            <a:r>
              <a:rPr lang="en-US"/>
              <a:t>© Ben van der Pluijm</a:t>
            </a:r>
          </a:p>
        </p:txBody>
      </p:sp>
      <p:sp>
        <p:nvSpPr>
          <p:cNvPr id="7" name="TextBox 6">
            <a:extLst>
              <a:ext uri="{FF2B5EF4-FFF2-40B4-BE49-F238E27FC236}">
                <a16:creationId xmlns:a16="http://schemas.microsoft.com/office/drawing/2014/main" id="{F6B3E77A-1EAE-4502-9755-C958C2A36693}"/>
              </a:ext>
            </a:extLst>
          </p:cNvPr>
          <p:cNvSpPr txBox="1"/>
          <p:nvPr/>
        </p:nvSpPr>
        <p:spPr>
          <a:xfrm>
            <a:off x="1173366" y="5056632"/>
            <a:ext cx="260008" cy="246221"/>
          </a:xfrm>
          <a:prstGeom prst="rect">
            <a:avLst/>
          </a:prstGeom>
          <a:noFill/>
        </p:spPr>
        <p:txBody>
          <a:bodyPr wrap="none" rtlCol="0">
            <a:spAutoFit/>
          </a:bodyPr>
          <a:lstStyle/>
          <a:p>
            <a:r>
              <a:rPr lang="en-US" sz="10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b="11330"/>
          <a:stretch/>
        </p:blipFill>
        <p:spPr>
          <a:xfrm>
            <a:off x="6307958" y="656898"/>
            <a:ext cx="3619276" cy="3048000"/>
          </a:xfrm>
          <a:prstGeom prst="rect">
            <a:avLst/>
          </a:prstGeom>
        </p:spPr>
      </p:pic>
      <p:sp>
        <p:nvSpPr>
          <p:cNvPr id="2" name="Title 1"/>
          <p:cNvSpPr>
            <a:spLocks noGrp="1"/>
          </p:cNvSpPr>
          <p:nvPr>
            <p:ph type="title"/>
          </p:nvPr>
        </p:nvSpPr>
        <p:spPr/>
        <p:txBody>
          <a:bodyPr/>
          <a:lstStyle/>
          <a:p>
            <a:r>
              <a:rPr lang="en-US" dirty="0"/>
              <a:t>Fluid Pressure and Effective Stress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33</a:t>
            </a:fld>
            <a:endParaRPr lang="en-US"/>
          </a:p>
        </p:txBody>
      </p:sp>
      <p:sp>
        <p:nvSpPr>
          <p:cNvPr id="3" name="TextBox 2"/>
          <p:cNvSpPr txBox="1"/>
          <p:nvPr/>
        </p:nvSpPr>
        <p:spPr>
          <a:xfrm>
            <a:off x="533400" y="5750841"/>
            <a:ext cx="4523995" cy="400110"/>
          </a:xfrm>
          <a:prstGeom prst="rect">
            <a:avLst/>
          </a:prstGeom>
          <a:noFill/>
        </p:spPr>
        <p:txBody>
          <a:bodyPr wrap="none" rtlCol="0">
            <a:spAutoFit/>
          </a:bodyPr>
          <a:lstStyle/>
          <a:p>
            <a:r>
              <a:rPr lang="en-US" sz="2000" dirty="0"/>
              <a:t>(e.g., hydraulic fracturing or “fracking”)</a:t>
            </a:r>
          </a:p>
        </p:txBody>
      </p:sp>
      <p:sp>
        <p:nvSpPr>
          <p:cNvPr id="9" name="TextBox 8"/>
          <p:cNvSpPr txBox="1"/>
          <p:nvPr/>
        </p:nvSpPr>
        <p:spPr>
          <a:xfrm>
            <a:off x="8504770" y="2785646"/>
            <a:ext cx="1553630" cy="338554"/>
          </a:xfrm>
          <a:prstGeom prst="rect">
            <a:avLst/>
          </a:prstGeom>
          <a:noFill/>
        </p:spPr>
        <p:txBody>
          <a:bodyPr wrap="none" rtlCol="0">
            <a:spAutoFit/>
          </a:bodyPr>
          <a:lstStyle/>
          <a:p>
            <a:r>
              <a:rPr lang="en-US" sz="1600" dirty="0"/>
              <a:t>“outward push”</a:t>
            </a:r>
          </a:p>
        </p:txBody>
      </p:sp>
      <p:sp>
        <p:nvSpPr>
          <p:cNvPr id="10" name="Rectangle 9"/>
          <p:cNvSpPr/>
          <p:nvPr/>
        </p:nvSpPr>
        <p:spPr>
          <a:xfrm>
            <a:off x="6019800" y="3846255"/>
            <a:ext cx="5968999" cy="2246769"/>
          </a:xfrm>
          <a:prstGeom prst="rect">
            <a:avLst/>
          </a:prstGeom>
        </p:spPr>
        <p:txBody>
          <a:bodyPr wrap="square">
            <a:spAutoFit/>
          </a:bodyPr>
          <a:lstStyle/>
          <a:p>
            <a:r>
              <a:rPr lang="en-US" sz="2000" dirty="0" err="1"/>
              <a:t>σ</a:t>
            </a:r>
            <a:r>
              <a:rPr lang="en-US" sz="2000" baseline="-25000" dirty="0" err="1"/>
              <a:t>s</a:t>
            </a:r>
            <a:r>
              <a:rPr lang="en-US" sz="2000" dirty="0"/>
              <a:t> = C + μ.(</a:t>
            </a:r>
            <a:r>
              <a:rPr lang="en-US" sz="2000" dirty="0" err="1"/>
              <a:t>σ</a:t>
            </a:r>
            <a:r>
              <a:rPr lang="en-US" sz="2000" baseline="-25000" dirty="0" err="1"/>
              <a:t>n</a:t>
            </a:r>
            <a:r>
              <a:rPr lang="en-US" sz="2000" dirty="0"/>
              <a:t> – P</a:t>
            </a:r>
            <a:r>
              <a:rPr lang="en-US" sz="2000" baseline="-25000" dirty="0"/>
              <a:t>f</a:t>
            </a:r>
            <a:r>
              <a:rPr lang="en-US" sz="2000" dirty="0"/>
              <a:t>)  [fracturing]</a:t>
            </a:r>
          </a:p>
          <a:p>
            <a:endParaRPr lang="en-US" sz="2000" dirty="0"/>
          </a:p>
          <a:p>
            <a:r>
              <a:rPr lang="en-US" sz="2000" dirty="0" err="1"/>
              <a:t>σ</a:t>
            </a:r>
            <a:r>
              <a:rPr lang="en-US" sz="2000" baseline="-25000" dirty="0" err="1"/>
              <a:t>s</a:t>
            </a:r>
            <a:r>
              <a:rPr lang="en-US" sz="2000" dirty="0"/>
              <a:t> = μ.(</a:t>
            </a:r>
            <a:r>
              <a:rPr lang="en-US" sz="2000" dirty="0" err="1"/>
              <a:t>σ</a:t>
            </a:r>
            <a:r>
              <a:rPr lang="en-US" sz="2000" baseline="-25000" dirty="0" err="1"/>
              <a:t>n</a:t>
            </a:r>
            <a:r>
              <a:rPr lang="en-US" sz="2000" dirty="0"/>
              <a:t> – P</a:t>
            </a:r>
            <a:r>
              <a:rPr lang="en-US" sz="2000" baseline="-25000" dirty="0"/>
              <a:t>f</a:t>
            </a:r>
            <a:r>
              <a:rPr lang="en-US" sz="2000" dirty="0"/>
              <a:t>)  [sliding]</a:t>
            </a:r>
          </a:p>
          <a:p>
            <a:endParaRPr lang="en-US" sz="2000" dirty="0"/>
          </a:p>
          <a:p>
            <a:r>
              <a:rPr lang="en-US" sz="2000" dirty="0"/>
              <a:t>(</a:t>
            </a:r>
            <a:r>
              <a:rPr lang="en-US" sz="2000" dirty="0" err="1"/>
              <a:t>σ</a:t>
            </a:r>
            <a:r>
              <a:rPr lang="en-US" sz="2000" baseline="-25000" dirty="0" err="1"/>
              <a:t>n</a:t>
            </a:r>
            <a:r>
              <a:rPr lang="en-US" sz="2000" dirty="0"/>
              <a:t> – P</a:t>
            </a:r>
            <a:r>
              <a:rPr lang="en-US" sz="2000" baseline="-25000" dirty="0"/>
              <a:t>f</a:t>
            </a:r>
            <a:r>
              <a:rPr lang="en-US" sz="2000" dirty="0"/>
              <a:t>) is commonly labeled </a:t>
            </a:r>
            <a:r>
              <a:rPr lang="en-US" sz="2000" dirty="0" err="1"/>
              <a:t>σ</a:t>
            </a:r>
            <a:r>
              <a:rPr lang="en-US" sz="2000" baseline="-25000" dirty="0" err="1"/>
              <a:t>n</a:t>
            </a:r>
            <a:r>
              <a:rPr lang="en-US" sz="2000" dirty="0"/>
              <a:t>*, effective stress</a:t>
            </a:r>
          </a:p>
          <a:p>
            <a:endParaRPr lang="en-US" sz="2000" dirty="0"/>
          </a:p>
          <a:p>
            <a:r>
              <a:rPr lang="en-US" sz="2000" dirty="0"/>
              <a:t>So, </a:t>
            </a:r>
            <a:r>
              <a:rPr lang="en-US" sz="2000" dirty="0" err="1">
                <a:latin typeface="Symbol" pitchFamily="18" charset="2"/>
              </a:rPr>
              <a:t>m</a:t>
            </a:r>
            <a:r>
              <a:rPr lang="en-US" sz="2000" baseline="-25000" dirty="0" err="1"/>
              <a:t>effective</a:t>
            </a:r>
            <a:r>
              <a:rPr lang="en-US" sz="2000" dirty="0"/>
              <a:t> </a:t>
            </a:r>
            <a:r>
              <a:rPr lang="en-US" dirty="0"/>
              <a:t>&lt; </a:t>
            </a:r>
            <a:r>
              <a:rPr lang="en-US" sz="2000" dirty="0">
                <a:latin typeface="Symbol" pitchFamily="18" charset="2"/>
              </a:rPr>
              <a:t>m </a:t>
            </a:r>
            <a:r>
              <a:rPr lang="en-US" dirty="0"/>
              <a:t>(for </a:t>
            </a:r>
            <a:r>
              <a:rPr lang="en-US" dirty="0" err="1"/>
              <a:t>P</a:t>
            </a:r>
            <a:r>
              <a:rPr lang="en-US" baseline="-25000" dirty="0" err="1"/>
              <a:t>f</a:t>
            </a:r>
            <a:r>
              <a:rPr lang="en-US" dirty="0"/>
              <a:t> &gt; 0)</a:t>
            </a:r>
            <a:endParaRPr lang="en-US" sz="2000" baseline="-25000" dirty="0"/>
          </a:p>
        </p:txBody>
      </p:sp>
      <p:sp>
        <p:nvSpPr>
          <p:cNvPr id="6" name="Date Placeholder 5"/>
          <p:cNvSpPr>
            <a:spLocks noGrp="1"/>
          </p:cNvSpPr>
          <p:nvPr>
            <p:ph type="dt" sz="half" idx="12"/>
          </p:nvPr>
        </p:nvSpPr>
        <p:spPr/>
        <p:txBody>
          <a:bodyPr/>
          <a:lstStyle/>
          <a:p>
            <a:r>
              <a:rPr lang="en-US"/>
              <a:t>© Ben van der Pluijm</a:t>
            </a:r>
          </a:p>
        </p:txBody>
      </p:sp>
      <p:pic>
        <p:nvPicPr>
          <p:cNvPr id="12" name="Picture 11">
            <a:extLst>
              <a:ext uri="{FF2B5EF4-FFF2-40B4-BE49-F238E27FC236}">
                <a16:creationId xmlns:a16="http://schemas.microsoft.com/office/drawing/2014/main" id="{D291C7C2-90A7-45BE-BC9B-CF4D23EACDF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4840" y="1264251"/>
            <a:ext cx="5394960" cy="4222149"/>
          </a:xfrm>
          <a:prstGeom prst="rect">
            <a:avLst/>
          </a:prstGeom>
        </p:spPr>
      </p:pic>
      <p:pic>
        <p:nvPicPr>
          <p:cNvPr id="14" name="Picture 13" descr="Diagram&#10;&#10;Description automatically generated">
            <a:extLst>
              <a:ext uri="{FF2B5EF4-FFF2-40B4-BE49-F238E27FC236}">
                <a16:creationId xmlns:a16="http://schemas.microsoft.com/office/drawing/2014/main" id="{2A9E8880-906C-4199-9FC4-AA2E43FFA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268896"/>
            <a:ext cx="5486400" cy="4293704"/>
          </a:xfrm>
          <a:prstGeom prst="rect">
            <a:avLst/>
          </a:prstGeom>
        </p:spPr>
      </p:pic>
    </p:spTree>
    <p:extLst>
      <p:ext uri="{BB962C8B-B14F-4D97-AF65-F5344CB8AC3E}">
        <p14:creationId xmlns:p14="http://schemas.microsoft.com/office/powerpoint/2010/main" val="29369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Society: Fluid-induced Landslides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34</a:t>
            </a:fld>
            <a:endParaRPr lang="en-US"/>
          </a:p>
        </p:txBody>
      </p:sp>
      <p:pic>
        <p:nvPicPr>
          <p:cNvPr id="1026" name="Picture 2" descr="Image result for landslide fl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46" y="1016933"/>
            <a:ext cx="4667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67600" y="5374405"/>
            <a:ext cx="3704516" cy="707886"/>
          </a:xfrm>
          <a:prstGeom prst="rect">
            <a:avLst/>
          </a:prstGeom>
        </p:spPr>
        <p:txBody>
          <a:bodyPr wrap="square">
            <a:spAutoFit/>
          </a:bodyPr>
          <a:lstStyle/>
          <a:p>
            <a:pPr marL="0" lvl="6"/>
            <a:r>
              <a:rPr lang="en-US" sz="2000" dirty="0"/>
              <a:t>Increasing </a:t>
            </a:r>
            <a:r>
              <a:rPr lang="en-US" sz="2000" dirty="0" err="1"/>
              <a:t>P</a:t>
            </a:r>
            <a:r>
              <a:rPr lang="en-US" sz="2000" baseline="-25000" dirty="0" err="1"/>
              <a:t>f</a:t>
            </a:r>
            <a:r>
              <a:rPr lang="en-US" sz="2000" dirty="0"/>
              <a:t>/P</a:t>
            </a:r>
            <a:r>
              <a:rPr lang="en-US" sz="2000" baseline="-25000" dirty="0"/>
              <a:t>l</a:t>
            </a:r>
            <a:r>
              <a:rPr lang="en-US" sz="2000" dirty="0"/>
              <a:t> increases failure potential</a:t>
            </a:r>
          </a:p>
        </p:txBody>
      </p:sp>
      <p:pic>
        <p:nvPicPr>
          <p:cNvPr id="1028" name="Picture 4" descr="Image result for landslide flui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0" y="4191000"/>
            <a:ext cx="2743200" cy="22051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772518" y="3341418"/>
            <a:ext cx="2371611" cy="369332"/>
          </a:xfrm>
          <a:prstGeom prst="rect">
            <a:avLst/>
          </a:prstGeom>
        </p:spPr>
        <p:txBody>
          <a:bodyPr wrap="none">
            <a:spAutoFit/>
          </a:bodyPr>
          <a:lstStyle/>
          <a:p>
            <a:r>
              <a:rPr lang="en-US" dirty="0" err="1">
                <a:latin typeface="Symbol" pitchFamily="18" charset="2"/>
              </a:rPr>
              <a:t>m</a:t>
            </a:r>
            <a:r>
              <a:rPr lang="en-US" baseline="-25000" dirty="0" err="1"/>
              <a:t>effective</a:t>
            </a:r>
            <a:r>
              <a:rPr lang="en-US" dirty="0"/>
              <a:t> = </a:t>
            </a:r>
            <a:r>
              <a:rPr lang="en-US" dirty="0">
                <a:latin typeface="Symbol" pitchFamily="18" charset="2"/>
              </a:rPr>
              <a:t>m</a:t>
            </a:r>
            <a:r>
              <a:rPr lang="en-US" dirty="0"/>
              <a:t> (1 – P</a:t>
            </a:r>
            <a:r>
              <a:rPr lang="en-US" baseline="-25000" dirty="0"/>
              <a:t>f</a:t>
            </a:r>
            <a:r>
              <a:rPr lang="en-US" dirty="0"/>
              <a:t>/</a:t>
            </a:r>
            <a:r>
              <a:rPr lang="en-US" dirty="0" err="1">
                <a:latin typeface="Symbol" pitchFamily="18" charset="2"/>
              </a:rPr>
              <a:t>s</a:t>
            </a:r>
            <a:r>
              <a:rPr lang="en-US" baseline="-25000" dirty="0" err="1"/>
              <a:t>n</a:t>
            </a:r>
            <a:r>
              <a:rPr lang="en-US" dirty="0"/>
              <a:t>)</a:t>
            </a:r>
          </a:p>
        </p:txBody>
      </p:sp>
      <p:sp>
        <p:nvSpPr>
          <p:cNvPr id="14" name="TextBox 13"/>
          <p:cNvSpPr txBox="1"/>
          <p:nvPr/>
        </p:nvSpPr>
        <p:spPr>
          <a:xfrm>
            <a:off x="508000" y="838200"/>
            <a:ext cx="1800493" cy="923330"/>
          </a:xfrm>
          <a:prstGeom prst="rect">
            <a:avLst/>
          </a:prstGeom>
          <a:solidFill>
            <a:schemeClr val="bg1"/>
          </a:solidFill>
        </p:spPr>
        <p:txBody>
          <a:bodyPr wrap="none" rtlCol="0">
            <a:spAutoFit/>
          </a:bodyPr>
          <a:lstStyle/>
          <a:p>
            <a:r>
              <a:rPr lang="en-US" b="1" dirty="0"/>
              <a:t>Dry and Stable</a:t>
            </a:r>
          </a:p>
          <a:p>
            <a:r>
              <a:rPr lang="en-US" dirty="0"/>
              <a:t>High friction</a:t>
            </a:r>
          </a:p>
          <a:p>
            <a:endParaRPr lang="en-US" dirty="0"/>
          </a:p>
        </p:txBody>
      </p:sp>
      <p:sp>
        <p:nvSpPr>
          <p:cNvPr id="17" name="TextBox 16"/>
          <p:cNvSpPr txBox="1"/>
          <p:nvPr/>
        </p:nvSpPr>
        <p:spPr>
          <a:xfrm>
            <a:off x="3672786" y="838200"/>
            <a:ext cx="2270814" cy="923330"/>
          </a:xfrm>
          <a:prstGeom prst="rect">
            <a:avLst/>
          </a:prstGeom>
          <a:solidFill>
            <a:schemeClr val="bg1"/>
          </a:solidFill>
        </p:spPr>
        <p:txBody>
          <a:bodyPr wrap="none" rtlCol="0">
            <a:spAutoFit/>
          </a:bodyPr>
          <a:lstStyle/>
          <a:p>
            <a:r>
              <a:rPr lang="en-US" b="1" dirty="0"/>
              <a:t>Wet and Unstable</a:t>
            </a:r>
          </a:p>
          <a:p>
            <a:r>
              <a:rPr lang="en-US" dirty="0"/>
              <a:t>Low effective friction</a:t>
            </a:r>
          </a:p>
          <a:p>
            <a:endParaRPr lang="en-US" dirty="0"/>
          </a:p>
        </p:txBody>
      </p:sp>
      <p:sp>
        <p:nvSpPr>
          <p:cNvPr id="15" name="Rectangle 14"/>
          <p:cNvSpPr/>
          <p:nvPr/>
        </p:nvSpPr>
        <p:spPr>
          <a:xfrm>
            <a:off x="722522" y="3335516"/>
            <a:ext cx="1258678" cy="369332"/>
          </a:xfrm>
          <a:prstGeom prst="rect">
            <a:avLst/>
          </a:prstGeom>
        </p:spPr>
        <p:txBody>
          <a:bodyPr wrap="none">
            <a:spAutoFit/>
          </a:bodyPr>
          <a:lstStyle/>
          <a:p>
            <a:r>
              <a:rPr lang="en-US" dirty="0">
                <a:latin typeface="Symbol" pitchFamily="18" charset="2"/>
              </a:rPr>
              <a:t>m </a:t>
            </a:r>
            <a:r>
              <a:rPr lang="en-US" dirty="0"/>
              <a:t>= </a:t>
            </a:r>
            <a:r>
              <a:rPr lang="en-US" dirty="0" err="1">
                <a:latin typeface="Symbol" pitchFamily="18" charset="2"/>
              </a:rPr>
              <a:t>s</a:t>
            </a:r>
            <a:r>
              <a:rPr lang="en-US" baseline="-25000" dirty="0" err="1"/>
              <a:t>s</a:t>
            </a:r>
            <a:r>
              <a:rPr lang="en-US" dirty="0"/>
              <a:t> /</a:t>
            </a:r>
            <a:r>
              <a:rPr lang="en-US" dirty="0">
                <a:latin typeface="Symbol" pitchFamily="18" charset="2"/>
              </a:rPr>
              <a:t> </a:t>
            </a:r>
            <a:r>
              <a:rPr lang="en-US" dirty="0" err="1">
                <a:latin typeface="Symbol" pitchFamily="18" charset="2"/>
              </a:rPr>
              <a:t>s</a:t>
            </a:r>
            <a:r>
              <a:rPr lang="en-US" baseline="-25000" dirty="0" err="1"/>
              <a:t>n</a:t>
            </a:r>
            <a:r>
              <a:rPr lang="en-US" dirty="0">
                <a:latin typeface="Symbol" pitchFamily="18" charset="2"/>
              </a:rPr>
              <a:t> </a:t>
            </a:r>
          </a:p>
        </p:txBody>
      </p:sp>
      <p:sp>
        <p:nvSpPr>
          <p:cNvPr id="3" name="Date Placeholder 2"/>
          <p:cNvSpPr>
            <a:spLocks noGrp="1"/>
          </p:cNvSpPr>
          <p:nvPr>
            <p:ph type="dt" sz="half" idx="12"/>
          </p:nvPr>
        </p:nvSpPr>
        <p:spPr/>
        <p:txBody>
          <a:bodyPr/>
          <a:lstStyle/>
          <a:p>
            <a:r>
              <a:rPr lang="en-US"/>
              <a:t>© Ben van der Pluijm</a:t>
            </a:r>
          </a:p>
        </p:txBody>
      </p:sp>
      <p:sp>
        <p:nvSpPr>
          <p:cNvPr id="18" name="Rectangle 17">
            <a:extLst>
              <a:ext uri="{FF2B5EF4-FFF2-40B4-BE49-F238E27FC236}">
                <a16:creationId xmlns:a16="http://schemas.microsoft.com/office/drawing/2014/main" id="{AD4BFC50-8FE5-42CF-A006-61FF3B31B1D7}"/>
              </a:ext>
            </a:extLst>
          </p:cNvPr>
          <p:cNvSpPr/>
          <p:nvPr/>
        </p:nvSpPr>
        <p:spPr>
          <a:xfrm>
            <a:off x="3505200" y="5646003"/>
            <a:ext cx="1722530" cy="830997"/>
          </a:xfrm>
          <a:prstGeom prst="rect">
            <a:avLst/>
          </a:prstGeom>
        </p:spPr>
        <p:txBody>
          <a:bodyPr wrap="square">
            <a:spAutoFit/>
          </a:bodyPr>
          <a:lstStyle/>
          <a:p>
            <a:r>
              <a:rPr lang="en-US" sz="1200" dirty="0"/>
              <a:t>2014 West Salt Creek landslide, Mesa County, Colorado (CGS). </a:t>
            </a:r>
          </a:p>
        </p:txBody>
      </p:sp>
      <p:pic>
        <p:nvPicPr>
          <p:cNvPr id="8" name="Picture 7" descr="Diagram&#10;&#10;Description automatically generated">
            <a:extLst>
              <a:ext uri="{FF2B5EF4-FFF2-40B4-BE49-F238E27FC236}">
                <a16:creationId xmlns:a16="http://schemas.microsoft.com/office/drawing/2014/main" id="{0ACC884E-BE85-4EFC-8CA3-5EA01B89FCB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0800" y="1755913"/>
            <a:ext cx="4572000" cy="3578087"/>
          </a:xfrm>
          <a:prstGeom prst="rect">
            <a:avLst/>
          </a:prstGeom>
        </p:spPr>
      </p:pic>
    </p:spTree>
    <p:extLst>
      <p:ext uri="{BB962C8B-B14F-4D97-AF65-F5344CB8AC3E}">
        <p14:creationId xmlns:p14="http://schemas.microsoft.com/office/powerpoint/2010/main" val="4826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77"/>
            <a:ext cx="12192000" cy="968689"/>
          </a:xfrm>
        </p:spPr>
        <p:txBody>
          <a:bodyPr>
            <a:normAutofit/>
          </a:bodyPr>
          <a:lstStyle/>
          <a:p>
            <a:r>
              <a:rPr lang="en-US" dirty="0"/>
              <a:t>Structure and Society: Hydraulic Fracturing (Fracking) and</a:t>
            </a:r>
            <a:br>
              <a:rPr lang="en-US" dirty="0"/>
            </a:br>
            <a:r>
              <a:rPr lang="en-US" dirty="0"/>
              <a:t>Waste Injection</a:t>
            </a:r>
          </a:p>
        </p:txBody>
      </p:sp>
      <p:sp>
        <p:nvSpPr>
          <p:cNvPr id="3" name="Footer Placeholder 2"/>
          <p:cNvSpPr>
            <a:spLocks noGrp="1"/>
          </p:cNvSpPr>
          <p:nvPr>
            <p:ph type="ftr" sz="quarter" idx="10"/>
          </p:nvPr>
        </p:nvSpPr>
        <p:spPr/>
        <p:txBody>
          <a:bodyPr/>
          <a:lstStyle/>
          <a:p>
            <a:r>
              <a:rPr lang="en-US"/>
              <a:t>Frictional Regime and Elasticity</a:t>
            </a:r>
          </a:p>
        </p:txBody>
      </p:sp>
      <p:sp>
        <p:nvSpPr>
          <p:cNvPr id="4" name="Slide Number Placeholder 3"/>
          <p:cNvSpPr>
            <a:spLocks noGrp="1"/>
          </p:cNvSpPr>
          <p:nvPr>
            <p:ph type="sldNum" sz="quarter" idx="11"/>
          </p:nvPr>
        </p:nvSpPr>
        <p:spPr/>
        <p:txBody>
          <a:bodyPr/>
          <a:lstStyle/>
          <a:p>
            <a:fld id="{A0C3F4C3-1470-4B8D-BB91-B3DFCB1E0152}" type="slidenum">
              <a:rPr lang="en-US" smtClean="0"/>
              <a:pPr/>
              <a:t>35</a:t>
            </a:fld>
            <a:endParaRPr lang="en-US" dirty="0"/>
          </a:p>
        </p:txBody>
      </p:sp>
      <p:sp>
        <p:nvSpPr>
          <p:cNvPr id="6" name="Date Placeholder 5"/>
          <p:cNvSpPr>
            <a:spLocks noGrp="1"/>
          </p:cNvSpPr>
          <p:nvPr>
            <p:ph type="dt" sz="half" idx="12"/>
          </p:nvPr>
        </p:nvSpPr>
        <p:spPr/>
        <p:txBody>
          <a:bodyPr/>
          <a:lstStyle/>
          <a:p>
            <a:r>
              <a:rPr lang="en-US"/>
              <a:t>© Ben van der Pluijm</a:t>
            </a:r>
          </a:p>
        </p:txBody>
      </p:sp>
      <p:sp>
        <p:nvSpPr>
          <p:cNvPr id="8" name="Rectangle 7"/>
          <p:cNvSpPr/>
          <p:nvPr/>
        </p:nvSpPr>
        <p:spPr>
          <a:xfrm>
            <a:off x="409167" y="6188693"/>
            <a:ext cx="1577676" cy="276999"/>
          </a:xfrm>
          <a:prstGeom prst="rect">
            <a:avLst/>
          </a:prstGeom>
        </p:spPr>
        <p:txBody>
          <a:bodyPr wrap="none">
            <a:spAutoFit/>
          </a:bodyPr>
          <a:lstStyle/>
          <a:p>
            <a:r>
              <a:rPr lang="en-US" sz="1200" dirty="0"/>
              <a:t>https://goo.gl/FIm01i</a:t>
            </a:r>
          </a:p>
        </p:txBody>
      </p:sp>
      <p:sp>
        <p:nvSpPr>
          <p:cNvPr id="9" name="Rectangle 8"/>
          <p:cNvSpPr/>
          <p:nvPr/>
        </p:nvSpPr>
        <p:spPr>
          <a:xfrm>
            <a:off x="6962680" y="5769114"/>
            <a:ext cx="4343235" cy="707886"/>
          </a:xfrm>
          <a:prstGeom prst="rect">
            <a:avLst/>
          </a:prstGeom>
        </p:spPr>
        <p:txBody>
          <a:bodyPr wrap="square">
            <a:spAutoFit/>
          </a:bodyPr>
          <a:lstStyle/>
          <a:p>
            <a:r>
              <a:rPr lang="en-US" sz="2000" dirty="0"/>
              <a:t>Biggest so far: M5.8 on 9/9/2016 (~surface atom bomb)</a:t>
            </a:r>
          </a:p>
        </p:txBody>
      </p:sp>
      <p:pic>
        <p:nvPicPr>
          <p:cNvPr id="7" name="Picture 6"/>
          <p:cNvPicPr>
            <a:picLocks noChangeAspect="1"/>
          </p:cNvPicPr>
          <p:nvPr/>
        </p:nvPicPr>
        <p:blipFill>
          <a:blip r:embed="rId2"/>
          <a:stretch>
            <a:fillRect/>
          </a:stretch>
        </p:blipFill>
        <p:spPr>
          <a:xfrm>
            <a:off x="304800" y="1371600"/>
            <a:ext cx="6023610" cy="4383405"/>
          </a:xfrm>
          <a:prstGeom prst="rect">
            <a:avLst/>
          </a:prstGeom>
        </p:spPr>
      </p:pic>
      <p:sp>
        <p:nvSpPr>
          <p:cNvPr id="5" name="Rectangle 4"/>
          <p:cNvSpPr/>
          <p:nvPr/>
        </p:nvSpPr>
        <p:spPr>
          <a:xfrm rot="1278283">
            <a:off x="1003910" y="3102618"/>
            <a:ext cx="2467407" cy="369332"/>
          </a:xfrm>
          <a:prstGeom prst="rect">
            <a:avLst/>
          </a:prstGeom>
        </p:spPr>
        <p:txBody>
          <a:bodyPr wrap="none">
            <a:spAutoFit/>
          </a:bodyPr>
          <a:lstStyle/>
          <a:p>
            <a:r>
              <a:rPr lang="en-US" dirty="0">
                <a:solidFill>
                  <a:schemeClr val="bg1"/>
                </a:solidFill>
              </a:rPr>
              <a:t>OK “Earthquake Alley”</a:t>
            </a:r>
          </a:p>
        </p:txBody>
      </p:sp>
      <p:pic>
        <p:nvPicPr>
          <p:cNvPr id="8196" name="Picture 4" descr="https://upload.wikimedia.org/wikipedia/commons/7/79/Cumulative_induced_seismicity.png"/>
          <p:cNvPicPr>
            <a:picLocks noChangeAspect="1" noChangeArrowheads="1"/>
          </p:cNvPicPr>
          <p:nvPr/>
        </p:nvPicPr>
        <p:blipFill rotWithShape="1">
          <a:blip r:embed="rId3">
            <a:extLst>
              <a:ext uri="{28A0092B-C50C-407E-A947-70E740481C1C}">
                <a14:useLocalDpi xmlns:a14="http://schemas.microsoft.com/office/drawing/2010/main" val="0"/>
              </a:ext>
            </a:extLst>
          </a:blip>
          <a:srcRect r="3599"/>
          <a:stretch/>
        </p:blipFill>
        <p:spPr bwMode="auto">
          <a:xfrm>
            <a:off x="7064613" y="1913562"/>
            <a:ext cx="4572000" cy="3801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Oklahoma Earthquake Pragu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530125" y="1524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00108" y="1062335"/>
            <a:ext cx="1600200" cy="461665"/>
          </a:xfrm>
          <a:prstGeom prst="rect">
            <a:avLst/>
          </a:prstGeom>
        </p:spPr>
        <p:txBody>
          <a:bodyPr wrap="square">
            <a:spAutoFit/>
          </a:bodyPr>
          <a:lstStyle/>
          <a:p>
            <a:pPr algn="r"/>
            <a:r>
              <a:rPr lang="pl-PL" sz="1200" dirty="0"/>
              <a:t>Prague, OK; </a:t>
            </a:r>
            <a:br>
              <a:rPr lang="pl-PL" sz="1200" dirty="0"/>
            </a:br>
            <a:r>
              <a:rPr lang="pl-PL" sz="1200" dirty="0"/>
              <a:t>M5.7, 2011 (USGS)</a:t>
            </a:r>
          </a:p>
        </p:txBody>
      </p:sp>
    </p:spTree>
    <p:extLst>
      <p:ext uri="{BB962C8B-B14F-4D97-AF65-F5344CB8AC3E}">
        <p14:creationId xmlns:p14="http://schemas.microsoft.com/office/powerpoint/2010/main" val="30583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Society: Earthquakes</a:t>
            </a:r>
          </a:p>
        </p:txBody>
      </p:sp>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3F3460FF-C6DC-4E83-BE1D-8212E78F4117}" type="slidenum">
              <a:rPr lang="en-US" smtClean="0"/>
              <a:pPr/>
              <a:t>36</a:t>
            </a:fld>
            <a:endParaRPr lang="en-US"/>
          </a:p>
        </p:txBody>
      </p:sp>
      <p:sp>
        <p:nvSpPr>
          <p:cNvPr id="16" name="Rectangle 3" descr="0433"/>
          <p:cNvSpPr>
            <a:spLocks noGrp="1" noChangeAspect="1" noChangeArrowheads="1"/>
          </p:cNvSpPr>
          <p:nvPr/>
        </p:nvSpPr>
        <p:spPr bwMode="auto">
          <a:xfrm>
            <a:off x="7594951" y="1807122"/>
            <a:ext cx="3451421" cy="4572000"/>
          </a:xfrm>
          <a:prstGeom prst="rect">
            <a:avLst/>
          </a:prstGeom>
          <a:blipFill dpi="0" rotWithShape="1">
            <a:blip r:embed="rId2"/>
            <a:srcRect/>
            <a:stretch>
              <a:fillRect b="-6644"/>
            </a:stretch>
          </a:blipFill>
          <a:ln w="9525">
            <a:noFill/>
            <a:miter lim="800000"/>
            <a:headEnd/>
            <a:tailEnd/>
          </a:ln>
        </p:spPr>
        <p:txBody>
          <a:bodyPr/>
          <a:lstStyle/>
          <a:p>
            <a:endParaRPr lang="en-US"/>
          </a:p>
        </p:txBody>
      </p:sp>
      <p:pic>
        <p:nvPicPr>
          <p:cNvPr id="20" name="Picture 108" descr="San Francisco: 1906"/>
          <p:cNvPicPr>
            <a:picLocks noChangeAspect="1" noChangeArrowheads="1"/>
          </p:cNvPicPr>
          <p:nvPr/>
        </p:nvPicPr>
        <p:blipFill>
          <a:blip r:embed="rId3" cstate="print"/>
          <a:srcRect/>
          <a:stretch>
            <a:fillRect/>
          </a:stretch>
        </p:blipFill>
        <p:spPr bwMode="auto">
          <a:xfrm>
            <a:off x="622963" y="1477896"/>
            <a:ext cx="3200400" cy="1794475"/>
          </a:xfrm>
          <a:prstGeom prst="rect">
            <a:avLst/>
          </a:prstGeom>
          <a:noFill/>
          <a:ln w="9525">
            <a:solidFill>
              <a:schemeClr val="bg1"/>
            </a:solidFill>
            <a:miter lim="800000"/>
            <a:headEnd/>
            <a:tailEnd/>
          </a:ln>
        </p:spPr>
      </p:pic>
      <p:pic>
        <p:nvPicPr>
          <p:cNvPr id="18" name="Picture 106" descr="expressway"/>
          <p:cNvPicPr>
            <a:picLocks noChangeAspect="1" noChangeArrowheads="1"/>
          </p:cNvPicPr>
          <p:nvPr/>
        </p:nvPicPr>
        <p:blipFill>
          <a:blip r:embed="rId4" cstate="print"/>
          <a:srcRect/>
          <a:stretch>
            <a:fillRect/>
          </a:stretch>
        </p:blipFill>
        <p:spPr bwMode="auto">
          <a:xfrm>
            <a:off x="3369831" y="2337034"/>
            <a:ext cx="2743200" cy="3211399"/>
          </a:xfrm>
          <a:prstGeom prst="rect">
            <a:avLst/>
          </a:prstGeom>
          <a:noFill/>
          <a:ln w="9525">
            <a:noFill/>
            <a:miter lim="800000"/>
            <a:headEnd/>
            <a:tailEnd/>
          </a:ln>
        </p:spPr>
      </p:pic>
      <p:pic>
        <p:nvPicPr>
          <p:cNvPr id="19" name="Picture 107" descr="Mosque"/>
          <p:cNvPicPr>
            <a:picLocks noChangeAspect="1" noChangeArrowheads="1"/>
          </p:cNvPicPr>
          <p:nvPr/>
        </p:nvPicPr>
        <p:blipFill>
          <a:blip r:embed="rId5" cstate="print"/>
          <a:srcRect/>
          <a:stretch>
            <a:fillRect/>
          </a:stretch>
        </p:blipFill>
        <p:spPr bwMode="auto">
          <a:xfrm>
            <a:off x="822960" y="4057239"/>
            <a:ext cx="3383280" cy="2114550"/>
          </a:xfrm>
          <a:prstGeom prst="rect">
            <a:avLst/>
          </a:prstGeom>
          <a:noFill/>
          <a:ln w="9525">
            <a:noFill/>
            <a:miter lim="800000"/>
            <a:headEnd/>
            <a:tailEnd/>
          </a:ln>
        </p:spPr>
      </p:pic>
      <p:sp>
        <p:nvSpPr>
          <p:cNvPr id="3" name="TextBox 2"/>
          <p:cNvSpPr txBox="1"/>
          <p:nvPr/>
        </p:nvSpPr>
        <p:spPr>
          <a:xfrm rot="21118129">
            <a:off x="5199977" y="5753857"/>
            <a:ext cx="2374368" cy="461665"/>
          </a:xfrm>
          <a:prstGeom prst="rect">
            <a:avLst/>
          </a:prstGeom>
          <a:noFill/>
        </p:spPr>
        <p:txBody>
          <a:bodyPr wrap="none" rtlCol="0">
            <a:spAutoFit/>
          </a:bodyPr>
          <a:lstStyle/>
          <a:p>
            <a:r>
              <a:rPr lang="en-US" sz="2400" dirty="0"/>
              <a:t>Later lecture ….</a:t>
            </a:r>
          </a:p>
        </p:txBody>
      </p:sp>
      <p:sp>
        <p:nvSpPr>
          <p:cNvPr id="6" name="Date Placeholder 5"/>
          <p:cNvSpPr>
            <a:spLocks noGrp="1"/>
          </p:cNvSpPr>
          <p:nvPr>
            <p:ph type="dt" sz="half" idx="12"/>
          </p:nvPr>
        </p:nvSpPr>
        <p:spPr/>
        <p:txBody>
          <a:bodyPr/>
          <a:lstStyle/>
          <a:p>
            <a:r>
              <a:rPr lang="en-US"/>
              <a:t>© Ben van der Pluijm</a:t>
            </a:r>
          </a:p>
        </p:txBody>
      </p:sp>
      <p:sp>
        <p:nvSpPr>
          <p:cNvPr id="7" name="TextBox 6">
            <a:extLst>
              <a:ext uri="{FF2B5EF4-FFF2-40B4-BE49-F238E27FC236}">
                <a16:creationId xmlns:a16="http://schemas.microsoft.com/office/drawing/2014/main" id="{D25CA462-DCC6-4943-A582-3F18402BA17D}"/>
              </a:ext>
            </a:extLst>
          </p:cNvPr>
          <p:cNvSpPr txBox="1"/>
          <p:nvPr/>
        </p:nvSpPr>
        <p:spPr>
          <a:xfrm>
            <a:off x="3999496" y="958309"/>
            <a:ext cx="4193007" cy="646331"/>
          </a:xfrm>
          <a:prstGeom prst="rect">
            <a:avLst/>
          </a:prstGeom>
          <a:noFill/>
        </p:spPr>
        <p:txBody>
          <a:bodyPr wrap="square" rtlCol="0">
            <a:spAutoFit/>
          </a:bodyPr>
          <a:lstStyle/>
          <a:p>
            <a:r>
              <a:rPr lang="en-US" dirty="0"/>
              <a:t>Nearly all earthquakes are reactivations of existing fractures</a:t>
            </a:r>
          </a:p>
        </p:txBody>
      </p:sp>
    </p:spTree>
    <p:extLst>
      <p:ext uri="{BB962C8B-B14F-4D97-AF65-F5344CB8AC3E}">
        <p14:creationId xmlns:p14="http://schemas.microsoft.com/office/powerpoint/2010/main" val="192262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b="52217"/>
          <a:stretch/>
        </p:blipFill>
        <p:spPr>
          <a:xfrm>
            <a:off x="3200400" y="1117059"/>
            <a:ext cx="7688275" cy="2653045"/>
          </a:xfrm>
          <a:prstGeom prst="rect">
            <a:avLst/>
          </a:prstGeom>
        </p:spPr>
      </p:pic>
      <p:sp>
        <p:nvSpPr>
          <p:cNvPr id="2" name="Title 1"/>
          <p:cNvSpPr>
            <a:spLocks noGrp="1"/>
          </p:cNvSpPr>
          <p:nvPr>
            <p:ph type="title"/>
          </p:nvPr>
        </p:nvSpPr>
        <p:spPr>
          <a:xfrm>
            <a:off x="0" y="0"/>
            <a:ext cx="12192000" cy="553998"/>
          </a:xfrm>
        </p:spPr>
        <p:txBody>
          <a:bodyPr/>
          <a:lstStyle/>
          <a:p>
            <a:r>
              <a:rPr lang="en-US" dirty="0"/>
              <a:t>Brittle Structures</a:t>
            </a:r>
          </a:p>
        </p:txBody>
      </p:sp>
      <p:sp>
        <p:nvSpPr>
          <p:cNvPr id="3" name="Footer Placeholder 2"/>
          <p:cNvSpPr>
            <a:spLocks noGrp="1"/>
          </p:cNvSpPr>
          <p:nvPr>
            <p:ph type="ftr" sz="quarter" idx="10"/>
          </p:nvPr>
        </p:nvSpPr>
        <p:spPr/>
        <p:txBody>
          <a:bodyPr/>
          <a:lstStyle/>
          <a:p>
            <a:r>
              <a:rPr lang="en-US"/>
              <a:t>Frictional Regime and Elasticity</a:t>
            </a:r>
          </a:p>
        </p:txBody>
      </p:sp>
      <p:sp>
        <p:nvSpPr>
          <p:cNvPr id="4" name="Slide Number Placeholder 3"/>
          <p:cNvSpPr>
            <a:spLocks noGrp="1"/>
          </p:cNvSpPr>
          <p:nvPr>
            <p:ph type="sldNum" sz="quarter" idx="11"/>
          </p:nvPr>
        </p:nvSpPr>
        <p:spPr/>
        <p:txBody>
          <a:bodyPr/>
          <a:lstStyle/>
          <a:p>
            <a:fld id="{1D9E4282-3254-4F2E-8839-CD0C967FDB17}" type="slidenum">
              <a:rPr lang="en-US" smtClean="0"/>
              <a:pPr/>
              <a:t>4</a:t>
            </a:fld>
            <a:endParaRPr lang="en-US"/>
          </a:p>
        </p:txBody>
      </p:sp>
      <p:sp>
        <p:nvSpPr>
          <p:cNvPr id="6" name="Rectangle 5"/>
          <p:cNvSpPr/>
          <p:nvPr/>
        </p:nvSpPr>
        <p:spPr>
          <a:xfrm>
            <a:off x="701040" y="1250195"/>
            <a:ext cx="2499360" cy="1938992"/>
          </a:xfrm>
          <a:prstGeom prst="rect">
            <a:avLst/>
          </a:prstGeom>
        </p:spPr>
        <p:txBody>
          <a:bodyPr wrap="square">
            <a:spAutoFit/>
          </a:bodyPr>
          <a:lstStyle/>
          <a:p>
            <a:r>
              <a:rPr lang="en-US" sz="2000" b="1" dirty="0"/>
              <a:t>Brittle failure </a:t>
            </a:r>
            <a:r>
              <a:rPr lang="en-US" sz="2000" dirty="0"/>
              <a:t>is permanent change in a solid due to formation of cracks and/or to sliding on preexisting fractures</a:t>
            </a:r>
          </a:p>
        </p:txBody>
      </p:sp>
      <p:sp>
        <p:nvSpPr>
          <p:cNvPr id="5" name="TextBox 4"/>
          <p:cNvSpPr txBox="1"/>
          <p:nvPr/>
        </p:nvSpPr>
        <p:spPr>
          <a:xfrm>
            <a:off x="701040" y="4132873"/>
            <a:ext cx="4343401" cy="2062103"/>
          </a:xfrm>
          <a:prstGeom prst="rect">
            <a:avLst/>
          </a:prstGeom>
          <a:noFill/>
        </p:spPr>
        <p:txBody>
          <a:bodyPr wrap="square" rtlCol="0">
            <a:spAutoFit/>
          </a:bodyPr>
          <a:lstStyle/>
          <a:p>
            <a:r>
              <a:rPr lang="en-US" sz="2400" dirty="0"/>
              <a:t>Brittle structures and  deformation processes:</a:t>
            </a:r>
          </a:p>
          <a:p>
            <a:pPr marL="285750" indent="-285750">
              <a:buFont typeface="Arial" panose="020B0604020202020204" pitchFamily="34" charset="0"/>
              <a:buChar char="•"/>
            </a:pPr>
            <a:r>
              <a:rPr lang="en-US" sz="2000" dirty="0"/>
              <a:t>Tensile fracture (joints)</a:t>
            </a:r>
          </a:p>
          <a:p>
            <a:pPr marL="285750" indent="-285750">
              <a:buFont typeface="Arial" panose="020B0604020202020204" pitchFamily="34" charset="0"/>
              <a:buChar char="•"/>
            </a:pPr>
            <a:r>
              <a:rPr lang="en-US" sz="2000" dirty="0"/>
              <a:t>Shear fracture (faults)</a:t>
            </a:r>
          </a:p>
          <a:p>
            <a:pPr marL="285750" indent="-285750">
              <a:buFont typeface="Arial" panose="020B0604020202020204" pitchFamily="34" charset="0"/>
              <a:buChar char="•"/>
            </a:pPr>
            <a:r>
              <a:rPr lang="en-US" sz="2000" dirty="0"/>
              <a:t>Frictional sliding</a:t>
            </a:r>
          </a:p>
          <a:p>
            <a:pPr marL="285750" indent="-285750">
              <a:buFont typeface="Arial" panose="020B0604020202020204" pitchFamily="34" charset="0"/>
              <a:buChar char="•"/>
            </a:pPr>
            <a:r>
              <a:rPr lang="en-US" sz="2000" dirty="0" err="1"/>
              <a:t>Cataclastic</a:t>
            </a:r>
            <a:r>
              <a:rPr lang="en-US" sz="2000" dirty="0"/>
              <a:t> flow</a:t>
            </a:r>
          </a:p>
        </p:txBody>
      </p:sp>
      <p:sp>
        <p:nvSpPr>
          <p:cNvPr id="8" name="Date Placeholder 7"/>
          <p:cNvSpPr>
            <a:spLocks noGrp="1"/>
          </p:cNvSpPr>
          <p:nvPr>
            <p:ph type="dt" sz="half" idx="12"/>
          </p:nvPr>
        </p:nvSpPr>
        <p:spPr/>
        <p:txBody>
          <a:bodyPr/>
          <a:lstStyle/>
          <a:p>
            <a:r>
              <a:rPr lang="en-US"/>
              <a:t>© Ben van der Pluijm</a:t>
            </a:r>
          </a:p>
        </p:txBody>
      </p:sp>
      <p:pic>
        <p:nvPicPr>
          <p:cNvPr id="9" name="Picture 8">
            <a:extLst>
              <a:ext uri="{FF2B5EF4-FFF2-40B4-BE49-F238E27FC236}">
                <a16:creationId xmlns:a16="http://schemas.microsoft.com/office/drawing/2014/main" id="{D3D8A713-CC2D-4E9B-842B-40545FF6D15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4512" t="52217"/>
          <a:stretch/>
        </p:blipFill>
        <p:spPr>
          <a:xfrm>
            <a:off x="6438899" y="3900155"/>
            <a:ext cx="3497275" cy="2653045"/>
          </a:xfrm>
          <a:prstGeom prst="rect">
            <a:avLst/>
          </a:prstGeom>
        </p:spPr>
      </p:pic>
      <p:sp>
        <p:nvSpPr>
          <p:cNvPr id="17" name="TextBox 16">
            <a:extLst>
              <a:ext uri="{FF2B5EF4-FFF2-40B4-BE49-F238E27FC236}">
                <a16:creationId xmlns:a16="http://schemas.microsoft.com/office/drawing/2014/main" id="{AC4CA48B-1EAA-409E-B53E-87B85929B11C}"/>
              </a:ext>
            </a:extLst>
          </p:cNvPr>
          <p:cNvSpPr txBox="1"/>
          <p:nvPr/>
        </p:nvSpPr>
        <p:spPr>
          <a:xfrm>
            <a:off x="7443514" y="905470"/>
            <a:ext cx="1114972" cy="923330"/>
          </a:xfrm>
          <a:prstGeom prst="rect">
            <a:avLst/>
          </a:prstGeom>
          <a:solidFill>
            <a:schemeClr val="bg1"/>
          </a:solidFill>
        </p:spPr>
        <p:txBody>
          <a:bodyPr wrap="square">
            <a:spAutoFit/>
          </a:bodyPr>
          <a:lstStyle/>
          <a:p>
            <a:pPr algn="ctr"/>
            <a:r>
              <a:rPr lang="en-US" dirty="0"/>
              <a:t>Tensile fracture</a:t>
            </a:r>
          </a:p>
          <a:p>
            <a:pPr algn="ctr"/>
            <a:r>
              <a:rPr lang="en-US" dirty="0"/>
              <a:t>(joints)</a:t>
            </a:r>
          </a:p>
        </p:txBody>
      </p:sp>
      <p:sp>
        <p:nvSpPr>
          <p:cNvPr id="18" name="TextBox 17">
            <a:extLst>
              <a:ext uri="{FF2B5EF4-FFF2-40B4-BE49-F238E27FC236}">
                <a16:creationId xmlns:a16="http://schemas.microsoft.com/office/drawing/2014/main" id="{9A272BAB-F526-4FC1-8CA3-AA99D5A97E83}"/>
              </a:ext>
            </a:extLst>
          </p:cNvPr>
          <p:cNvSpPr txBox="1"/>
          <p:nvPr/>
        </p:nvSpPr>
        <p:spPr>
          <a:xfrm>
            <a:off x="8943428" y="914400"/>
            <a:ext cx="1114972" cy="923330"/>
          </a:xfrm>
          <a:prstGeom prst="rect">
            <a:avLst/>
          </a:prstGeom>
          <a:solidFill>
            <a:schemeClr val="bg1"/>
          </a:solidFill>
        </p:spPr>
        <p:txBody>
          <a:bodyPr wrap="square">
            <a:spAutoFit/>
          </a:bodyPr>
          <a:lstStyle/>
          <a:p>
            <a:pPr algn="ctr"/>
            <a:r>
              <a:rPr lang="en-US" dirty="0"/>
              <a:t>Shear fracture</a:t>
            </a:r>
          </a:p>
          <a:p>
            <a:pPr algn="ctr"/>
            <a:r>
              <a:rPr lang="en-US" dirty="0"/>
              <a:t>(faults)</a:t>
            </a:r>
          </a:p>
        </p:txBody>
      </p:sp>
    </p:spTree>
    <p:extLst>
      <p:ext uri="{BB962C8B-B14F-4D97-AF65-F5344CB8AC3E}">
        <p14:creationId xmlns:p14="http://schemas.microsoft.com/office/powerpoint/2010/main" val="41182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Brittle Deformation</a:t>
            </a:r>
          </a:p>
        </p:txBody>
      </p:sp>
      <p:sp>
        <p:nvSpPr>
          <p:cNvPr id="3" name="Footer Placeholder 2"/>
          <p:cNvSpPr>
            <a:spLocks noGrp="1"/>
          </p:cNvSpPr>
          <p:nvPr>
            <p:ph type="ftr" sz="quarter" idx="10"/>
          </p:nvPr>
        </p:nvSpPr>
        <p:spPr/>
        <p:txBody>
          <a:bodyPr/>
          <a:lstStyle/>
          <a:p>
            <a:r>
              <a:rPr lang="en-US"/>
              <a:t>Frictional Regime and Elasticity</a:t>
            </a:r>
            <a:endParaRPr lang="en-US" dirty="0"/>
          </a:p>
        </p:txBody>
      </p:sp>
      <p:sp>
        <p:nvSpPr>
          <p:cNvPr id="4" name="Slide Number Placeholder 3"/>
          <p:cNvSpPr>
            <a:spLocks noGrp="1"/>
          </p:cNvSpPr>
          <p:nvPr>
            <p:ph type="sldNum" sz="quarter" idx="11"/>
          </p:nvPr>
        </p:nvSpPr>
        <p:spPr/>
        <p:txBody>
          <a:bodyPr/>
          <a:lstStyle/>
          <a:p>
            <a:fld id="{1D9E4282-3254-4F2E-8839-CD0C967FDB17}" type="slidenum">
              <a:rPr lang="en-US" smtClean="0"/>
              <a:pPr/>
              <a:t>5</a:t>
            </a:fld>
            <a:endParaRPr lang="en-US"/>
          </a:p>
        </p:txBody>
      </p:sp>
      <p:sp>
        <p:nvSpPr>
          <p:cNvPr id="5" name="Rectangle 4"/>
          <p:cNvSpPr/>
          <p:nvPr/>
        </p:nvSpPr>
        <p:spPr>
          <a:xfrm>
            <a:off x="914400" y="1219200"/>
            <a:ext cx="10210800" cy="5016758"/>
          </a:xfrm>
          <a:prstGeom prst="rect">
            <a:avLst/>
          </a:prstGeom>
        </p:spPr>
        <p:txBody>
          <a:bodyPr wrap="square">
            <a:spAutoFit/>
          </a:bodyPr>
          <a:lstStyle/>
          <a:p>
            <a:pPr marL="342900" indent="-342900">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Tensile cracking</a:t>
            </a:r>
            <a:r>
              <a:rPr lang="en-US" sz="2000" dirty="0">
                <a:latin typeface="Calibri" panose="020F0502020204030204" pitchFamily="34" charset="0"/>
                <a:ea typeface="Calibri" panose="020F0502020204030204" pitchFamily="34" charset="0"/>
                <a:cs typeface="Times New Roman" panose="02020603050405020304" pitchFamily="18" charset="0"/>
              </a:rPr>
              <a:t>. This type of brittle deformation involves propagation of cracks into previously </a:t>
            </a:r>
            <a:r>
              <a:rPr lang="en-US" sz="2000" dirty="0" err="1">
                <a:latin typeface="Calibri" panose="020F0502020204030204" pitchFamily="34" charset="0"/>
                <a:ea typeface="Calibri" panose="020F0502020204030204" pitchFamily="34" charset="0"/>
                <a:cs typeface="Times New Roman" panose="02020603050405020304" pitchFamily="18" charset="0"/>
              </a:rPr>
              <a:t>unfractured</a:t>
            </a:r>
            <a:r>
              <a:rPr lang="en-US" sz="2000" dirty="0">
                <a:latin typeface="Calibri" panose="020F0502020204030204" pitchFamily="34" charset="0"/>
                <a:ea typeface="Calibri" panose="020F0502020204030204" pitchFamily="34" charset="0"/>
                <a:cs typeface="Times New Roman" panose="02020603050405020304" pitchFamily="18" charset="0"/>
              </a:rPr>
              <a:t> material when a rock is subjected to a tensile stress. If the stress field is homogeneous, tensile cracks propagate in their own plane and are perpendicular to the least principal stress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3</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Shear failure (faulting)</a:t>
            </a:r>
            <a:r>
              <a:rPr lang="en-US" sz="2000" dirty="0">
                <a:latin typeface="Calibri" panose="020F0502020204030204" pitchFamily="34" charset="0"/>
                <a:ea typeface="Calibri" panose="020F0502020204030204" pitchFamily="34" charset="0"/>
                <a:cs typeface="Times New Roman" panose="02020603050405020304" pitchFamily="18" charset="0"/>
              </a:rPr>
              <a:t>. This type of brittle deformation results in the initiation of a macroscopic shear fracture (fault) at an acute angle to the maximum principal stress when a rock is subjected to a triaxial compressive stress. Shear failure involves growth and linkage of microcracks.</a:t>
            </a:r>
          </a:p>
          <a:p>
            <a:pPr marL="34290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Frictional sliding</a:t>
            </a:r>
            <a:r>
              <a:rPr lang="en-US" sz="2000" dirty="0">
                <a:latin typeface="Calibri" panose="020F0502020204030204" pitchFamily="34" charset="0"/>
                <a:ea typeface="Calibri" panose="020F0502020204030204" pitchFamily="34" charset="0"/>
                <a:cs typeface="Times New Roman" panose="02020603050405020304" pitchFamily="18" charset="0"/>
              </a:rPr>
              <a:t>. This process refers to the occurrence of sliding on a preexisting fracture surface, without the significant involvement of plastic deformation mechanisms.</a:t>
            </a:r>
          </a:p>
          <a:p>
            <a:pPr marL="34290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Cataclastic flow</a:t>
            </a:r>
            <a:r>
              <a:rPr lang="en-US" sz="2000" dirty="0">
                <a:latin typeface="Calibri" panose="020F0502020204030204" pitchFamily="34" charset="0"/>
                <a:ea typeface="Calibri" panose="020F0502020204030204" pitchFamily="34" charset="0"/>
                <a:cs typeface="Times New Roman" panose="02020603050405020304" pitchFamily="18" charset="0"/>
              </a:rPr>
              <a:t>. This type of brittle deformation refers to macroscopic </a:t>
            </a:r>
            <a:r>
              <a:rPr lang="en-US" sz="2000" i="1" dirty="0">
                <a:latin typeface="Calibri" panose="020F0502020204030204" pitchFamily="34" charset="0"/>
                <a:ea typeface="Calibri" panose="020F0502020204030204" pitchFamily="34" charset="0"/>
                <a:cs typeface="Times New Roman" panose="02020603050405020304" pitchFamily="18" charset="0"/>
              </a:rPr>
              <a:t>ductile</a:t>
            </a:r>
            <a:r>
              <a:rPr lang="en-US" sz="2000" dirty="0">
                <a:latin typeface="Calibri" panose="020F0502020204030204" pitchFamily="34" charset="0"/>
                <a:ea typeface="Calibri" panose="020F0502020204030204" pitchFamily="34" charset="0"/>
                <a:cs typeface="Times New Roman" panose="02020603050405020304" pitchFamily="18" charset="0"/>
              </a:rPr>
              <a:t> (=distributed) flow as a result of grain-scale fracturing and frictional sliding distributed over a band of some width.</a:t>
            </a:r>
          </a:p>
        </p:txBody>
      </p:sp>
      <p:sp>
        <p:nvSpPr>
          <p:cNvPr id="6" name="Date Placeholder 5"/>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36943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603FB301-E1C1-4C2C-8CB1-3DF6DE76A9ED}" type="slidenum">
              <a:rPr lang="en-US"/>
              <a:pPr/>
              <a:t>6</a:t>
            </a:fld>
            <a:endParaRPr lang="en-US"/>
          </a:p>
        </p:txBody>
      </p:sp>
      <p:sp>
        <p:nvSpPr>
          <p:cNvPr id="28674" name="Rectangle 2"/>
          <p:cNvSpPr>
            <a:spLocks noGrp="1" noChangeArrowheads="1"/>
          </p:cNvSpPr>
          <p:nvPr>
            <p:ph type="title"/>
          </p:nvPr>
        </p:nvSpPr>
        <p:spPr>
          <a:xfrm>
            <a:off x="0" y="0"/>
            <a:ext cx="12192000" cy="553998"/>
          </a:xfrm>
        </p:spPr>
        <p:txBody>
          <a:bodyPr/>
          <a:lstStyle/>
          <a:p>
            <a:r>
              <a:rPr lang="en-US" dirty="0"/>
              <a:t>Elasticity and Brittle Failure: Atomistic View</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82340" y="1283562"/>
            <a:ext cx="6858000" cy="5193438"/>
          </a:xfrm>
          <a:prstGeom prst="rect">
            <a:avLst/>
          </a:prstGeom>
        </p:spPr>
      </p:pic>
      <p:sp>
        <p:nvSpPr>
          <p:cNvPr id="2" name="TextBox 1"/>
          <p:cNvSpPr txBox="1"/>
          <p:nvPr/>
        </p:nvSpPr>
        <p:spPr>
          <a:xfrm>
            <a:off x="1295400" y="1819007"/>
            <a:ext cx="1907552" cy="1015663"/>
          </a:xfrm>
          <a:prstGeom prst="rect">
            <a:avLst/>
          </a:prstGeom>
          <a:noFill/>
        </p:spPr>
        <p:txBody>
          <a:bodyPr wrap="square" rtlCol="0">
            <a:spAutoFit/>
          </a:bodyPr>
          <a:lstStyle/>
          <a:p>
            <a:r>
              <a:rPr lang="en-US" sz="2000" dirty="0"/>
              <a:t>Atomic bonds are elastic, like springs</a:t>
            </a:r>
          </a:p>
        </p:txBody>
      </p:sp>
      <p:cxnSp>
        <p:nvCxnSpPr>
          <p:cNvPr id="9" name="Straight Connector 8"/>
          <p:cNvCxnSpPr/>
          <p:nvPr/>
        </p:nvCxnSpPr>
        <p:spPr bwMode="auto">
          <a:xfrm>
            <a:off x="2895600" y="2771864"/>
            <a:ext cx="990600" cy="3523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932832" y="4724400"/>
            <a:ext cx="1802096" cy="1323439"/>
          </a:xfrm>
          <a:prstGeom prst="rect">
            <a:avLst/>
          </a:prstGeom>
          <a:noFill/>
        </p:spPr>
        <p:txBody>
          <a:bodyPr wrap="none" rtlCol="0">
            <a:spAutoFit/>
          </a:bodyPr>
          <a:lstStyle/>
          <a:p>
            <a:r>
              <a:rPr lang="en-US" sz="2000" dirty="0"/>
              <a:t>Bonds:</a:t>
            </a:r>
          </a:p>
          <a:p>
            <a:pPr marL="342900" indent="-342900">
              <a:buFont typeface="+mj-lt"/>
              <a:buAutoNum type="alphaLcParenR"/>
            </a:pPr>
            <a:r>
              <a:rPr lang="en-US" sz="2000" dirty="0"/>
              <a:t>Equilibrium</a:t>
            </a:r>
          </a:p>
          <a:p>
            <a:pPr marL="342900" indent="-342900">
              <a:buFont typeface="+mj-lt"/>
              <a:buAutoNum type="alphaLcParenR"/>
            </a:pPr>
            <a:r>
              <a:rPr lang="en-US" sz="2000" dirty="0"/>
              <a:t>Stretched</a:t>
            </a:r>
          </a:p>
          <a:p>
            <a:pPr marL="342900" indent="-342900">
              <a:buFont typeface="+mj-lt"/>
              <a:buAutoNum type="alphaLcParenR"/>
            </a:pPr>
            <a:r>
              <a:rPr lang="en-US" sz="2000" dirty="0"/>
              <a:t>Broken</a:t>
            </a:r>
          </a:p>
        </p:txBody>
      </p:sp>
      <p:sp>
        <p:nvSpPr>
          <p:cNvPr id="7" name="Date Placeholder 6"/>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Frictional Regime and Elasticity</a:t>
            </a:r>
          </a:p>
        </p:txBody>
      </p:sp>
      <p:sp>
        <p:nvSpPr>
          <p:cNvPr id="10" name="Slide Number Placeholder 4"/>
          <p:cNvSpPr>
            <a:spLocks noGrp="1"/>
          </p:cNvSpPr>
          <p:nvPr>
            <p:ph type="sldNum" sz="quarter" idx="11"/>
          </p:nvPr>
        </p:nvSpPr>
        <p:spPr/>
        <p:txBody>
          <a:bodyPr/>
          <a:lstStyle/>
          <a:p>
            <a:fld id="{E108B0C8-4152-4A4A-9EB3-E01DB3A0A3BE}" type="slidenum">
              <a:rPr lang="en-US"/>
              <a:pPr/>
              <a:t>7</a:t>
            </a:fld>
            <a:endParaRPr lang="en-US" dirty="0"/>
          </a:p>
        </p:txBody>
      </p:sp>
      <p:sp>
        <p:nvSpPr>
          <p:cNvPr id="20482" name="Rectangle 2"/>
          <p:cNvSpPr>
            <a:spLocks noGrp="1" noChangeArrowheads="1"/>
          </p:cNvSpPr>
          <p:nvPr>
            <p:ph type="title"/>
          </p:nvPr>
        </p:nvSpPr>
        <p:spPr/>
        <p:txBody>
          <a:bodyPr/>
          <a:lstStyle/>
          <a:p>
            <a:r>
              <a:rPr lang="en-US" dirty="0"/>
              <a:t>Elasticity</a:t>
            </a:r>
          </a:p>
        </p:txBody>
      </p:sp>
      <p:sp>
        <p:nvSpPr>
          <p:cNvPr id="20483" name="Rectangle 3"/>
          <p:cNvSpPr>
            <a:spLocks noGrp="1" noChangeArrowheads="1"/>
          </p:cNvSpPr>
          <p:nvPr>
            <p:ph type="body" idx="1"/>
          </p:nvPr>
        </p:nvSpPr>
        <p:spPr>
          <a:xfrm>
            <a:off x="7315200" y="3124200"/>
            <a:ext cx="3810000" cy="2971800"/>
          </a:xfrm>
        </p:spPr>
        <p:txBody>
          <a:bodyPr/>
          <a:lstStyle/>
          <a:p>
            <a:r>
              <a:rPr lang="en-US" sz="2000" b="1" dirty="0"/>
              <a:t>Elastic Behavior:</a:t>
            </a:r>
          </a:p>
          <a:p>
            <a:endParaRPr lang="en-US" sz="2000" dirty="0"/>
          </a:p>
          <a:p>
            <a:r>
              <a:rPr lang="en-US" sz="2000" dirty="0">
                <a:latin typeface="Symbol" pitchFamily="18" charset="2"/>
              </a:rPr>
              <a:t>s</a:t>
            </a:r>
            <a:r>
              <a:rPr lang="en-US" sz="2000" dirty="0"/>
              <a:t> = E . </a:t>
            </a:r>
            <a:r>
              <a:rPr lang="en-US" sz="2000" b="1" dirty="0"/>
              <a:t>e</a:t>
            </a:r>
            <a:r>
              <a:rPr lang="en-US" sz="2000" dirty="0"/>
              <a:t> </a:t>
            </a:r>
          </a:p>
          <a:p>
            <a:pPr lvl="1"/>
            <a:r>
              <a:rPr lang="en-US" sz="2000" dirty="0"/>
              <a:t>E = Young’s modulus</a:t>
            </a:r>
          </a:p>
          <a:p>
            <a:pPr lvl="1"/>
            <a:r>
              <a:rPr lang="en-US" sz="2000" b="1" dirty="0"/>
              <a:t>e</a:t>
            </a:r>
            <a:r>
              <a:rPr lang="en-US" sz="2000" dirty="0"/>
              <a:t> = strain = (l-l</a:t>
            </a:r>
            <a:r>
              <a:rPr lang="en-US" sz="2000" baseline="-25000" dirty="0"/>
              <a:t>o</a:t>
            </a:r>
            <a:r>
              <a:rPr lang="en-US" sz="2000" dirty="0"/>
              <a:t>)/l</a:t>
            </a:r>
            <a:r>
              <a:rPr lang="en-US" sz="2000" baseline="-25000" dirty="0"/>
              <a:t>o</a:t>
            </a:r>
          </a:p>
          <a:p>
            <a:pPr lvl="1"/>
            <a:r>
              <a:rPr lang="en-US" sz="2000" dirty="0"/>
              <a:t>(rubber band)</a:t>
            </a:r>
          </a:p>
          <a:p>
            <a:endParaRPr lang="en-US" sz="2000" dirty="0"/>
          </a:p>
        </p:txBody>
      </p:sp>
      <p:sp>
        <p:nvSpPr>
          <p:cNvPr id="5" name="Date Placeholder 4"/>
          <p:cNvSpPr>
            <a:spLocks noGrp="1"/>
          </p:cNvSpPr>
          <p:nvPr>
            <p:ph type="dt" sz="half" idx="12"/>
          </p:nvPr>
        </p:nvSpPr>
        <p:spPr/>
        <p:txBody>
          <a:bodyPr/>
          <a:lstStyle/>
          <a:p>
            <a:r>
              <a:rPr lang="en-US"/>
              <a:t>© Ben van der Pluijm</a:t>
            </a:r>
          </a:p>
        </p:txBody>
      </p:sp>
      <p:pic>
        <p:nvPicPr>
          <p:cNvPr id="13" name="Picture 1" descr="Elastic for ppt.gif">
            <a:extLst>
              <a:ext uri="{FF2B5EF4-FFF2-40B4-BE49-F238E27FC236}">
                <a16:creationId xmlns:a16="http://schemas.microsoft.com/office/drawing/2014/main" id="{48CE1A0F-7851-4D7E-92E8-D40462D86D5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38200" y="1663988"/>
            <a:ext cx="575112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47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a:xfrm>
            <a:off x="4165600" y="6426591"/>
            <a:ext cx="3860800" cy="457200"/>
          </a:xfrm>
        </p:spPr>
        <p:txBody>
          <a:bodyPr/>
          <a:lstStyle/>
          <a:p>
            <a:r>
              <a:rPr lang="en-US"/>
              <a:t>Frictional Regime and Elasticity</a:t>
            </a:r>
          </a:p>
        </p:txBody>
      </p:sp>
      <p:sp>
        <p:nvSpPr>
          <p:cNvPr id="10" name="Slide Number Placeholder 4"/>
          <p:cNvSpPr>
            <a:spLocks noGrp="1"/>
          </p:cNvSpPr>
          <p:nvPr>
            <p:ph type="sldNum" sz="quarter" idx="11"/>
          </p:nvPr>
        </p:nvSpPr>
        <p:spPr/>
        <p:txBody>
          <a:bodyPr/>
          <a:lstStyle/>
          <a:p>
            <a:fld id="{E108B0C8-4152-4A4A-9EB3-E01DB3A0A3BE}" type="slidenum">
              <a:rPr lang="en-US"/>
              <a:pPr/>
              <a:t>8</a:t>
            </a:fld>
            <a:endParaRPr lang="en-US" dirty="0"/>
          </a:p>
        </p:txBody>
      </p:sp>
      <p:sp>
        <p:nvSpPr>
          <p:cNvPr id="20482" name="Rectangle 2"/>
          <p:cNvSpPr>
            <a:spLocks noGrp="1" noChangeArrowheads="1"/>
          </p:cNvSpPr>
          <p:nvPr>
            <p:ph type="title"/>
          </p:nvPr>
        </p:nvSpPr>
        <p:spPr/>
        <p:txBody>
          <a:bodyPr/>
          <a:lstStyle/>
          <a:p>
            <a:r>
              <a:rPr lang="en-US" dirty="0"/>
              <a:t>Elasticity</a:t>
            </a:r>
          </a:p>
        </p:txBody>
      </p:sp>
      <p:sp>
        <p:nvSpPr>
          <p:cNvPr id="20483" name="Rectangle 3"/>
          <p:cNvSpPr>
            <a:spLocks noGrp="1" noChangeArrowheads="1"/>
          </p:cNvSpPr>
          <p:nvPr>
            <p:ph type="body" idx="1"/>
          </p:nvPr>
        </p:nvSpPr>
        <p:spPr>
          <a:xfrm>
            <a:off x="7162800" y="1741730"/>
            <a:ext cx="4343400" cy="3543300"/>
          </a:xfrm>
        </p:spPr>
        <p:txBody>
          <a:bodyPr/>
          <a:lstStyle/>
          <a:p>
            <a:r>
              <a:rPr lang="en-US" sz="2000" b="1" dirty="0"/>
              <a:t>Elastic Behavior:</a:t>
            </a:r>
          </a:p>
          <a:p>
            <a:r>
              <a:rPr lang="en-US" sz="2000" dirty="0">
                <a:latin typeface="Symbol" pitchFamily="18" charset="2"/>
              </a:rPr>
              <a:t>s</a:t>
            </a:r>
            <a:r>
              <a:rPr lang="en-US" sz="2000" dirty="0"/>
              <a:t> = E . </a:t>
            </a:r>
            <a:r>
              <a:rPr lang="en-US" sz="2000" b="1" dirty="0"/>
              <a:t>e</a:t>
            </a:r>
            <a:r>
              <a:rPr lang="en-US" sz="2000" dirty="0"/>
              <a:t> </a:t>
            </a:r>
          </a:p>
          <a:p>
            <a:pPr lvl="1"/>
            <a:r>
              <a:rPr lang="en-US" sz="2000" dirty="0"/>
              <a:t>E = Young’s modulus (elasticity)</a:t>
            </a:r>
          </a:p>
          <a:p>
            <a:pPr lvl="1"/>
            <a:r>
              <a:rPr lang="en-US" sz="2000" b="1" dirty="0"/>
              <a:t>e</a:t>
            </a:r>
            <a:r>
              <a:rPr lang="en-US" sz="2000" dirty="0"/>
              <a:t> = strain (shape change) </a:t>
            </a:r>
            <a:br>
              <a:rPr lang="en-US" sz="2000" dirty="0"/>
            </a:br>
            <a:r>
              <a:rPr lang="en-US" sz="2000" dirty="0"/>
              <a:t>= (l-l</a:t>
            </a:r>
            <a:r>
              <a:rPr lang="en-US" sz="2000" baseline="-25000" dirty="0"/>
              <a:t>o</a:t>
            </a:r>
            <a:r>
              <a:rPr lang="en-US" sz="2000" dirty="0"/>
              <a:t>)/l</a:t>
            </a:r>
            <a:r>
              <a:rPr lang="en-US" sz="2000" baseline="-25000" dirty="0"/>
              <a:t>o</a:t>
            </a:r>
            <a:endParaRPr lang="en-US" sz="2000" dirty="0"/>
          </a:p>
          <a:p>
            <a:r>
              <a:rPr lang="en-US" sz="2000" dirty="0" err="1">
                <a:latin typeface="Symbol" pitchFamily="18" charset="2"/>
              </a:rPr>
              <a:t>s</a:t>
            </a:r>
            <a:r>
              <a:rPr lang="en-US" sz="2000" baseline="-25000" dirty="0" err="1"/>
              <a:t>s</a:t>
            </a:r>
            <a:r>
              <a:rPr lang="en-US" sz="2000" dirty="0"/>
              <a:t> = G. </a:t>
            </a:r>
            <a:r>
              <a:rPr lang="en-US" sz="2000" dirty="0">
                <a:latin typeface="Symbol" pitchFamily="18" charset="2"/>
              </a:rPr>
              <a:t>g</a:t>
            </a:r>
            <a:r>
              <a:rPr lang="en-US" sz="2000" dirty="0"/>
              <a:t> </a:t>
            </a:r>
          </a:p>
          <a:p>
            <a:pPr lvl="1"/>
            <a:r>
              <a:rPr lang="en-US" sz="2000" dirty="0"/>
              <a:t>G = shear modulus (rigidity)</a:t>
            </a:r>
          </a:p>
          <a:p>
            <a:pPr lvl="1"/>
            <a:r>
              <a:rPr lang="en-US" sz="2000" dirty="0">
                <a:latin typeface="Symbol" pitchFamily="18" charset="2"/>
              </a:rPr>
              <a:t>g</a:t>
            </a:r>
            <a:r>
              <a:rPr lang="en-US" sz="2000" dirty="0"/>
              <a:t> = shear strain</a:t>
            </a:r>
          </a:p>
        </p:txBody>
      </p:sp>
      <p:sp>
        <p:nvSpPr>
          <p:cNvPr id="14" name="TextBox 13"/>
          <p:cNvSpPr txBox="1"/>
          <p:nvPr/>
        </p:nvSpPr>
        <p:spPr>
          <a:xfrm>
            <a:off x="6616700" y="5329535"/>
            <a:ext cx="5207000" cy="923330"/>
          </a:xfrm>
          <a:prstGeom prst="rect">
            <a:avLst/>
          </a:prstGeom>
          <a:noFill/>
        </p:spPr>
        <p:txBody>
          <a:bodyPr wrap="square" rtlCol="0">
            <a:spAutoFit/>
          </a:bodyPr>
          <a:lstStyle/>
          <a:p>
            <a:r>
              <a:rPr lang="en-US" dirty="0"/>
              <a:t>Other elastic parameters:</a:t>
            </a:r>
          </a:p>
          <a:p>
            <a:pPr lvl="1"/>
            <a:r>
              <a:rPr lang="en-US" dirty="0"/>
              <a:t>Bulk Modulus (K): K = </a:t>
            </a:r>
            <a:r>
              <a:rPr lang="en-US" dirty="0">
                <a:latin typeface="Symbol" pitchFamily="18" charset="2"/>
              </a:rPr>
              <a:t>s</a:t>
            </a:r>
            <a:r>
              <a:rPr lang="en-US" dirty="0"/>
              <a:t>/</a:t>
            </a:r>
            <a:r>
              <a:rPr lang="en-US" dirty="0">
                <a:latin typeface="Symbol" pitchFamily="18" charset="2"/>
              </a:rPr>
              <a:t>D</a:t>
            </a:r>
            <a:r>
              <a:rPr lang="en-US" dirty="0"/>
              <a:t>V; </a:t>
            </a:r>
          </a:p>
          <a:p>
            <a:pPr lvl="1"/>
            <a:r>
              <a:rPr lang="en-US" dirty="0"/>
              <a:t>Poisson’s ratio: </a:t>
            </a:r>
            <a:r>
              <a:rPr lang="en-US" dirty="0">
                <a:latin typeface="Symbol" panose="05050102010706020507" pitchFamily="18" charset="2"/>
              </a:rPr>
              <a:t>n</a:t>
            </a:r>
            <a:r>
              <a:rPr lang="en-US" dirty="0"/>
              <a:t> = </a:t>
            </a:r>
            <a:r>
              <a:rPr lang="en-US" dirty="0" err="1"/>
              <a:t>e</a:t>
            </a:r>
            <a:r>
              <a:rPr lang="en-US" baseline="-25000" dirty="0" err="1"/>
              <a:t>perpendicular</a:t>
            </a:r>
            <a:r>
              <a:rPr lang="en-US" baseline="-25000" dirty="0"/>
              <a:t> to </a:t>
            </a:r>
            <a:r>
              <a:rPr lang="en-US" baseline="-25000" dirty="0">
                <a:latin typeface="Symbol" panose="05050102010706020507" pitchFamily="18" charset="2"/>
              </a:rPr>
              <a:t>s</a:t>
            </a:r>
            <a:r>
              <a:rPr lang="en-US" dirty="0"/>
              <a:t>/</a:t>
            </a:r>
            <a:r>
              <a:rPr lang="en-US" dirty="0" err="1"/>
              <a:t>e</a:t>
            </a:r>
            <a:r>
              <a:rPr lang="en-US" baseline="-25000" dirty="0" err="1"/>
              <a:t>parallel</a:t>
            </a:r>
            <a:r>
              <a:rPr lang="en-US" baseline="-25000" dirty="0"/>
              <a:t> to </a:t>
            </a:r>
            <a:r>
              <a:rPr lang="en-US" baseline="-25000" dirty="0">
                <a:latin typeface="Symbol" panose="05050102010706020507" pitchFamily="18" charset="2"/>
              </a:rPr>
              <a:t>s</a:t>
            </a:r>
            <a:r>
              <a:rPr lang="en-US" baseline="-25000" dirty="0"/>
              <a:t> </a:t>
            </a: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b="80617"/>
          <a:stretch/>
        </p:blipFill>
        <p:spPr>
          <a:xfrm>
            <a:off x="1219200" y="1260348"/>
            <a:ext cx="5405933" cy="1505815"/>
          </a:xfrm>
          <a:prstGeom prst="rect">
            <a:avLst/>
          </a:prstGeom>
        </p:spPr>
      </p:pic>
      <p:pic>
        <p:nvPicPr>
          <p:cNvPr id="11" name="Picture 4" descr="http://www.webpages.uidaho.edu/~simkat/geol345_files/elastic_moduli.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18565"/>
          <a:stretch/>
        </p:blipFill>
        <p:spPr bwMode="auto">
          <a:xfrm>
            <a:off x="1366114" y="2971800"/>
            <a:ext cx="4806086" cy="33657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048000" y="3124200"/>
            <a:ext cx="1117600" cy="3048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 name="Rectangle 3"/>
          <p:cNvSpPr/>
          <p:nvPr/>
        </p:nvSpPr>
        <p:spPr bwMode="auto">
          <a:xfrm>
            <a:off x="1366114" y="5486400"/>
            <a:ext cx="2799486" cy="304800"/>
          </a:xfrm>
          <a:prstGeom prst="rect">
            <a:avLst/>
          </a:prstGeom>
          <a:solidFill>
            <a:srgbClr val="FFFF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 name="Date Placeholder 4"/>
          <p:cNvSpPr>
            <a:spLocks noGrp="1"/>
          </p:cNvSpPr>
          <p:nvPr>
            <p:ph type="dt" sz="half" idx="12"/>
          </p:nvPr>
        </p:nvSpPr>
        <p:spPr/>
        <p:txBody>
          <a:bodyPr/>
          <a:lstStyle/>
          <a:p>
            <a:r>
              <a:rPr lang="en-US"/>
              <a:t>© Ben van der Pluijm</a:t>
            </a:r>
          </a:p>
        </p:txBody>
      </p:sp>
      <p:sp>
        <p:nvSpPr>
          <p:cNvPr id="6" name="Rectangle 5">
            <a:extLst>
              <a:ext uri="{FF2B5EF4-FFF2-40B4-BE49-F238E27FC236}">
                <a16:creationId xmlns:a16="http://schemas.microsoft.com/office/drawing/2014/main" id="{4A3F5A9C-D410-4116-83F8-485543144082}"/>
              </a:ext>
            </a:extLst>
          </p:cNvPr>
          <p:cNvSpPr/>
          <p:nvPr/>
        </p:nvSpPr>
        <p:spPr bwMode="auto">
          <a:xfrm>
            <a:off x="4724400" y="3080030"/>
            <a:ext cx="1447800" cy="3128665"/>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83187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Frictional Regime and Elasticity</a:t>
            </a:r>
          </a:p>
        </p:txBody>
      </p:sp>
      <p:sp>
        <p:nvSpPr>
          <p:cNvPr id="5" name="Slide Number Placeholder 4"/>
          <p:cNvSpPr>
            <a:spLocks noGrp="1"/>
          </p:cNvSpPr>
          <p:nvPr>
            <p:ph type="sldNum" sz="quarter" idx="11"/>
          </p:nvPr>
        </p:nvSpPr>
        <p:spPr/>
        <p:txBody>
          <a:bodyPr/>
          <a:lstStyle/>
          <a:p>
            <a:fld id="{603FB301-E1C1-4C2C-8CB1-3DF6DE76A9ED}" type="slidenum">
              <a:rPr lang="en-US"/>
              <a:pPr/>
              <a:t>9</a:t>
            </a:fld>
            <a:endParaRPr lang="en-US"/>
          </a:p>
        </p:txBody>
      </p:sp>
      <p:sp>
        <p:nvSpPr>
          <p:cNvPr id="28674" name="Rectangle 2"/>
          <p:cNvSpPr>
            <a:spLocks noGrp="1" noChangeArrowheads="1"/>
          </p:cNvSpPr>
          <p:nvPr>
            <p:ph type="title"/>
          </p:nvPr>
        </p:nvSpPr>
        <p:spPr/>
        <p:txBody>
          <a:bodyPr/>
          <a:lstStyle/>
          <a:p>
            <a:r>
              <a:rPr lang="en-US" dirty="0"/>
              <a:t>Rock Strength Paradox</a:t>
            </a:r>
          </a:p>
        </p:txBody>
      </p:sp>
      <p:sp>
        <p:nvSpPr>
          <p:cNvPr id="7" name="TextBox 6"/>
          <p:cNvSpPr txBox="1"/>
          <p:nvPr/>
        </p:nvSpPr>
        <p:spPr>
          <a:xfrm>
            <a:off x="5410200" y="1752600"/>
            <a:ext cx="5943600" cy="3785652"/>
          </a:xfrm>
          <a:prstGeom prst="rect">
            <a:avLst/>
          </a:prstGeom>
          <a:noFill/>
        </p:spPr>
        <p:txBody>
          <a:bodyPr wrap="square" rtlCol="0">
            <a:spAutoFit/>
          </a:bodyPr>
          <a:lstStyle/>
          <a:p>
            <a:r>
              <a:rPr lang="en-US" sz="2000" b="1" dirty="0"/>
              <a:t>Strength Paradox:</a:t>
            </a:r>
            <a:br>
              <a:rPr lang="en-US" sz="2000" dirty="0"/>
            </a:br>
            <a:r>
              <a:rPr lang="en-US" sz="2000" dirty="0"/>
              <a:t>Rocks allow only few % elastic </a:t>
            </a:r>
            <a:br>
              <a:rPr lang="en-US" sz="2000" dirty="0"/>
            </a:br>
            <a:r>
              <a:rPr lang="en-US" sz="2000" dirty="0"/>
              <a:t>strain (</a:t>
            </a:r>
            <a:r>
              <a:rPr lang="en-US" sz="2000" b="1" dirty="0"/>
              <a:t>e</a:t>
            </a:r>
            <a:r>
              <a:rPr lang="en-US" sz="2000" dirty="0"/>
              <a:t>) before permanent </a:t>
            </a:r>
            <a:br>
              <a:rPr lang="en-US" sz="2000" dirty="0"/>
            </a:br>
            <a:r>
              <a:rPr lang="en-US" sz="2000" dirty="0"/>
              <a:t>deformation (failure), which occurs at low stresses.</a:t>
            </a:r>
          </a:p>
          <a:p>
            <a:endParaRPr lang="en-US" sz="2000" dirty="0"/>
          </a:p>
          <a:p>
            <a:pPr marL="342900" indent="-342900">
              <a:buFont typeface="Symbol" panose="05050102010706020507" pitchFamily="18" charset="2"/>
              <a:buChar char="s"/>
            </a:pPr>
            <a:r>
              <a:rPr lang="en-US" sz="2000" dirty="0"/>
              <a:t>= E . </a:t>
            </a:r>
            <a:r>
              <a:rPr lang="en-US" sz="2000" b="1" dirty="0"/>
              <a:t>e</a:t>
            </a:r>
            <a:r>
              <a:rPr lang="en-US" sz="2000" dirty="0"/>
              <a:t> 	Say, granite with </a:t>
            </a:r>
            <a:r>
              <a:rPr lang="en-US" sz="2000" b="1" dirty="0"/>
              <a:t>e</a:t>
            </a:r>
            <a:r>
              <a:rPr lang="en-US" sz="2000" dirty="0"/>
              <a:t> = 0.1 (= 10%)</a:t>
            </a:r>
          </a:p>
          <a:p>
            <a:pPr marL="342900" indent="-342900">
              <a:buFont typeface="Symbol" panose="05050102010706020507" pitchFamily="18" charset="2"/>
              <a:buChar char="s"/>
            </a:pPr>
            <a:endParaRPr lang="en-US" sz="2000" dirty="0"/>
          </a:p>
          <a:p>
            <a:r>
              <a:rPr lang="en-US" sz="2000" dirty="0"/>
              <a:t>     = 5x10</a:t>
            </a:r>
            <a:r>
              <a:rPr lang="en-US" sz="2000" baseline="30000" dirty="0"/>
              <a:t>10</a:t>
            </a:r>
            <a:r>
              <a:rPr lang="en-US" sz="2000" dirty="0"/>
              <a:t> . 0.1 = 5x10</a:t>
            </a:r>
            <a:r>
              <a:rPr lang="en-US" sz="2000" baseline="30000" dirty="0"/>
              <a:t>9 </a:t>
            </a:r>
            <a:r>
              <a:rPr lang="en-US" sz="2000" dirty="0"/>
              <a:t>Pa = 5x10</a:t>
            </a:r>
            <a:r>
              <a:rPr lang="en-US" sz="2000" baseline="30000" dirty="0"/>
              <a:t>3 </a:t>
            </a:r>
            <a:r>
              <a:rPr lang="en-US" sz="2000" dirty="0"/>
              <a:t>MPa</a:t>
            </a:r>
          </a:p>
          <a:p>
            <a:endParaRPr lang="en-US" sz="2000" dirty="0"/>
          </a:p>
          <a:p>
            <a:r>
              <a:rPr lang="en-US" sz="2000" dirty="0"/>
              <a:t>Thus, theoretical strength of rock is 1000’s MPa, but observed tensile strength of rocks is only 10’s MPa.</a:t>
            </a: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6800" y="2057382"/>
            <a:ext cx="3664915" cy="2933395"/>
          </a:xfrm>
          <a:prstGeom prst="rect">
            <a:avLst/>
          </a:prstGeom>
        </p:spPr>
      </p:pic>
      <p:sp>
        <p:nvSpPr>
          <p:cNvPr id="2" name="Date Placeholder 1"/>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20677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4649</TotalTime>
  <Words>5013</Words>
  <Application>Microsoft Office PowerPoint</Application>
  <PresentationFormat>Widescreen</PresentationFormat>
  <Paragraphs>563</Paragraphs>
  <Slides>36</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Symbol</vt:lpstr>
      <vt:lpstr>Times New Roman</vt:lpstr>
      <vt:lpstr>Wingdings</vt:lpstr>
      <vt:lpstr>Pixel</vt:lpstr>
      <vt:lpstr>Frictional Regime and Elasticity</vt:lpstr>
      <vt:lpstr>We Discuss …</vt:lpstr>
      <vt:lpstr>Deformation Regimes</vt:lpstr>
      <vt:lpstr>Brittle Structures</vt:lpstr>
      <vt:lpstr>Categories of Brittle Deformation</vt:lpstr>
      <vt:lpstr>Elasticity and Brittle Failure: Atomistic View</vt:lpstr>
      <vt:lpstr>Elasticity</vt:lpstr>
      <vt:lpstr>Elasticity</vt:lpstr>
      <vt:lpstr>Rock Strength Paradox</vt:lpstr>
      <vt:lpstr>Tensile Failure and Stress Concentration</vt:lpstr>
      <vt:lpstr>Tensile Fracture (Crack) Modes</vt:lpstr>
      <vt:lpstr>Uniaxial Experiments: Tensile Cracks</vt:lpstr>
      <vt:lpstr>Formation of Shear Fractures</vt:lpstr>
      <vt:lpstr>Shear Failure Criteria 1 – Compressional Failure</vt:lpstr>
      <vt:lpstr>Why 30o instead of 45o Fracture Angle with s1?</vt:lpstr>
      <vt:lpstr>Why 30o instead of 45o Fracture Angle with s1?</vt:lpstr>
      <vt:lpstr>Shear Failure Criteria 1 – Compressional Failure</vt:lpstr>
      <vt:lpstr>Shear Failure 2 – Tensile Stress</vt:lpstr>
      <vt:lpstr>Fault Types</vt:lpstr>
      <vt:lpstr>Predictions from Principal Stress Orientations (Anderson’s Theory)</vt:lpstr>
      <vt:lpstr>Principal Stresses and Fault Types</vt:lpstr>
      <vt:lpstr>Shear Failure Criteria 3 – High Stress</vt:lpstr>
      <vt:lpstr>Composite Failure Envelope</vt:lpstr>
      <vt:lpstr>Friction: Sliding on a Surface</vt:lpstr>
      <vt:lpstr>Extra: Leonardo Da Vinci and Friction</vt:lpstr>
      <vt:lpstr>Surface Roughness (Asperities)</vt:lpstr>
      <vt:lpstr>Sliding (Friction) Criterion (Byerlee’s Law)</vt:lpstr>
      <vt:lpstr>Sliding on Existing Fractures or Create New Fractures ?</vt:lpstr>
      <vt:lpstr>Differential Stress and Fault Types</vt:lpstr>
      <vt:lpstr>Limiting Stress Conditions for Sliding</vt:lpstr>
      <vt:lpstr>Extra: Derive Limiting Stress Conditions for Sliding</vt:lpstr>
      <vt:lpstr>Fluids and Failure</vt:lpstr>
      <vt:lpstr>Fluid Pressure and Effective Stress</vt:lpstr>
      <vt:lpstr>Structure and Society: Fluid-induced Landslides</vt:lpstr>
      <vt:lpstr>Structure and Society: Hydraulic Fracturing (Fracking) and Waste Injection</vt:lpstr>
      <vt:lpstr>Structure and Society: Earthquakes</vt:lpstr>
    </vt:vector>
  </TitlesOfParts>
  <Company>Univ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Frictional Regime</dc:title>
  <dc:creator>Ben van der Pluijm</dc:creator>
  <cp:lastModifiedBy>van der Pluijm, Ben</cp:lastModifiedBy>
  <cp:revision>345</cp:revision>
  <cp:lastPrinted>2015-07-10T21:55:27Z</cp:lastPrinted>
  <dcterms:created xsi:type="dcterms:W3CDTF">2003-12-17T17:41:21Z</dcterms:created>
  <dcterms:modified xsi:type="dcterms:W3CDTF">2023-09-14T19:54:34Z</dcterms:modified>
</cp:coreProperties>
</file>