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9"/>
  </p:notesMasterIdLst>
  <p:sldIdLst>
    <p:sldId id="256" r:id="rId2"/>
    <p:sldId id="260" r:id="rId3"/>
    <p:sldId id="294" r:id="rId4"/>
    <p:sldId id="261" r:id="rId5"/>
    <p:sldId id="273" r:id="rId6"/>
    <p:sldId id="274" r:id="rId7"/>
    <p:sldId id="290" r:id="rId8"/>
    <p:sldId id="275" r:id="rId9"/>
    <p:sldId id="271" r:id="rId10"/>
    <p:sldId id="268" r:id="rId11"/>
    <p:sldId id="276" r:id="rId12"/>
    <p:sldId id="277" r:id="rId13"/>
    <p:sldId id="285" r:id="rId14"/>
    <p:sldId id="295" r:id="rId15"/>
    <p:sldId id="286" r:id="rId16"/>
    <p:sldId id="282" r:id="rId17"/>
    <p:sldId id="279" r:id="rId18"/>
    <p:sldId id="362" r:id="rId19"/>
    <p:sldId id="262" r:id="rId20"/>
    <p:sldId id="263" r:id="rId21"/>
    <p:sldId id="363" r:id="rId22"/>
    <p:sldId id="269" r:id="rId23"/>
    <p:sldId id="289" r:id="rId24"/>
    <p:sldId id="281" r:id="rId25"/>
    <p:sldId id="258" r:id="rId26"/>
    <p:sldId id="288" r:id="rId27"/>
    <p:sldId id="359"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9" autoAdjust="0"/>
    <p:restoredTop sz="83912" autoAdjust="0"/>
  </p:normalViewPr>
  <p:slideViewPr>
    <p:cSldViewPr>
      <p:cViewPr varScale="1">
        <p:scale>
          <a:sx n="77" d="100"/>
          <a:sy n="77" d="100"/>
        </p:scale>
        <p:origin x="108" y="84"/>
      </p:cViewPr>
      <p:guideLst>
        <p:guide orient="horz" pos="2160"/>
        <p:guide pos="3840"/>
      </p:guideLst>
    </p:cSldViewPr>
  </p:slideViewPr>
  <p:notesTextViewPr>
    <p:cViewPr>
      <p:scale>
        <a:sx n="3" d="2"/>
        <a:sy n="3" d="2"/>
      </p:scale>
      <p:origin x="0" y="0"/>
    </p:cViewPr>
  </p:notesTextViewPr>
  <p:sorterViewPr>
    <p:cViewPr>
      <p:scale>
        <a:sx n="100" d="100"/>
        <a:sy n="100" d="100"/>
      </p:scale>
      <p:origin x="0" y="24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3F97EA5-C297-44E9-8912-29B08DACDEC9}" type="slidenum">
              <a:rPr lang="en-US"/>
              <a:pPr/>
              <a:t>‹#›</a:t>
            </a:fld>
            <a:endParaRPr lang="en-US"/>
          </a:p>
        </p:txBody>
      </p:sp>
    </p:spTree>
    <p:extLst>
      <p:ext uri="{BB962C8B-B14F-4D97-AF65-F5344CB8AC3E}">
        <p14:creationId xmlns:p14="http://schemas.microsoft.com/office/powerpoint/2010/main" val="13741963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83B6E-67E1-444A-8213-6A5369AF7CA1}" type="slidenum">
              <a:rPr lang="en-US"/>
              <a:pPr/>
              <a:t>1</a:t>
            </a:fld>
            <a:endParaRPr lang="en-US"/>
          </a:p>
        </p:txBody>
      </p:sp>
      <p:sp>
        <p:nvSpPr>
          <p:cNvPr id="9218" name="Rectangle 2"/>
          <p:cNvSpPr>
            <a:spLocks noGrp="1" noRot="1" noChangeAspect="1" noChangeArrowheads="1" noTextEdit="1"/>
          </p:cNvSpPr>
          <p:nvPr>
            <p:ph type="sldImg"/>
          </p:nvPr>
        </p:nvSpPr>
        <p:spPr>
          <a:xfrm>
            <a:off x="381000" y="685800"/>
            <a:ext cx="6096000" cy="3429000"/>
          </a:xfrm>
          <a:ln/>
        </p:spPr>
      </p:sp>
      <p:sp>
        <p:nvSpPr>
          <p:cNvPr id="9219" name="Rectangle 3"/>
          <p:cNvSpPr>
            <a:spLocks noGrp="1" noChangeArrowheads="1"/>
          </p:cNvSpPr>
          <p:nvPr>
            <p:ph type="body" idx="1"/>
          </p:nvPr>
        </p:nvSpPr>
        <p:spPr/>
        <p:txBody>
          <a:bodyPr/>
          <a:lstStyle/>
          <a:p>
            <a:r>
              <a:rPr lang="en-US" dirty="0"/>
              <a:t>Societal relevance: groundwater, gas, petroleum</a:t>
            </a:r>
          </a:p>
          <a:p>
            <a:r>
              <a:rPr lang="en-US" dirty="0"/>
              <a:t>Introduce elasticity</a:t>
            </a:r>
          </a:p>
        </p:txBody>
      </p:sp>
    </p:spTree>
    <p:extLst>
      <p:ext uri="{BB962C8B-B14F-4D97-AF65-F5344CB8AC3E}">
        <p14:creationId xmlns:p14="http://schemas.microsoft.com/office/powerpoint/2010/main" val="4106871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46398-8FE1-4F8E-A4AF-412B79CE2F8D}" type="slidenum">
              <a:rPr lang="en-US"/>
              <a:pPr/>
              <a:t>11</a:t>
            </a:fld>
            <a:endParaRPr lang="en-US"/>
          </a:p>
        </p:txBody>
      </p:sp>
      <p:sp>
        <p:nvSpPr>
          <p:cNvPr id="60418" name="Rectangle 2"/>
          <p:cNvSpPr>
            <a:spLocks noGrp="1" noRot="1" noChangeAspect="1" noChangeArrowheads="1" noTextEdit="1"/>
          </p:cNvSpPr>
          <p:nvPr>
            <p:ph type="sldImg"/>
          </p:nvPr>
        </p:nvSpPr>
        <p:spPr>
          <a:xfrm>
            <a:off x="381000" y="685800"/>
            <a:ext cx="6096000" cy="3429000"/>
          </a:xfrm>
          <a:ln/>
        </p:spPr>
      </p:sp>
      <p:sp>
        <p:nvSpPr>
          <p:cNvPr id="60419" name="Rectangle 3"/>
          <p:cNvSpPr>
            <a:spLocks noGrp="1" noChangeArrowheads="1"/>
          </p:cNvSpPr>
          <p:nvPr>
            <p:ph type="body" idx="1"/>
          </p:nvPr>
        </p:nvSpPr>
        <p:spPr/>
        <p:txBody>
          <a:bodyPr/>
          <a:lstStyle/>
          <a:p>
            <a:r>
              <a:rPr lang="en-US" sz="1200" b="1" kern="1200" baseline="0" dirty="0">
                <a:solidFill>
                  <a:schemeClr val="tx1"/>
                </a:solidFill>
                <a:latin typeface="Arial" pitchFamily="34" charset="0"/>
                <a:ea typeface="+mn-ea"/>
                <a:cs typeface="+mn-cs"/>
              </a:rPr>
              <a:t>F I G U R E 7 . 9 The concept of stress shadows around joints. The heavy vertical lines are joints;</a:t>
            </a:r>
          </a:p>
          <a:p>
            <a:r>
              <a:rPr lang="en-US" sz="1200" i="1" kern="1200" baseline="0" dirty="0">
                <a:solidFill>
                  <a:schemeClr val="tx1"/>
                </a:solidFill>
                <a:latin typeface="Arial" pitchFamily="34" charset="0"/>
                <a:ea typeface="+mn-ea"/>
                <a:cs typeface="+mn-cs"/>
              </a:rPr>
              <a:t>dm refers to the average spacing between joints. (a) Block diagram illustrating stress shadow</a:t>
            </a:r>
          </a:p>
          <a:p>
            <a:r>
              <a:rPr lang="en-US" sz="1200" kern="1200" baseline="0" dirty="0">
                <a:solidFill>
                  <a:schemeClr val="tx1"/>
                </a:solidFill>
                <a:latin typeface="Arial" pitchFamily="34" charset="0"/>
                <a:ea typeface="+mn-ea"/>
                <a:cs typeface="+mn-cs"/>
              </a:rPr>
              <a:t>(shaded area) around each joint. Note how stress is transmitted across regions that are</a:t>
            </a:r>
          </a:p>
          <a:p>
            <a:r>
              <a:rPr lang="en-US" sz="1200" kern="1200" baseline="0" dirty="0" err="1">
                <a:solidFill>
                  <a:schemeClr val="tx1"/>
                </a:solidFill>
                <a:latin typeface="Arial" pitchFamily="34" charset="0"/>
                <a:ea typeface="+mn-ea"/>
                <a:cs typeface="+mn-cs"/>
              </a:rPr>
              <a:t>unfractured</a:t>
            </a:r>
            <a:r>
              <a:rPr lang="en-US" sz="1200" kern="1200" baseline="0" dirty="0">
                <a:solidFill>
                  <a:schemeClr val="tx1"/>
                </a:solidFill>
                <a:latin typeface="Arial" pitchFamily="34" charset="0"/>
                <a:ea typeface="+mn-ea"/>
                <a:cs typeface="+mn-cs"/>
              </a:rPr>
              <a:t> in the third dimension. Stresses are also exerted by tractions at bedding contacts.</a:t>
            </a:r>
          </a:p>
          <a:p>
            <a:r>
              <a:rPr lang="en-US" sz="1200" kern="1200" baseline="0" dirty="0">
                <a:solidFill>
                  <a:schemeClr val="tx1"/>
                </a:solidFill>
                <a:latin typeface="Arial" pitchFamily="34" charset="0"/>
                <a:ea typeface="+mn-ea"/>
                <a:cs typeface="+mn-cs"/>
              </a:rPr>
              <a:t>(b) Thin bedded sequence, containing joints with narrow stress shadows, so that the joints are</a:t>
            </a:r>
          </a:p>
          <a:p>
            <a:r>
              <a:rPr lang="en-US" sz="1200" kern="1200" baseline="0" dirty="0">
                <a:solidFill>
                  <a:schemeClr val="tx1"/>
                </a:solidFill>
                <a:latin typeface="Arial" pitchFamily="34" charset="0"/>
                <a:ea typeface="+mn-ea"/>
                <a:cs typeface="+mn-cs"/>
              </a:rPr>
              <a:t>closely spaced. (c) Thick bedded sequence, containing joints with wide stress shadows, so that</a:t>
            </a:r>
          </a:p>
          <a:p>
            <a:r>
              <a:rPr lang="en-US" sz="1200" kern="1200" baseline="0" dirty="0">
                <a:solidFill>
                  <a:schemeClr val="tx1"/>
                </a:solidFill>
                <a:latin typeface="Arial" pitchFamily="34" charset="0"/>
                <a:ea typeface="+mn-ea"/>
                <a:cs typeface="+mn-cs"/>
              </a:rPr>
              <a:t>the joints are widely spaced.</a:t>
            </a:r>
            <a:endParaRPr lang="en-US" dirty="0"/>
          </a:p>
        </p:txBody>
      </p:sp>
    </p:spTree>
    <p:extLst>
      <p:ext uri="{BB962C8B-B14F-4D97-AF65-F5344CB8AC3E}">
        <p14:creationId xmlns:p14="http://schemas.microsoft.com/office/powerpoint/2010/main" val="190047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E3849-6369-448F-AF86-BFCCD832C381}" type="slidenum">
              <a:rPr lang="en-US"/>
              <a:pPr/>
              <a:t>12</a:t>
            </a:fld>
            <a:endParaRPr lang="en-US"/>
          </a:p>
        </p:txBody>
      </p:sp>
      <p:sp>
        <p:nvSpPr>
          <p:cNvPr id="78850" name="Rectangle 2"/>
          <p:cNvSpPr>
            <a:spLocks noGrp="1" noRot="1" noChangeAspect="1" noChangeArrowheads="1" noTextEdit="1"/>
          </p:cNvSpPr>
          <p:nvPr>
            <p:ph type="sldImg"/>
          </p:nvPr>
        </p:nvSpPr>
        <p:spPr>
          <a:xfrm>
            <a:off x="381000" y="685800"/>
            <a:ext cx="6096000" cy="3429000"/>
          </a:xfrm>
          <a:ln/>
        </p:spPr>
      </p:sp>
      <p:sp>
        <p:nvSpPr>
          <p:cNvPr id="7885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1 1 Cross-sectional sketch illustrating a</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multilayer that is composed of rocks with different values of</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Young’s modulus. The stiffer layers (dolomite) develop more</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closely spaced joints.</a:t>
            </a:r>
          </a:p>
        </p:txBody>
      </p:sp>
    </p:spTree>
    <p:extLst>
      <p:ext uri="{BB962C8B-B14F-4D97-AF65-F5344CB8AC3E}">
        <p14:creationId xmlns:p14="http://schemas.microsoft.com/office/powerpoint/2010/main" val="3786208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C8600-F522-4442-A9C3-45F5E86EFCFF}" type="slidenum">
              <a:rPr lang="en-US"/>
              <a:pPr/>
              <a:t>13</a:t>
            </a:fld>
            <a:endParaRPr lang="en-US"/>
          </a:p>
        </p:txBody>
      </p:sp>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p:txBody>
          <a:bodyPr/>
          <a:lstStyle/>
          <a:p>
            <a:pPr defTabSz="943295">
              <a:defRPr/>
            </a:pPr>
            <a:r>
              <a:rPr lang="en-US" dirty="0"/>
              <a:t>Hand-out</a:t>
            </a:r>
            <a:r>
              <a:rPr lang="en-US" baseline="0" dirty="0"/>
              <a:t> for class annotation</a:t>
            </a:r>
          </a:p>
          <a:p>
            <a:pPr defTabSz="943295">
              <a:defRPr/>
            </a:pPr>
            <a:r>
              <a:rPr lang="en-US" baseline="0" dirty="0"/>
              <a:t>Elastic is reversible, immediate strain (stored elastic strain).  &lt;2%, but </a:t>
            </a:r>
            <a:r>
              <a:rPr lang="en-US" baseline="0"/>
              <a:t>important for earthquakes</a:t>
            </a:r>
            <a:endParaRPr lang="en-US" baseline="0" dirty="0"/>
          </a:p>
          <a:p>
            <a:pPr defTabSz="943295">
              <a:defRPr/>
            </a:pPr>
            <a:r>
              <a:rPr lang="en-US" baseline="0" dirty="0"/>
              <a:t>Viscous is permanent, progressive strain</a:t>
            </a:r>
          </a:p>
          <a:p>
            <a:pPr defTabSz="943295">
              <a:defRPr/>
            </a:pPr>
            <a:r>
              <a:rPr lang="en-US" dirty="0"/>
              <a:t>F I G U R E 5 . 3 Models of linear </a:t>
            </a:r>
            <a:r>
              <a:rPr lang="en-US" dirty="0" err="1"/>
              <a:t>rheologies</a:t>
            </a:r>
            <a:r>
              <a:rPr lang="en-US" dirty="0"/>
              <a:t>. Physical models consisting of strings and dash pots, and associated strain–time, stress–strain, or stress–strain rate curves are given for (a) elastic, (b) viscous, (c) </a:t>
            </a:r>
            <a:r>
              <a:rPr lang="en-US" dirty="0" err="1"/>
              <a:t>viscoelastic</a:t>
            </a:r>
            <a:r>
              <a:rPr lang="en-US" dirty="0"/>
              <a:t>, (d) </a:t>
            </a:r>
            <a:r>
              <a:rPr lang="en-US" dirty="0" err="1"/>
              <a:t>elasticoviscous</a:t>
            </a:r>
            <a:r>
              <a:rPr lang="en-US" dirty="0"/>
              <a:t>, and (e) general linear behavior. A useful way to examine these models is to draw your own strain–time curves by considering the behavior of the spring and the dash pot individually, and their interaction. Symbols used:</a:t>
            </a:r>
          </a:p>
          <a:p>
            <a:pPr defTabSz="943295">
              <a:defRPr/>
            </a:pPr>
            <a:r>
              <a:rPr lang="en-US" dirty="0"/>
              <a:t>e = elongation, e˙ = strain rate, σ=stress, E = elasticity, η (eta)=viscosity, t = time, el denotes elastic component, vi denotes viscous component.</a:t>
            </a:r>
          </a:p>
        </p:txBody>
      </p:sp>
    </p:spTree>
    <p:extLst>
      <p:ext uri="{BB962C8B-B14F-4D97-AF65-F5344CB8AC3E}">
        <p14:creationId xmlns:p14="http://schemas.microsoft.com/office/powerpoint/2010/main" val="262448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E3849-6369-448F-AF86-BFCCD832C381}" type="slidenum">
              <a:rPr lang="en-US"/>
              <a:pPr/>
              <a:t>14</a:t>
            </a:fld>
            <a:endParaRPr lang="en-US"/>
          </a:p>
        </p:txBody>
      </p:sp>
      <p:sp>
        <p:nvSpPr>
          <p:cNvPr id="78850" name="Rectangle 2"/>
          <p:cNvSpPr>
            <a:spLocks noGrp="1" noRot="1" noChangeAspect="1" noChangeArrowheads="1" noTextEdit="1"/>
          </p:cNvSpPr>
          <p:nvPr>
            <p:ph type="sldImg"/>
          </p:nvPr>
        </p:nvSpPr>
        <p:spPr>
          <a:xfrm>
            <a:off x="381000" y="685800"/>
            <a:ext cx="6096000" cy="3429000"/>
          </a:xfrm>
          <a:ln/>
        </p:spPr>
      </p:sp>
      <p:sp>
        <p:nvSpPr>
          <p:cNvPr id="7885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1 1 Cross-sectional sketch illustrating a</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multilayer that is composed of rocks with different values of</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Young’s modulus. The stiffer layers (dolomite) develop more</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closely spaced joints.</a:t>
            </a:r>
          </a:p>
        </p:txBody>
      </p:sp>
    </p:spTree>
    <p:extLst>
      <p:ext uri="{BB962C8B-B14F-4D97-AF65-F5344CB8AC3E}">
        <p14:creationId xmlns:p14="http://schemas.microsoft.com/office/powerpoint/2010/main" val="2175065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AAFEDE-FB96-408E-928C-1D7B2C318A2A}" type="slidenum">
              <a:rPr lang="en-US"/>
              <a:pPr/>
              <a:t>16</a:t>
            </a:fld>
            <a:endParaRPr lang="en-US"/>
          </a:p>
        </p:txBody>
      </p:sp>
      <p:sp>
        <p:nvSpPr>
          <p:cNvPr id="79874" name="Rectangle 2"/>
          <p:cNvSpPr>
            <a:spLocks noGrp="1" noRot="1" noChangeAspect="1" noChangeArrowheads="1" noTextEdit="1"/>
          </p:cNvSpPr>
          <p:nvPr>
            <p:ph type="sldImg"/>
          </p:nvPr>
        </p:nvSpPr>
        <p:spPr>
          <a:xfrm>
            <a:off x="381000" y="685800"/>
            <a:ext cx="6096000" cy="3429000"/>
          </a:xfrm>
          <a:ln/>
        </p:spPr>
      </p:sp>
      <p:sp>
        <p:nvSpPr>
          <p:cNvPr id="7987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1 4 Joint formation during </a:t>
            </a:r>
            <a:r>
              <a:rPr lang="en-US" dirty="0" err="1"/>
              <a:t>unroofing</a:t>
            </a:r>
            <a:r>
              <a:rPr lang="en-US" dirty="0"/>
              <a:t>. As the block of rock approaches the ground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surface, subsequent to the </a:t>
            </a:r>
            <a:r>
              <a:rPr lang="en-US" dirty="0" err="1"/>
              <a:t>erosional</a:t>
            </a:r>
            <a:r>
              <a:rPr lang="en-US" dirty="0"/>
              <a:t> removal of overburden, it expands in the vertical direction and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contracts in the horizontal direction. It also cools (vertical axis shows approximate isotherms).</a:t>
            </a:r>
          </a:p>
        </p:txBody>
      </p:sp>
    </p:spTree>
    <p:extLst>
      <p:ext uri="{BB962C8B-B14F-4D97-AF65-F5344CB8AC3E}">
        <p14:creationId xmlns:p14="http://schemas.microsoft.com/office/powerpoint/2010/main" val="267272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09CAE3-0B24-4385-B81E-06B863F73443}" type="slidenum">
              <a:rPr lang="en-US"/>
              <a:pPr/>
              <a:t>17</a:t>
            </a:fld>
            <a:endParaRPr lang="en-US"/>
          </a:p>
        </p:txBody>
      </p:sp>
      <p:sp>
        <p:nvSpPr>
          <p:cNvPr id="64514" name="Rectangle 2"/>
          <p:cNvSpPr>
            <a:spLocks noGrp="1" noRot="1" noChangeAspect="1" noChangeArrowheads="1" noTextEdit="1"/>
          </p:cNvSpPr>
          <p:nvPr>
            <p:ph type="sldImg"/>
          </p:nvPr>
        </p:nvSpPr>
        <p:spPr>
          <a:xfrm>
            <a:off x="381000" y="685800"/>
            <a:ext cx="6096000" cy="3429000"/>
          </a:xfrm>
          <a:ln/>
        </p:spPr>
      </p:sp>
      <p:sp>
        <p:nvSpPr>
          <p:cNvPr id="6451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2 1 Joint terminations. (a) Joints terminating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without curving when they approach one another. (b) Joints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curving into each other and linking. (c) Map view sketch</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illustrating how joint spacing is fairly constant because joints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that grow too close together cannot pass each other.</a:t>
            </a:r>
          </a:p>
        </p:txBody>
      </p:sp>
    </p:spTree>
    <p:extLst>
      <p:ext uri="{BB962C8B-B14F-4D97-AF65-F5344CB8AC3E}">
        <p14:creationId xmlns:p14="http://schemas.microsoft.com/office/powerpoint/2010/main" val="203635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5155F-52E7-4776-8841-F5A2407573E7}" type="slidenum">
              <a:rPr lang="en-US"/>
              <a:pPr/>
              <a:t>19</a:t>
            </a:fld>
            <a:endParaRPr lang="en-US"/>
          </a:p>
        </p:txBody>
      </p:sp>
      <p:sp>
        <p:nvSpPr>
          <p:cNvPr id="81922" name="Rectangle 2"/>
          <p:cNvSpPr>
            <a:spLocks noGrp="1" noRot="1" noChangeAspect="1" noChangeArrowheads="1" noTextEdit="1"/>
          </p:cNvSpPr>
          <p:nvPr>
            <p:ph type="sldImg"/>
          </p:nvPr>
        </p:nvSpPr>
        <p:spPr>
          <a:xfrm>
            <a:off x="381000" y="685800"/>
            <a:ext cx="6096000" cy="3429000"/>
          </a:xfrm>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59780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D73F0F-6DEE-4F51-B470-939F56BEA337}" type="slidenum">
              <a:rPr lang="en-US"/>
              <a:pPr/>
              <a:t>20</a:t>
            </a:fld>
            <a:endParaRPr lang="en-US"/>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2 4 Vein fill types.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Blocky vein means open void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Fibrous vein means</a:t>
            </a:r>
            <a:r>
              <a:rPr lang="en-US" baseline="0" dirty="0"/>
              <a:t> crack-seal opening</a:t>
            </a:r>
            <a:endParaRPr lang="en-US" dirty="0"/>
          </a:p>
        </p:txBody>
      </p:sp>
    </p:spTree>
    <p:extLst>
      <p:ext uri="{BB962C8B-B14F-4D97-AF65-F5344CB8AC3E}">
        <p14:creationId xmlns:p14="http://schemas.microsoft.com/office/powerpoint/2010/main" val="1696530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EE9EC-F66B-4938-B33F-7804249F9A41}" type="slidenum">
              <a:rPr lang="en-US"/>
              <a:pPr/>
              <a:t>22</a:t>
            </a:fld>
            <a:endParaRPr lang="en-US"/>
          </a:p>
        </p:txBody>
      </p:sp>
      <p:sp>
        <p:nvSpPr>
          <p:cNvPr id="84994" name="Rectangle 2"/>
          <p:cNvSpPr>
            <a:spLocks noGrp="1" noRot="1" noChangeAspect="1" noChangeArrowheads="1" noTextEdit="1"/>
          </p:cNvSpPr>
          <p:nvPr>
            <p:ph type="sldImg"/>
          </p:nvPr>
        </p:nvSpPr>
        <p:spPr>
          <a:xfrm>
            <a:off x="381000" y="685800"/>
            <a:ext cx="6096000" cy="3429000"/>
          </a:xfrm>
          <a:ln/>
        </p:spPr>
      </p:sp>
      <p:sp>
        <p:nvSpPr>
          <p:cNvPr id="84995" name="Rectangle 3"/>
          <p:cNvSpPr>
            <a:spLocks noGrp="1" noChangeArrowheads="1"/>
          </p:cNvSpPr>
          <p:nvPr>
            <p:ph type="body" idx="1"/>
          </p:nvPr>
        </p:nvSpPr>
        <p:spPr/>
        <p:txBody>
          <a:bodyPr/>
          <a:lstStyle/>
          <a:p>
            <a:r>
              <a:rPr lang="pt-BR" sz="1200" b="1" kern="1200" baseline="0" dirty="0">
                <a:solidFill>
                  <a:schemeClr val="tx1"/>
                </a:solidFill>
                <a:latin typeface="Arial" pitchFamily="34" charset="0"/>
                <a:ea typeface="+mn-ea"/>
                <a:cs typeface="+mn-cs"/>
              </a:rPr>
              <a:t>F I G U R E 7 . 2 6 Cross-sectional sketches, </a:t>
            </a:r>
            <a:r>
              <a:rPr lang="en-US" sz="1200" kern="1200" baseline="0" dirty="0">
                <a:solidFill>
                  <a:schemeClr val="tx1"/>
                </a:solidFill>
                <a:latin typeface="Arial" pitchFamily="34" charset="0"/>
                <a:ea typeface="+mn-ea"/>
                <a:cs typeface="+mn-cs"/>
              </a:rPr>
              <a:t>at the scale of individual grains, showing the contrast in the stages of crack-seal deformation leading to </a:t>
            </a:r>
            <a:r>
              <a:rPr lang="en-US" sz="1200" kern="1200" baseline="0" dirty="0" err="1">
                <a:solidFill>
                  <a:schemeClr val="tx1"/>
                </a:solidFill>
                <a:latin typeface="Arial" pitchFamily="34" charset="0"/>
                <a:ea typeface="+mn-ea"/>
                <a:cs typeface="+mn-cs"/>
              </a:rPr>
              <a:t>antitaxial</a:t>
            </a:r>
            <a:r>
              <a:rPr lang="en-US" sz="1200" kern="1200" baseline="0" dirty="0">
                <a:solidFill>
                  <a:schemeClr val="tx1"/>
                </a:solidFill>
                <a:latin typeface="Arial" pitchFamily="34" charset="0"/>
                <a:ea typeface="+mn-ea"/>
                <a:cs typeface="+mn-cs"/>
              </a:rPr>
              <a:t> veins and </a:t>
            </a:r>
            <a:r>
              <a:rPr lang="en-US" sz="1200" kern="1200" baseline="0" dirty="0" err="1">
                <a:solidFill>
                  <a:schemeClr val="tx1"/>
                </a:solidFill>
                <a:latin typeface="Arial" pitchFamily="34" charset="0"/>
                <a:ea typeface="+mn-ea"/>
                <a:cs typeface="+mn-cs"/>
              </a:rPr>
              <a:t>syntaxial</a:t>
            </a:r>
            <a:r>
              <a:rPr lang="en-US" sz="1200" kern="1200" baseline="0" dirty="0">
                <a:solidFill>
                  <a:schemeClr val="tx1"/>
                </a:solidFill>
                <a:latin typeface="Arial" pitchFamily="34" charset="0"/>
                <a:ea typeface="+mn-ea"/>
                <a:cs typeface="+mn-cs"/>
              </a:rPr>
              <a:t> veins. (a) Formation of </a:t>
            </a:r>
            <a:r>
              <a:rPr lang="en-US" sz="1200" kern="1200" baseline="0" dirty="0" err="1">
                <a:solidFill>
                  <a:schemeClr val="tx1"/>
                </a:solidFill>
                <a:latin typeface="Arial" pitchFamily="34" charset="0"/>
                <a:ea typeface="+mn-ea"/>
                <a:cs typeface="+mn-cs"/>
              </a:rPr>
              <a:t>antitaxial</a:t>
            </a:r>
            <a:r>
              <a:rPr lang="en-US" sz="1200" kern="1200" baseline="0" dirty="0">
                <a:solidFill>
                  <a:schemeClr val="tx1"/>
                </a:solidFill>
                <a:latin typeface="Arial" pitchFamily="34" charset="0"/>
                <a:ea typeface="+mn-ea"/>
                <a:cs typeface="+mn-cs"/>
              </a:rPr>
              <a:t> veins. The increments of cracking form along</a:t>
            </a:r>
          </a:p>
          <a:p>
            <a:r>
              <a:rPr lang="en-US" sz="1200" kern="1200" baseline="0" dirty="0">
                <a:solidFill>
                  <a:schemeClr val="tx1"/>
                </a:solidFill>
                <a:latin typeface="Arial" pitchFamily="34" charset="0"/>
                <a:ea typeface="+mn-ea"/>
                <a:cs typeface="+mn-cs"/>
              </a:rPr>
              <a:t>the margins of the vein, and the vein composition differs from the wall rock (i.e., the fibers are not in optical continuity with the</a:t>
            </a:r>
          </a:p>
          <a:p>
            <a:r>
              <a:rPr lang="en-US" sz="1200" kern="1200" baseline="0" dirty="0">
                <a:solidFill>
                  <a:schemeClr val="tx1"/>
                </a:solidFill>
                <a:latin typeface="Arial" pitchFamily="34" charset="0"/>
                <a:ea typeface="+mn-ea"/>
                <a:cs typeface="+mn-cs"/>
              </a:rPr>
              <a:t>grains of the wall). During increments of cracking, tiny slices of the wall rock spall off. The slices bound the growth increments in a fiber. (b) </a:t>
            </a:r>
            <a:r>
              <a:rPr lang="en-US" sz="1200" kern="1200" baseline="0" dirty="0" err="1">
                <a:solidFill>
                  <a:schemeClr val="tx1"/>
                </a:solidFill>
                <a:latin typeface="Arial" pitchFamily="34" charset="0"/>
                <a:ea typeface="+mn-ea"/>
                <a:cs typeface="+mn-cs"/>
              </a:rPr>
              <a:t>Syntaxial</a:t>
            </a:r>
            <a:r>
              <a:rPr lang="en-US" sz="1200" kern="1200" baseline="0" dirty="0">
                <a:solidFill>
                  <a:schemeClr val="tx1"/>
                </a:solidFill>
                <a:latin typeface="Arial" pitchFamily="34" charset="0"/>
                <a:ea typeface="+mn-ea"/>
                <a:cs typeface="+mn-cs"/>
              </a:rPr>
              <a:t> vein formation. During each increment, the cracking is in the center of the vein. The composition of the fibers is the same</a:t>
            </a:r>
          </a:p>
          <a:p>
            <a:r>
              <a:rPr lang="en-US" sz="1200" kern="1200" baseline="0" dirty="0">
                <a:solidFill>
                  <a:schemeClr val="tx1"/>
                </a:solidFill>
                <a:latin typeface="Arial" pitchFamily="34" charset="0"/>
                <a:ea typeface="+mn-ea"/>
                <a:cs typeface="+mn-cs"/>
              </a:rPr>
              <a:t>as that of the grains in the wall rock (that is, the fibers are in optical continuity with the grains of the wall rock). Optical continuity between fiber and grain means that the crystal lattice of the grain has the same orientation as the crystal fiber of the fiber. Optically</a:t>
            </a:r>
          </a:p>
          <a:p>
            <a:r>
              <a:rPr lang="en-US" sz="1200" kern="1200" baseline="0" dirty="0">
                <a:solidFill>
                  <a:schemeClr val="tx1"/>
                </a:solidFill>
                <a:latin typeface="Arial" pitchFamily="34" charset="0"/>
                <a:ea typeface="+mn-ea"/>
                <a:cs typeface="+mn-cs"/>
              </a:rPr>
              <a:t>continuous fibers and grains go extinct at the same time, when viewed with a petrographic microscope.</a:t>
            </a:r>
          </a:p>
          <a:p>
            <a:r>
              <a:rPr lang="en-US" dirty="0"/>
              <a:t>Host rock in </a:t>
            </a:r>
            <a:r>
              <a:rPr lang="en-US" dirty="0" err="1"/>
              <a:t>antitaxial</a:t>
            </a:r>
            <a:r>
              <a:rPr lang="en-US" dirty="0"/>
              <a:t> should be different</a:t>
            </a:r>
          </a:p>
        </p:txBody>
      </p:sp>
    </p:spTree>
    <p:extLst>
      <p:ext uri="{BB962C8B-B14F-4D97-AF65-F5344CB8AC3E}">
        <p14:creationId xmlns:p14="http://schemas.microsoft.com/office/powerpoint/2010/main" val="1338097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EE9EC-F66B-4938-B33F-7804249F9A41}" type="slidenum">
              <a:rPr lang="en-US"/>
              <a:pPr/>
              <a:t>23</a:t>
            </a:fld>
            <a:endParaRPr lang="en-US"/>
          </a:p>
        </p:txBody>
      </p:sp>
      <p:sp>
        <p:nvSpPr>
          <p:cNvPr id="84994" name="Rectangle 2"/>
          <p:cNvSpPr>
            <a:spLocks noGrp="1" noRot="1" noChangeAspect="1" noChangeArrowheads="1" noTextEdit="1"/>
          </p:cNvSpPr>
          <p:nvPr>
            <p:ph type="sldImg"/>
          </p:nvPr>
        </p:nvSpPr>
        <p:spPr>
          <a:xfrm>
            <a:off x="381000" y="685800"/>
            <a:ext cx="6096000" cy="3429000"/>
          </a:xfrm>
          <a:ln/>
        </p:spPr>
      </p:sp>
      <p:sp>
        <p:nvSpPr>
          <p:cNvPr id="84995" name="Rectangle 3"/>
          <p:cNvSpPr>
            <a:spLocks noGrp="1" noChangeArrowheads="1"/>
          </p:cNvSpPr>
          <p:nvPr>
            <p:ph type="body" idx="1"/>
          </p:nvPr>
        </p:nvSpPr>
        <p:spPr/>
        <p:txBody>
          <a:bodyPr/>
          <a:lstStyle/>
          <a:p>
            <a:r>
              <a:rPr lang="pt-BR" sz="1200" b="1" kern="1200" baseline="0" dirty="0">
                <a:solidFill>
                  <a:schemeClr val="tx1"/>
                </a:solidFill>
                <a:latin typeface="Arial" pitchFamily="34" charset="0"/>
                <a:ea typeface="+mn-ea"/>
                <a:cs typeface="+mn-cs"/>
              </a:rPr>
              <a:t>F I G U R E 7 . 2 6 Cross-sectional sketches, </a:t>
            </a:r>
            <a:r>
              <a:rPr lang="en-US" sz="1200" kern="1200" baseline="0" dirty="0">
                <a:solidFill>
                  <a:schemeClr val="tx1"/>
                </a:solidFill>
                <a:latin typeface="Arial" pitchFamily="34" charset="0"/>
                <a:ea typeface="+mn-ea"/>
                <a:cs typeface="+mn-cs"/>
              </a:rPr>
              <a:t>at the scale of individual grains, showing the contrast in the stages of crack-seal deformation leading to </a:t>
            </a:r>
            <a:r>
              <a:rPr lang="en-US" sz="1200" kern="1200" baseline="0" dirty="0" err="1">
                <a:solidFill>
                  <a:schemeClr val="tx1"/>
                </a:solidFill>
                <a:latin typeface="Arial" pitchFamily="34" charset="0"/>
                <a:ea typeface="+mn-ea"/>
                <a:cs typeface="+mn-cs"/>
              </a:rPr>
              <a:t>antitaxial</a:t>
            </a:r>
            <a:r>
              <a:rPr lang="en-US" sz="1200" kern="1200" baseline="0" dirty="0">
                <a:solidFill>
                  <a:schemeClr val="tx1"/>
                </a:solidFill>
                <a:latin typeface="Arial" pitchFamily="34" charset="0"/>
                <a:ea typeface="+mn-ea"/>
                <a:cs typeface="+mn-cs"/>
              </a:rPr>
              <a:t> veins and </a:t>
            </a:r>
            <a:r>
              <a:rPr lang="en-US" sz="1200" kern="1200" baseline="0" dirty="0" err="1">
                <a:solidFill>
                  <a:schemeClr val="tx1"/>
                </a:solidFill>
                <a:latin typeface="Arial" pitchFamily="34" charset="0"/>
                <a:ea typeface="+mn-ea"/>
                <a:cs typeface="+mn-cs"/>
              </a:rPr>
              <a:t>syntaxial</a:t>
            </a:r>
            <a:r>
              <a:rPr lang="en-US" sz="1200" kern="1200" baseline="0" dirty="0">
                <a:solidFill>
                  <a:schemeClr val="tx1"/>
                </a:solidFill>
                <a:latin typeface="Arial" pitchFamily="34" charset="0"/>
                <a:ea typeface="+mn-ea"/>
                <a:cs typeface="+mn-cs"/>
              </a:rPr>
              <a:t> veins. (a) Formation of </a:t>
            </a:r>
            <a:r>
              <a:rPr lang="en-US" sz="1200" kern="1200" baseline="0" dirty="0" err="1">
                <a:solidFill>
                  <a:schemeClr val="tx1"/>
                </a:solidFill>
                <a:latin typeface="Arial" pitchFamily="34" charset="0"/>
                <a:ea typeface="+mn-ea"/>
                <a:cs typeface="+mn-cs"/>
              </a:rPr>
              <a:t>antitaxial</a:t>
            </a:r>
            <a:r>
              <a:rPr lang="en-US" sz="1200" kern="1200" baseline="0" dirty="0">
                <a:solidFill>
                  <a:schemeClr val="tx1"/>
                </a:solidFill>
                <a:latin typeface="Arial" pitchFamily="34" charset="0"/>
                <a:ea typeface="+mn-ea"/>
                <a:cs typeface="+mn-cs"/>
              </a:rPr>
              <a:t> veins. The increments of cracking form along</a:t>
            </a:r>
          </a:p>
          <a:p>
            <a:r>
              <a:rPr lang="en-US" sz="1200" kern="1200" baseline="0" dirty="0">
                <a:solidFill>
                  <a:schemeClr val="tx1"/>
                </a:solidFill>
                <a:latin typeface="Arial" pitchFamily="34" charset="0"/>
                <a:ea typeface="+mn-ea"/>
                <a:cs typeface="+mn-cs"/>
              </a:rPr>
              <a:t>the margins of the vein, and the vein composition differs from the wall rock (i.e., the fibers are not in optical continuity with the</a:t>
            </a:r>
          </a:p>
          <a:p>
            <a:r>
              <a:rPr lang="en-US" sz="1200" kern="1200" baseline="0" dirty="0">
                <a:solidFill>
                  <a:schemeClr val="tx1"/>
                </a:solidFill>
                <a:latin typeface="Arial" pitchFamily="34" charset="0"/>
                <a:ea typeface="+mn-ea"/>
                <a:cs typeface="+mn-cs"/>
              </a:rPr>
              <a:t>grains of the wall). During increments of cracking, tiny slices of the wall rock spall off. The slices bound the growth increments in a fiber. (b) </a:t>
            </a:r>
            <a:r>
              <a:rPr lang="en-US" sz="1200" kern="1200" baseline="0" dirty="0" err="1">
                <a:solidFill>
                  <a:schemeClr val="tx1"/>
                </a:solidFill>
                <a:latin typeface="Arial" pitchFamily="34" charset="0"/>
                <a:ea typeface="+mn-ea"/>
                <a:cs typeface="+mn-cs"/>
              </a:rPr>
              <a:t>Syntaxial</a:t>
            </a:r>
            <a:r>
              <a:rPr lang="en-US" sz="1200" kern="1200" baseline="0" dirty="0">
                <a:solidFill>
                  <a:schemeClr val="tx1"/>
                </a:solidFill>
                <a:latin typeface="Arial" pitchFamily="34" charset="0"/>
                <a:ea typeface="+mn-ea"/>
                <a:cs typeface="+mn-cs"/>
              </a:rPr>
              <a:t> vein formation. During each increment, the cracking is in the center of the vein. The composition of the fibers is the same</a:t>
            </a:r>
          </a:p>
          <a:p>
            <a:r>
              <a:rPr lang="en-US" sz="1200" kern="1200" baseline="0" dirty="0">
                <a:solidFill>
                  <a:schemeClr val="tx1"/>
                </a:solidFill>
                <a:latin typeface="Arial" pitchFamily="34" charset="0"/>
                <a:ea typeface="+mn-ea"/>
                <a:cs typeface="+mn-cs"/>
              </a:rPr>
              <a:t>as that of the grains in the wall rock (that is, the fibers are in optical continuity with the grains of the wall rock). Optical continuity between fiber and grain means that the crystal lattice of the grain has the same orientation as the crystal fiber of the fiber. Optically</a:t>
            </a:r>
          </a:p>
          <a:p>
            <a:r>
              <a:rPr lang="en-US" sz="1200" kern="1200" baseline="0" dirty="0">
                <a:solidFill>
                  <a:schemeClr val="tx1"/>
                </a:solidFill>
                <a:latin typeface="Arial" pitchFamily="34" charset="0"/>
                <a:ea typeface="+mn-ea"/>
                <a:cs typeface="+mn-cs"/>
              </a:rPr>
              <a:t>continuous fibers and grains go extinct at the same time, when viewed with a </a:t>
            </a:r>
            <a:r>
              <a:rPr lang="en-US" sz="1200" kern="1200" baseline="0" dirty="0" err="1">
                <a:solidFill>
                  <a:schemeClr val="tx1"/>
                </a:solidFill>
                <a:latin typeface="Arial" pitchFamily="34" charset="0"/>
                <a:ea typeface="+mn-ea"/>
                <a:cs typeface="+mn-cs"/>
              </a:rPr>
              <a:t>petrographic</a:t>
            </a:r>
            <a:r>
              <a:rPr lang="en-US" sz="1200" kern="1200" baseline="0">
                <a:solidFill>
                  <a:schemeClr val="tx1"/>
                </a:solidFill>
                <a:latin typeface="Arial" pitchFamily="34" charset="0"/>
                <a:ea typeface="+mn-ea"/>
                <a:cs typeface="+mn-cs"/>
              </a:rPr>
              <a:t> microscope</a:t>
            </a:r>
            <a:r>
              <a:rPr lang="en-US" sz="1200" kern="1200" baseline="0" dirty="0">
                <a:solidFill>
                  <a:schemeClr val="tx1"/>
                </a:solidFill>
                <a:latin typeface="Arial" pitchFamily="34" charset="0"/>
                <a:ea typeface="+mn-ea"/>
                <a:cs typeface="+mn-cs"/>
              </a:rPr>
              <a:t>.</a:t>
            </a:r>
          </a:p>
          <a:p>
            <a:r>
              <a:rPr lang="en-US" dirty="0"/>
              <a:t>Host rock in </a:t>
            </a:r>
            <a:r>
              <a:rPr lang="en-US" dirty="0" err="1"/>
              <a:t>antitaxial</a:t>
            </a:r>
            <a:r>
              <a:rPr lang="en-US" dirty="0"/>
              <a:t> should be different</a:t>
            </a:r>
          </a:p>
        </p:txBody>
      </p:sp>
    </p:spTree>
    <p:extLst>
      <p:ext uri="{BB962C8B-B14F-4D97-AF65-F5344CB8AC3E}">
        <p14:creationId xmlns:p14="http://schemas.microsoft.com/office/powerpoint/2010/main" val="55499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73036-FDAA-4586-B479-FD94BF593D77}" type="slidenum">
              <a:rPr lang="en-US"/>
              <a:pPr/>
              <a:t>2</a:t>
            </a:fld>
            <a:endParaRPr lang="en-US"/>
          </a:p>
        </p:txBody>
      </p:sp>
      <p:sp>
        <p:nvSpPr>
          <p:cNvPr id="70658" name="Rectangle 2"/>
          <p:cNvSpPr>
            <a:spLocks noGrp="1" noRot="1" noChangeAspect="1" noChangeArrowheads="1" noTextEdit="1"/>
          </p:cNvSpPr>
          <p:nvPr>
            <p:ph type="sldImg"/>
          </p:nvPr>
        </p:nvSpPr>
        <p:spPr>
          <a:xfrm>
            <a:off x="381000" y="685800"/>
            <a:ext cx="6096000" cy="3429000"/>
          </a:xfrm>
          <a:ln/>
        </p:spPr>
      </p:sp>
      <p:sp>
        <p:nvSpPr>
          <p:cNvPr id="70659" name="Rectangle 3"/>
          <p:cNvSpPr>
            <a:spLocks noGrp="1" noChangeArrowheads="1"/>
          </p:cNvSpPr>
          <p:nvPr>
            <p:ph type="body" idx="1"/>
          </p:nvPr>
        </p:nvSpPr>
        <p:spPr/>
        <p:txBody>
          <a:bodyPr/>
          <a:lstStyle/>
          <a:p>
            <a:r>
              <a:rPr lang="en-US" sz="1200" kern="1200" baseline="0" dirty="0">
                <a:solidFill>
                  <a:schemeClr val="tx1"/>
                </a:solidFill>
                <a:latin typeface="Arial" pitchFamily="34" charset="0"/>
                <a:ea typeface="+mn-ea"/>
                <a:cs typeface="+mn-cs"/>
              </a:rPr>
              <a:t>Three sets of systematic joints controlling erosion in Cambrian sandstone (Kangaroo Island, Australia).</a:t>
            </a:r>
            <a:endParaRPr lang="en-US" dirty="0"/>
          </a:p>
        </p:txBody>
      </p:sp>
    </p:spTree>
    <p:extLst>
      <p:ext uri="{BB962C8B-B14F-4D97-AF65-F5344CB8AC3E}">
        <p14:creationId xmlns:p14="http://schemas.microsoft.com/office/powerpoint/2010/main" val="194839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813E95-A182-46AF-A9E3-1965EA09A64C}" type="slidenum">
              <a:rPr lang="en-US"/>
              <a:pPr/>
              <a:t>24</a:t>
            </a:fld>
            <a:endParaRPr lang="en-US"/>
          </a:p>
        </p:txBody>
      </p:sp>
      <p:sp>
        <p:nvSpPr>
          <p:cNvPr id="83970" name="Rectangle 2"/>
          <p:cNvSpPr>
            <a:spLocks noGrp="1" noRot="1" noChangeAspect="1" noChangeArrowheads="1" noTextEdit="1"/>
          </p:cNvSpPr>
          <p:nvPr>
            <p:ph type="sldImg"/>
          </p:nvPr>
        </p:nvSpPr>
        <p:spPr>
          <a:xfrm>
            <a:off x="381000" y="685800"/>
            <a:ext cx="6096000" cy="3429000"/>
          </a:xfrm>
          <a:ln/>
        </p:spPr>
      </p:sp>
      <p:sp>
        <p:nvSpPr>
          <p:cNvPr id="8397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a:t>Syntaxial</a:t>
            </a:r>
            <a:r>
              <a:rPr lang="en-US" baseline="0" dirty="0"/>
              <a:t> veins in rocks where vein fill same as wall rock: Q vein in quartzite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err="1"/>
              <a:t>Antitaxial</a:t>
            </a:r>
            <a:r>
              <a:rPr lang="en-US" baseline="0" dirty="0"/>
              <a:t> veins in rock where fill and wall contrast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err="1"/>
              <a:t>Antitaxial</a:t>
            </a:r>
            <a:r>
              <a:rPr lang="en-US" baseline="0" dirty="0"/>
              <a:t> </a:t>
            </a:r>
            <a:r>
              <a:rPr lang="en-US" baseline="0" dirty="0" err="1"/>
              <a:t>veins</a:t>
            </a:r>
            <a:r>
              <a:rPr lang="en-US" dirty="0" err="1"/>
              <a:t>F</a:t>
            </a:r>
            <a:r>
              <a:rPr lang="en-US" dirty="0"/>
              <a:t> I G U R E 7 . 2 7 Cross sectional sketches showing that the long axis of fibers in a vein tracks the direction of extension,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and how a change in extension direction leads to the formation of </a:t>
            </a:r>
            <a:r>
              <a:rPr lang="en-US" dirty="0" err="1"/>
              <a:t>sigmoidal</a:t>
            </a:r>
            <a:r>
              <a:rPr lang="en-US" dirty="0"/>
              <a:t> fibers. (a) If the extension direction is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perpendicular to the vein wall then the fibers are perpendicular to the grain. (b) If the extension direction is oblique to the vein</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wall, then the fibers are oblique to the vein wall. If the extension direction is effectively parallel to the vein surface (i.e., the vein is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 fault surface), then the fibers are almost parallel to the vein wall, and on exposed surface would form slip lineations. (c, 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 change in extension direction leads to the formation of </a:t>
            </a:r>
            <a:r>
              <a:rPr lang="en-US" dirty="0" err="1"/>
              <a:t>sigmoidal</a:t>
            </a:r>
            <a:r>
              <a:rPr lang="en-US" dirty="0"/>
              <a:t> fibers. In this example, the opening is first perpendicular</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to the vein wall, and then is oblique to the vein. Because of the locus of vein fiber precipitation, (c) </a:t>
            </a:r>
            <a:r>
              <a:rPr lang="en-US" dirty="0" err="1"/>
              <a:t>antitaxial</a:t>
            </a:r>
            <a:r>
              <a:rPr lang="en-US" dirty="0"/>
              <a:t> veins and (d) </a:t>
            </a:r>
            <a:r>
              <a:rPr lang="en-US" dirty="0" err="1"/>
              <a:t>syntaxial</a:t>
            </a:r>
            <a:r>
              <a:rPr lang="en-US" dirty="0"/>
              <a:t> veins have different shapes.</a:t>
            </a:r>
          </a:p>
        </p:txBody>
      </p:sp>
    </p:spTree>
    <p:extLst>
      <p:ext uri="{BB962C8B-B14F-4D97-AF65-F5344CB8AC3E}">
        <p14:creationId xmlns:p14="http://schemas.microsoft.com/office/powerpoint/2010/main" val="337618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A7FEB-4094-442A-A2DC-B7BEF3F9028F}" type="slidenum">
              <a:rPr lang="en-US"/>
              <a:pPr/>
              <a:t>25</a:t>
            </a:fld>
            <a:endParaRPr lang="en-US"/>
          </a:p>
        </p:txBody>
      </p:sp>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../Animations/enEchelon2.swf</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2 3 (b) Formation of a simple en echelon array. (c) Formation of </a:t>
            </a:r>
            <a:r>
              <a:rPr lang="en-US" dirty="0" err="1"/>
              <a:t>sigmoidal</a:t>
            </a:r>
            <a:r>
              <a:rPr lang="en-US" dirty="0"/>
              <a:t> en echelon veins, due to</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rotation of the older, central part of the veins, and the growth of new vein material at ∼45° to the shear surface.</a:t>
            </a:r>
          </a:p>
        </p:txBody>
      </p:sp>
    </p:spTree>
    <p:extLst>
      <p:ext uri="{BB962C8B-B14F-4D97-AF65-F5344CB8AC3E}">
        <p14:creationId xmlns:p14="http://schemas.microsoft.com/office/powerpoint/2010/main" val="390141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9B300-6BB1-4257-9AF3-F29463D2B552}" type="slidenum">
              <a:rPr lang="en-US"/>
              <a:pPr/>
              <a:t>3</a:t>
            </a:fld>
            <a:endParaRPr lang="en-US"/>
          </a:p>
        </p:txBody>
      </p:sp>
      <p:sp>
        <p:nvSpPr>
          <p:cNvPr id="71682" name="Rectangle 2"/>
          <p:cNvSpPr>
            <a:spLocks noGrp="1" noRot="1" noChangeAspect="1" noChangeArrowheads="1" noTextEdit="1"/>
          </p:cNvSpPr>
          <p:nvPr>
            <p:ph type="sldImg"/>
          </p:nvPr>
        </p:nvSpPr>
        <p:spPr>
          <a:xfrm>
            <a:off x="381000" y="685800"/>
            <a:ext cx="6096000" cy="3429000"/>
          </a:xfrm>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018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69671-6BC3-4730-A82D-DA9F14640E43}" type="slidenum">
              <a:rPr lang="en-US"/>
              <a:pPr/>
              <a:t>4</a:t>
            </a:fld>
            <a:endParaRPr lang="en-US"/>
          </a:p>
        </p:txBody>
      </p:sp>
      <p:sp>
        <p:nvSpPr>
          <p:cNvPr id="72706" name="Rectangle 2"/>
          <p:cNvSpPr>
            <a:spLocks noGrp="1" noRot="1" noChangeAspect="1" noChangeArrowheads="1" noTextEdit="1"/>
          </p:cNvSpPr>
          <p:nvPr>
            <p:ph type="sldImg"/>
          </p:nvPr>
        </p:nvSpPr>
        <p:spPr>
          <a:xfrm>
            <a:off x="381000" y="685800"/>
            <a:ext cx="6096000" cy="3429000"/>
          </a:xfrm>
          <a:ln/>
        </p:spPr>
      </p:sp>
      <p:sp>
        <p:nvSpPr>
          <p:cNvPr id="72707" name="Rectangle 3"/>
          <p:cNvSpPr>
            <a:spLocks noGrp="1" noChangeArrowheads="1"/>
          </p:cNvSpPr>
          <p:nvPr>
            <p:ph type="body" idx="1"/>
          </p:nvPr>
        </p:nvSpPr>
        <p:spPr/>
        <p:txBody>
          <a:bodyPr/>
          <a:lstStyle/>
          <a:p>
            <a:r>
              <a:rPr lang="en-US" sz="1200" b="1" kern="1200" baseline="0" dirty="0">
                <a:solidFill>
                  <a:schemeClr val="tx1"/>
                </a:solidFill>
                <a:latin typeface="Arial" pitchFamily="34" charset="0"/>
                <a:ea typeface="+mn-ea"/>
                <a:cs typeface="+mn-cs"/>
              </a:rPr>
              <a:t>F I G U R E 7 . 2 Photographs of plumose structure on joint surfaces (New York</a:t>
            </a:r>
          </a:p>
          <a:p>
            <a:r>
              <a:rPr lang="en-US" sz="1200" kern="1200" baseline="0" dirty="0">
                <a:solidFill>
                  <a:schemeClr val="tx1"/>
                </a:solidFill>
                <a:latin typeface="Arial" pitchFamily="34" charset="0"/>
                <a:ea typeface="+mn-ea"/>
                <a:cs typeface="+mn-cs"/>
              </a:rPr>
              <a:t>State, USA). (a) Wavy plumose structure on a joint in siltstone. (b) Plumose</a:t>
            </a:r>
          </a:p>
          <a:p>
            <a:r>
              <a:rPr lang="en-US" sz="1200" kern="1200" baseline="0" dirty="0">
                <a:solidFill>
                  <a:schemeClr val="tx1"/>
                </a:solidFill>
                <a:latin typeface="Arial" pitchFamily="34" charset="0"/>
                <a:ea typeface="+mn-ea"/>
                <a:cs typeface="+mn-cs"/>
              </a:rPr>
              <a:t>structure in thin bedded siltstone; pencil points to the point of origin.</a:t>
            </a:r>
            <a:endParaRPr lang="en-US" dirty="0"/>
          </a:p>
        </p:txBody>
      </p:sp>
    </p:spTree>
    <p:extLst>
      <p:ext uri="{BB962C8B-B14F-4D97-AF65-F5344CB8AC3E}">
        <p14:creationId xmlns:p14="http://schemas.microsoft.com/office/powerpoint/2010/main" val="1421812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A06D5-6A09-4189-9E92-AD4112670931}" type="slidenum">
              <a:rPr lang="en-US"/>
              <a:pPr/>
              <a:t>5</a:t>
            </a:fld>
            <a:endParaRPr lang="en-US"/>
          </a:p>
        </p:txBody>
      </p:sp>
      <p:sp>
        <p:nvSpPr>
          <p:cNvPr id="73730" name="Rectangle 2"/>
          <p:cNvSpPr>
            <a:spLocks noGrp="1" noRot="1" noChangeAspect="1" noChangeArrowheads="1" noTextEdit="1"/>
          </p:cNvSpPr>
          <p:nvPr>
            <p:ph type="sldImg"/>
          </p:nvPr>
        </p:nvSpPr>
        <p:spPr>
          <a:xfrm>
            <a:off x="381000" y="685800"/>
            <a:ext cx="6096000" cy="3429000"/>
          </a:xfrm>
          <a:ln/>
        </p:spPr>
      </p:sp>
      <p:sp>
        <p:nvSpPr>
          <p:cNvPr id="73731" name="Rectangle 3"/>
          <p:cNvSpPr>
            <a:spLocks noGrp="1" noChangeArrowheads="1"/>
          </p:cNvSpPr>
          <p:nvPr>
            <p:ph type="body" idx="1"/>
          </p:nvPr>
        </p:nvSpPr>
        <p:spPr/>
        <p:txBody>
          <a:bodyPr/>
          <a:lstStyle/>
          <a:p>
            <a:r>
              <a:rPr lang="en-US" sz="1200" dirty="0"/>
              <a:t>F I G U R E 7 . 2 Photographs of plumose structure on joint surfaces (New York</a:t>
            </a:r>
          </a:p>
          <a:p>
            <a:r>
              <a:rPr lang="en-US" sz="1200" dirty="0"/>
              <a:t>State, USA). (a) Wavy plumose structure on a joint in siltstone. (b) Plumose</a:t>
            </a:r>
          </a:p>
          <a:p>
            <a:r>
              <a:rPr lang="en-US" sz="1200" dirty="0"/>
              <a:t>structure in thin bedded siltstone; pencil points to the point of origin.</a:t>
            </a:r>
          </a:p>
          <a:p>
            <a:r>
              <a:rPr lang="pt-BR" sz="1200" dirty="0"/>
              <a:t>F I G U R E 7 . 4 Types of </a:t>
            </a:r>
            <a:r>
              <a:rPr lang="en-US" sz="1200" dirty="0"/>
              <a:t>plumose structure. (a) Straight </a:t>
            </a:r>
            <a:r>
              <a:rPr lang="fr-FR" sz="1200" dirty="0"/>
              <a:t>plume. (b) </a:t>
            </a:r>
            <a:r>
              <a:rPr lang="fr-FR" sz="1200" dirty="0" err="1"/>
              <a:t>Curvy</a:t>
            </a:r>
            <a:r>
              <a:rPr lang="fr-FR" sz="1200" dirty="0"/>
              <a:t> plume. (c) Plume </a:t>
            </a:r>
            <a:r>
              <a:rPr lang="en-US" sz="1200" dirty="0"/>
              <a:t>with many arrest lines, suggesting that it opened repeatedly.</a:t>
            </a:r>
          </a:p>
        </p:txBody>
      </p:sp>
    </p:spTree>
    <p:extLst>
      <p:ext uri="{BB962C8B-B14F-4D97-AF65-F5344CB8AC3E}">
        <p14:creationId xmlns:p14="http://schemas.microsoft.com/office/powerpoint/2010/main" val="420984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5DC69-899D-4ADA-95DA-490BD2850FA2}" type="slidenum">
              <a:rPr lang="en-US"/>
              <a:pPr/>
              <a:t>6</a:t>
            </a:fld>
            <a:endParaRPr lang="en-US"/>
          </a:p>
        </p:txBody>
      </p:sp>
      <p:sp>
        <p:nvSpPr>
          <p:cNvPr id="74754" name="Rectangle 2"/>
          <p:cNvSpPr>
            <a:spLocks noGrp="1" noRot="1" noChangeAspect="1" noChangeArrowheads="1" noTextEdit="1"/>
          </p:cNvSpPr>
          <p:nvPr>
            <p:ph type="sldImg"/>
          </p:nvPr>
        </p:nvSpPr>
        <p:spPr>
          <a:xfrm>
            <a:off x="381000" y="685800"/>
            <a:ext cx="6096000" cy="3429000"/>
          </a:xfrm>
          <a:ln/>
        </p:spPr>
      </p:sp>
      <p:sp>
        <p:nvSpPr>
          <p:cNvPr id="74755" name="Rectangle 3"/>
          <p:cNvSpPr>
            <a:spLocks noGrp="1" noChangeArrowheads="1"/>
          </p:cNvSpPr>
          <p:nvPr>
            <p:ph type="body" idx="1"/>
          </p:nvPr>
        </p:nvSpPr>
        <p:spPr/>
        <p:txBody>
          <a:bodyPr/>
          <a:lstStyle/>
          <a:p>
            <a:r>
              <a:rPr lang="en-US" dirty="0"/>
              <a:t>F I G U R E 7 . 3 (a) Block diagram showing the various components of an ideal plumose structure on a joint. The face of</a:t>
            </a:r>
          </a:p>
          <a:p>
            <a:r>
              <a:rPr lang="en-US" dirty="0"/>
              <a:t>joint 1 is exposed; joint 2 is within the rock. (b) Simple </a:t>
            </a:r>
            <a:r>
              <a:rPr lang="en-US" dirty="0" err="1"/>
              <a:t>crosssectional</a:t>
            </a:r>
            <a:r>
              <a:rPr lang="en-US" dirty="0"/>
              <a:t> sketch showing the dimple of a joint origin, controlled by an inclusion.</a:t>
            </a:r>
          </a:p>
        </p:txBody>
      </p:sp>
    </p:spTree>
    <p:extLst>
      <p:ext uri="{BB962C8B-B14F-4D97-AF65-F5344CB8AC3E}">
        <p14:creationId xmlns:p14="http://schemas.microsoft.com/office/powerpoint/2010/main" val="2235427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54E751-5F07-4318-90F8-DDC86658A09D}" type="slidenum">
              <a:rPr lang="en-US"/>
              <a:pPr/>
              <a:t>8</a:t>
            </a:fld>
            <a:endParaRPr lang="en-US"/>
          </a:p>
        </p:txBody>
      </p:sp>
      <p:sp>
        <p:nvSpPr>
          <p:cNvPr id="57346" name="Rectangle 2"/>
          <p:cNvSpPr>
            <a:spLocks noGrp="1" noRot="1" noChangeAspect="1" noChangeArrowheads="1" noTextEdit="1"/>
          </p:cNvSpPr>
          <p:nvPr>
            <p:ph type="sldImg"/>
          </p:nvPr>
        </p:nvSpPr>
        <p:spPr>
          <a:xfrm>
            <a:off x="381000" y="685800"/>
            <a:ext cx="6096000" cy="3429000"/>
          </a:xfrm>
          <a:ln/>
        </p:spPr>
      </p:sp>
      <p:sp>
        <p:nvSpPr>
          <p:cNvPr id="57347" name="Rectangle 3"/>
          <p:cNvSpPr>
            <a:spLocks noGrp="1" noChangeArrowheads="1"/>
          </p:cNvSpPr>
          <p:nvPr>
            <p:ph type="body" idx="1"/>
          </p:nvPr>
        </p:nvSpPr>
        <p:spPr/>
        <p:txBody>
          <a:bodyPr/>
          <a:lstStyle/>
          <a:p>
            <a:r>
              <a:rPr lang="en-US" sz="1200" b="1" i="0" u="none" strike="noStrike" kern="1200" baseline="0" dirty="0">
                <a:solidFill>
                  <a:schemeClr val="tx1"/>
                </a:solidFill>
                <a:latin typeface="Arial" pitchFamily="34" charset="0"/>
                <a:ea typeface="+mn-ea"/>
                <a:cs typeface="+mn-cs"/>
              </a:rPr>
              <a:t>F I G U R E 7 . 6 </a:t>
            </a:r>
            <a:r>
              <a:rPr lang="en-US" sz="1200" b="0" i="0" u="none" strike="noStrike" kern="1200" baseline="0" dirty="0">
                <a:solidFill>
                  <a:schemeClr val="tx1"/>
                </a:solidFill>
                <a:latin typeface="Arial" pitchFamily="34" charset="0"/>
                <a:ea typeface="+mn-ea"/>
                <a:cs typeface="+mn-cs"/>
              </a:rPr>
              <a:t>(a) Traces of various types of joint arrays on a bedding surface. (b) Idealized</a:t>
            </a:r>
          </a:p>
          <a:p>
            <a:r>
              <a:rPr lang="en-US" sz="1200" b="0" i="0" u="none" strike="noStrike" kern="1200" baseline="0" dirty="0">
                <a:solidFill>
                  <a:schemeClr val="tx1"/>
                </a:solidFill>
                <a:latin typeface="Arial" pitchFamily="34" charset="0"/>
                <a:ea typeface="+mn-ea"/>
                <a:cs typeface="+mn-cs"/>
              </a:rPr>
              <a:t>arrangement of joint arrays with respect to fold symmetry axes. The “</a:t>
            </a:r>
            <a:r>
              <a:rPr lang="en-US" sz="1200" b="0" i="1" u="none" strike="noStrike" kern="1200" baseline="0" dirty="0">
                <a:solidFill>
                  <a:schemeClr val="tx1"/>
                </a:solidFill>
                <a:latin typeface="Arial" pitchFamily="34" charset="0"/>
                <a:ea typeface="+mn-ea"/>
                <a:cs typeface="+mn-cs"/>
              </a:rPr>
              <a:t>hk</a:t>
            </a:r>
            <a:r>
              <a:rPr lang="en-US" sz="1200" b="0" i="0" u="none" strike="noStrike" kern="1200" baseline="0" dirty="0">
                <a:solidFill>
                  <a:schemeClr val="tx1"/>
                </a:solidFill>
                <a:latin typeface="Arial" pitchFamily="34" charset="0"/>
                <a:ea typeface="+mn-ea"/>
                <a:cs typeface="+mn-cs"/>
              </a:rPr>
              <a:t>0” label for joints that cut</a:t>
            </a:r>
          </a:p>
          <a:p>
            <a:r>
              <a:rPr lang="en-US" sz="1200" b="0" i="0" u="none" strike="noStrike" kern="1200" baseline="0" dirty="0">
                <a:solidFill>
                  <a:schemeClr val="tx1"/>
                </a:solidFill>
                <a:latin typeface="Arial" pitchFamily="34" charset="0"/>
                <a:ea typeface="+mn-ea"/>
                <a:cs typeface="+mn-cs"/>
              </a:rPr>
              <a:t>diagonally across the fold-hinge is based on the Miller indices from mineralogy; they refer to the</a:t>
            </a:r>
          </a:p>
          <a:p>
            <a:r>
              <a:rPr lang="en-US" sz="1200" b="0" i="0" u="none" strike="noStrike" kern="1200" baseline="0" dirty="0">
                <a:solidFill>
                  <a:schemeClr val="tx1"/>
                </a:solidFill>
                <a:latin typeface="Arial" pitchFamily="34" charset="0"/>
                <a:ea typeface="+mn-ea"/>
                <a:cs typeface="+mn-cs"/>
              </a:rPr>
              <a:t>intersections of the joints with the symmetry axes of the fold.</a:t>
            </a:r>
            <a:endParaRPr lang="en-US" dirty="0"/>
          </a:p>
        </p:txBody>
      </p:sp>
    </p:spTree>
    <p:extLst>
      <p:ext uri="{BB962C8B-B14F-4D97-AF65-F5344CB8AC3E}">
        <p14:creationId xmlns:p14="http://schemas.microsoft.com/office/powerpoint/2010/main" val="83703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A4C45-988C-47C9-9641-9727E442C27B}" type="slidenum">
              <a:rPr lang="en-US"/>
              <a:pPr/>
              <a:t>9</a:t>
            </a:fld>
            <a:endParaRPr lang="en-US"/>
          </a:p>
        </p:txBody>
      </p:sp>
      <p:sp>
        <p:nvSpPr>
          <p:cNvPr id="58370" name="Rectangle 2"/>
          <p:cNvSpPr>
            <a:spLocks noGrp="1" noRot="1" noChangeAspect="1" noChangeArrowheads="1" noTextEdit="1"/>
          </p:cNvSpPr>
          <p:nvPr>
            <p:ph type="sldImg"/>
          </p:nvPr>
        </p:nvSpPr>
        <p:spPr>
          <a:xfrm>
            <a:off x="381000" y="685800"/>
            <a:ext cx="6096000" cy="3429000"/>
          </a:xfrm>
          <a:ln/>
        </p:spPr>
      </p:sp>
      <p:sp>
        <p:nvSpPr>
          <p:cNvPr id="5837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8 A model of the sequence of development of</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joints. Time 1 refers to the time before the first joint forms, and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time 7 is the present day. This scenario suggests that joints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form in a random sequence, but with regular spacing.</a:t>
            </a:r>
          </a:p>
        </p:txBody>
      </p:sp>
    </p:spTree>
    <p:extLst>
      <p:ext uri="{BB962C8B-B14F-4D97-AF65-F5344CB8AC3E}">
        <p14:creationId xmlns:p14="http://schemas.microsoft.com/office/powerpoint/2010/main" val="183028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0953A-8CA6-4F3D-866D-896B963130B6}" type="slidenum">
              <a:rPr lang="en-US"/>
              <a:pPr/>
              <a:t>10</a:t>
            </a:fld>
            <a:endParaRPr lang="en-US"/>
          </a:p>
        </p:txBody>
      </p:sp>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 I G U R E 7 . 1 0 Illustration of why joint stress shadows exist. (a) A grid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of springs. (b) Cutting one spring causes only a few springs to relax around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 cut, so only a relatively small area is affected, as indicated. (c) Cutting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many springs in a row causes a wider band of springs to relax; thus, a</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larger area is affected.</a:t>
            </a:r>
          </a:p>
        </p:txBody>
      </p:sp>
    </p:spTree>
    <p:extLst>
      <p:ext uri="{BB962C8B-B14F-4D97-AF65-F5344CB8AC3E}">
        <p14:creationId xmlns:p14="http://schemas.microsoft.com/office/powerpoint/2010/main" val="335596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12192000" cy="6858000"/>
            <a:chOff x="0" y="0"/>
            <a:chExt cx="5760" cy="4320"/>
          </a:xfrm>
        </p:grpSpPr>
        <p:sp>
          <p:nvSpPr>
            <p:cNvPr id="512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512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grpSp>
          <p:nvGrpSpPr>
            <p:cNvPr id="5125" name="Group 5"/>
            <p:cNvGrpSpPr>
              <a:grpSpLocks/>
            </p:cNvGrpSpPr>
            <p:nvPr/>
          </p:nvGrpSpPr>
          <p:grpSpPr bwMode="auto">
            <a:xfrm>
              <a:off x="0" y="672"/>
              <a:ext cx="1806" cy="1989"/>
              <a:chOff x="0" y="672"/>
              <a:chExt cx="1806" cy="1989"/>
            </a:xfrm>
          </p:grpSpPr>
          <p:sp>
            <p:nvSpPr>
              <p:cNvPr id="512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2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grpSp>
      </p:grpSp>
      <p:sp>
        <p:nvSpPr>
          <p:cNvPr id="5136" name="Rectangle 16"/>
          <p:cNvSpPr>
            <a:spLocks noGrp="1" noChangeArrowheads="1"/>
          </p:cNvSpPr>
          <p:nvPr>
            <p:ph type="dt" sz="half" idx="2"/>
          </p:nvPr>
        </p:nvSpPr>
        <p:spPr>
          <a:xfrm>
            <a:off x="609600" y="6400800"/>
            <a:ext cx="2844800" cy="457200"/>
          </a:xfrm>
        </p:spPr>
        <p:txBody>
          <a:bodyPr/>
          <a:lstStyle>
            <a:lvl1pPr>
              <a:defRPr sz="1200"/>
            </a:lvl1pPr>
          </a:lstStyle>
          <a:p>
            <a:r>
              <a:rPr lang="en-US"/>
              <a:t>© Ben van der Pluijm</a:t>
            </a:r>
          </a:p>
        </p:txBody>
      </p:sp>
      <p:sp>
        <p:nvSpPr>
          <p:cNvPr id="5137" name="Rectangle 17"/>
          <p:cNvSpPr>
            <a:spLocks noGrp="1" noChangeArrowheads="1"/>
          </p:cNvSpPr>
          <p:nvPr>
            <p:ph type="ftr" sz="quarter" idx="3"/>
          </p:nvPr>
        </p:nvSpPr>
        <p:spPr>
          <a:xfrm>
            <a:off x="4165600" y="6400800"/>
            <a:ext cx="3860800" cy="457200"/>
          </a:xfrm>
        </p:spPr>
        <p:txBody>
          <a:bodyPr/>
          <a:lstStyle>
            <a:lvl1pPr>
              <a:defRPr sz="1200"/>
            </a:lvl1pPr>
          </a:lstStyle>
          <a:p>
            <a:r>
              <a:rPr lang="en-US"/>
              <a:t>Joint &amp; Veins </a:t>
            </a:r>
            <a:endParaRPr lang="en-US" dirty="0"/>
          </a:p>
        </p:txBody>
      </p:sp>
      <p:sp>
        <p:nvSpPr>
          <p:cNvPr id="5138" name="Rectangle 18"/>
          <p:cNvSpPr>
            <a:spLocks noGrp="1" noChangeArrowheads="1"/>
          </p:cNvSpPr>
          <p:nvPr>
            <p:ph type="sldNum" sz="quarter" idx="4"/>
          </p:nvPr>
        </p:nvSpPr>
        <p:spPr>
          <a:xfrm>
            <a:off x="8737600" y="6400800"/>
            <a:ext cx="2844800" cy="457200"/>
          </a:xfrm>
        </p:spPr>
        <p:txBody>
          <a:bodyPr/>
          <a:lstStyle>
            <a:lvl1pPr>
              <a:defRPr sz="1200">
                <a:latin typeface="Arial Black" pitchFamily="34" charset="0"/>
              </a:defRPr>
            </a:lvl1pPr>
          </a:lstStyle>
          <a:p>
            <a:fld id="{3FF4FEB0-AA6A-49AB-8FA8-52BB6004BD6B}" type="slidenum">
              <a:rPr lang="en-US"/>
              <a:pPr/>
              <a:t>‹#›</a:t>
            </a:fld>
            <a:endParaRPr lang="en-US" dirty="0"/>
          </a:p>
        </p:txBody>
      </p:sp>
      <p:sp>
        <p:nvSpPr>
          <p:cNvPr id="5139" name="Rectangle 19"/>
          <p:cNvSpPr>
            <a:spLocks noGrp="1" noChangeArrowheads="1"/>
          </p:cNvSpPr>
          <p:nvPr>
            <p:ph type="ctrTitle"/>
          </p:nvPr>
        </p:nvSpPr>
        <p:spPr>
          <a:xfrm>
            <a:off x="3962400" y="1828800"/>
            <a:ext cx="8026400" cy="2209800"/>
          </a:xfrm>
        </p:spPr>
        <p:txBody>
          <a:bodyPr/>
          <a:lstStyle>
            <a:lvl1pPr>
              <a:defRPr sz="2900">
                <a:solidFill>
                  <a:srgbClr val="FFFFFF"/>
                </a:solidFill>
              </a:defRPr>
            </a:lvl1pPr>
          </a:lstStyle>
          <a:p>
            <a:r>
              <a:rPr lang="en-US"/>
              <a:t>Click to edit Master title style</a:t>
            </a:r>
          </a:p>
        </p:txBody>
      </p:sp>
      <p:sp>
        <p:nvSpPr>
          <p:cNvPr id="5140" name="Rectangle 20"/>
          <p:cNvSpPr>
            <a:spLocks noGrp="1" noChangeArrowheads="1"/>
          </p:cNvSpPr>
          <p:nvPr>
            <p:ph type="subTitle" idx="1"/>
          </p:nvPr>
        </p:nvSpPr>
        <p:spPr>
          <a:xfrm>
            <a:off x="3962400" y="4267200"/>
            <a:ext cx="8026400" cy="1752600"/>
          </a:xfrm>
        </p:spPr>
        <p:txBody>
          <a:bodyPr/>
          <a:lstStyle>
            <a:lvl1pPr marL="0" indent="0">
              <a:defRPr sz="19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Joint &amp; Veins </a:t>
            </a:r>
          </a:p>
        </p:txBody>
      </p:sp>
      <p:sp>
        <p:nvSpPr>
          <p:cNvPr id="5" name="Slide Number Placeholder 4"/>
          <p:cNvSpPr>
            <a:spLocks noGrp="1"/>
          </p:cNvSpPr>
          <p:nvPr>
            <p:ph type="sldNum" sz="quarter" idx="11"/>
          </p:nvPr>
        </p:nvSpPr>
        <p:spPr/>
        <p:txBody>
          <a:bodyPr/>
          <a:lstStyle>
            <a:lvl1pPr>
              <a:defRPr/>
            </a:lvl1pPr>
          </a:lstStyle>
          <a:p>
            <a:fld id="{553D3ABA-0D6F-4A4D-8EBE-6E78B5D7059A}"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381000"/>
            <a:ext cx="2768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81000"/>
            <a:ext cx="8102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Joint &amp; Veins </a:t>
            </a:r>
          </a:p>
        </p:txBody>
      </p:sp>
      <p:sp>
        <p:nvSpPr>
          <p:cNvPr id="5" name="Slide Number Placeholder 4"/>
          <p:cNvSpPr>
            <a:spLocks noGrp="1"/>
          </p:cNvSpPr>
          <p:nvPr>
            <p:ph type="sldNum" sz="quarter" idx="11"/>
          </p:nvPr>
        </p:nvSpPr>
        <p:spPr/>
        <p:txBody>
          <a:bodyPr/>
          <a:lstStyle>
            <a:lvl1pPr>
              <a:defRPr/>
            </a:lvl1pPr>
          </a:lstStyle>
          <a:p>
            <a:fld id="{17B326E5-AFB1-442C-B4B0-4C3795961677}"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81000"/>
            <a:ext cx="10972800" cy="457200"/>
          </a:xfrm>
        </p:spPr>
        <p:txBody>
          <a:bodyPr/>
          <a:lstStyle/>
          <a:p>
            <a:r>
              <a:rPr lang="en-US"/>
              <a:t>Click to edit Master title style</a:t>
            </a:r>
          </a:p>
        </p:txBody>
      </p:sp>
      <p:sp>
        <p:nvSpPr>
          <p:cNvPr id="3" name="Content Placeholder 2"/>
          <p:cNvSpPr>
            <a:spLocks noGrp="1"/>
          </p:cNvSpPr>
          <p:nvPr>
            <p:ph sz="half" idx="1"/>
          </p:nvPr>
        </p:nvSpPr>
        <p:spPr>
          <a:xfrm>
            <a:off x="609600" y="1066800"/>
            <a:ext cx="53848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066800"/>
            <a:ext cx="53848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95700"/>
            <a:ext cx="53848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a:xfrm>
            <a:off x="4165600" y="6400800"/>
            <a:ext cx="3860800" cy="457200"/>
          </a:xfrm>
        </p:spPr>
        <p:txBody>
          <a:bodyPr/>
          <a:lstStyle>
            <a:lvl1pPr>
              <a:defRPr/>
            </a:lvl1pPr>
          </a:lstStyle>
          <a:p>
            <a:r>
              <a:rPr lang="en-US"/>
              <a:t>Joint &amp; Veins </a:t>
            </a:r>
          </a:p>
        </p:txBody>
      </p:sp>
      <p:sp>
        <p:nvSpPr>
          <p:cNvPr id="7" name="Slide Number Placeholder 6"/>
          <p:cNvSpPr>
            <a:spLocks noGrp="1"/>
          </p:cNvSpPr>
          <p:nvPr>
            <p:ph type="sldNum" sz="quarter" idx="11"/>
          </p:nvPr>
        </p:nvSpPr>
        <p:spPr>
          <a:xfrm>
            <a:off x="9144000" y="6400800"/>
            <a:ext cx="2844800" cy="457200"/>
          </a:xfrm>
        </p:spPr>
        <p:txBody>
          <a:bodyPr/>
          <a:lstStyle>
            <a:lvl1pPr>
              <a:defRPr/>
            </a:lvl1pPr>
          </a:lstStyle>
          <a:p>
            <a:fld id="{AACB336F-0920-4FB4-8CA4-4C34C55660AF}" type="slidenum">
              <a:rPr lang="en-US"/>
              <a:pPr/>
              <a:t>‹#›</a:t>
            </a:fld>
            <a:endParaRPr lang="en-US"/>
          </a:p>
        </p:txBody>
      </p:sp>
      <p:sp>
        <p:nvSpPr>
          <p:cNvPr id="8" name="Date Placeholder 7"/>
          <p:cNvSpPr>
            <a:spLocks noGrp="1"/>
          </p:cNvSpPr>
          <p:nvPr>
            <p:ph type="dt" sz="half" idx="12"/>
          </p:nvPr>
        </p:nvSpPr>
        <p:spPr>
          <a:xfrm>
            <a:off x="406400" y="6381750"/>
            <a:ext cx="2844800" cy="476250"/>
          </a:xfrm>
        </p:spPr>
        <p:txBody>
          <a:bodyPr/>
          <a:lstStyle>
            <a:lvl1pPr>
              <a:defRPr/>
            </a:lvl1pPr>
          </a:lstStyle>
          <a:p>
            <a:r>
              <a:rPr lang="en-US"/>
              <a:t>© Ben van der Pluijm</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Joint &amp; Veins </a:t>
            </a:r>
          </a:p>
        </p:txBody>
      </p:sp>
      <p:sp>
        <p:nvSpPr>
          <p:cNvPr id="5" name="Slide Number Placeholder 4"/>
          <p:cNvSpPr>
            <a:spLocks noGrp="1"/>
          </p:cNvSpPr>
          <p:nvPr>
            <p:ph type="sldNum" sz="quarter" idx="11"/>
          </p:nvPr>
        </p:nvSpPr>
        <p:spPr/>
        <p:txBody>
          <a:bodyPr/>
          <a:lstStyle>
            <a:lvl1pPr>
              <a:defRPr/>
            </a:lvl1pPr>
          </a:lstStyle>
          <a:p>
            <a:fld id="{37454C32-FC9F-4908-B035-43594F32C177}"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Joint &amp; Veins </a:t>
            </a:r>
          </a:p>
        </p:txBody>
      </p:sp>
      <p:sp>
        <p:nvSpPr>
          <p:cNvPr id="5" name="Slide Number Placeholder 4"/>
          <p:cNvSpPr>
            <a:spLocks noGrp="1"/>
          </p:cNvSpPr>
          <p:nvPr>
            <p:ph type="sldNum" sz="quarter" idx="11"/>
          </p:nvPr>
        </p:nvSpPr>
        <p:spPr/>
        <p:txBody>
          <a:bodyPr/>
          <a:lstStyle>
            <a:lvl1pPr>
              <a:defRPr/>
            </a:lvl1pPr>
          </a:lstStyle>
          <a:p>
            <a:fld id="{3C4A3C49-935C-4336-8114-CDEF22DCA9F8}"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Joint &amp; Veins </a:t>
            </a:r>
          </a:p>
        </p:txBody>
      </p:sp>
      <p:sp>
        <p:nvSpPr>
          <p:cNvPr id="6" name="Slide Number Placeholder 5"/>
          <p:cNvSpPr>
            <a:spLocks noGrp="1"/>
          </p:cNvSpPr>
          <p:nvPr>
            <p:ph type="sldNum" sz="quarter" idx="11"/>
          </p:nvPr>
        </p:nvSpPr>
        <p:spPr/>
        <p:txBody>
          <a:bodyPr/>
          <a:lstStyle>
            <a:lvl1pPr>
              <a:defRPr/>
            </a:lvl1pPr>
          </a:lstStyle>
          <a:p>
            <a:fld id="{9E6A3B9E-85A6-4BB7-8F08-5B90164AAD11}"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Joint &amp; Veins </a:t>
            </a:r>
          </a:p>
        </p:txBody>
      </p:sp>
      <p:sp>
        <p:nvSpPr>
          <p:cNvPr id="8" name="Slide Number Placeholder 7"/>
          <p:cNvSpPr>
            <a:spLocks noGrp="1"/>
          </p:cNvSpPr>
          <p:nvPr>
            <p:ph type="sldNum" sz="quarter" idx="11"/>
          </p:nvPr>
        </p:nvSpPr>
        <p:spPr/>
        <p:txBody>
          <a:bodyPr/>
          <a:lstStyle>
            <a:lvl1pPr>
              <a:defRPr/>
            </a:lvl1pPr>
          </a:lstStyle>
          <a:p>
            <a:fld id="{A5F752DA-E698-4A41-990B-D88261A0A5AF}"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Joint &amp; Veins </a:t>
            </a:r>
          </a:p>
        </p:txBody>
      </p:sp>
      <p:sp>
        <p:nvSpPr>
          <p:cNvPr id="4" name="Slide Number Placeholder 3"/>
          <p:cNvSpPr>
            <a:spLocks noGrp="1"/>
          </p:cNvSpPr>
          <p:nvPr>
            <p:ph type="sldNum" sz="quarter" idx="11"/>
          </p:nvPr>
        </p:nvSpPr>
        <p:spPr/>
        <p:txBody>
          <a:bodyPr/>
          <a:lstStyle>
            <a:lvl1pPr>
              <a:defRPr/>
            </a:lvl1pPr>
          </a:lstStyle>
          <a:p>
            <a:fld id="{0A891C7B-AB4E-44D7-BD83-B59709E8DD8E}" type="slidenum">
              <a:rPr lang="en-US"/>
              <a:pPr/>
              <a:t>‹#›</a:t>
            </a:fld>
            <a:endParaRPr lang="en-US"/>
          </a:p>
        </p:txBody>
      </p:sp>
      <p:sp>
        <p:nvSpPr>
          <p:cNvPr id="5" name="Date Placeholder 4"/>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Joint &amp; Veins </a:t>
            </a:r>
          </a:p>
        </p:txBody>
      </p:sp>
      <p:sp>
        <p:nvSpPr>
          <p:cNvPr id="3" name="Slide Number Placeholder 2"/>
          <p:cNvSpPr>
            <a:spLocks noGrp="1"/>
          </p:cNvSpPr>
          <p:nvPr>
            <p:ph type="sldNum" sz="quarter" idx="11"/>
          </p:nvPr>
        </p:nvSpPr>
        <p:spPr/>
        <p:txBody>
          <a:bodyPr/>
          <a:lstStyle>
            <a:lvl1pPr>
              <a:defRPr/>
            </a:lvl1pPr>
          </a:lstStyle>
          <a:p>
            <a:fld id="{A05679A4-B97C-42D9-878D-F0635B4F2852}"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Joint &amp; Veins </a:t>
            </a:r>
          </a:p>
        </p:txBody>
      </p:sp>
      <p:sp>
        <p:nvSpPr>
          <p:cNvPr id="6" name="Slide Number Placeholder 5"/>
          <p:cNvSpPr>
            <a:spLocks noGrp="1"/>
          </p:cNvSpPr>
          <p:nvPr>
            <p:ph type="sldNum" sz="quarter" idx="11"/>
          </p:nvPr>
        </p:nvSpPr>
        <p:spPr/>
        <p:txBody>
          <a:bodyPr/>
          <a:lstStyle>
            <a:lvl1pPr>
              <a:defRPr/>
            </a:lvl1pPr>
          </a:lstStyle>
          <a:p>
            <a:fld id="{66A65C27-4717-4FFC-BFD3-F314F0F302A5}"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Joint &amp; Veins </a:t>
            </a:r>
          </a:p>
        </p:txBody>
      </p:sp>
      <p:sp>
        <p:nvSpPr>
          <p:cNvPr id="6" name="Slide Number Placeholder 5"/>
          <p:cNvSpPr>
            <a:spLocks noGrp="1"/>
          </p:cNvSpPr>
          <p:nvPr>
            <p:ph type="sldNum" sz="quarter" idx="11"/>
          </p:nvPr>
        </p:nvSpPr>
        <p:spPr/>
        <p:txBody>
          <a:bodyPr/>
          <a:lstStyle>
            <a:lvl1pPr>
              <a:defRPr/>
            </a:lvl1pPr>
          </a:lstStyle>
          <a:p>
            <a:fld id="{1EA8A6F9-C9D2-41B5-A075-ECDB04BBE9C8}"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cs typeface="Arial" pitchFamily="34" charset="0"/>
              </a:defRPr>
            </a:lvl1pPr>
          </a:lstStyle>
          <a:p>
            <a:r>
              <a:rPr lang="en-US"/>
              <a:t>Joint &amp; Veins </a:t>
            </a:r>
          </a:p>
        </p:txBody>
      </p:sp>
      <p:sp>
        <p:nvSpPr>
          <p:cNvPr id="4099" name="Rectangle 3"/>
          <p:cNvSpPr>
            <a:spLocks noGrp="1" noChangeArrowheads="1"/>
          </p:cNvSpPr>
          <p:nvPr>
            <p:ph type="sldNum" sz="quarter" idx="4"/>
          </p:nvPr>
        </p:nvSpPr>
        <p:spPr bwMode="auto">
          <a:xfrm>
            <a:off x="9144000" y="64008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32F5A2A7-5AE2-461B-8949-4B8C579AA2CA}" type="slidenum">
              <a:rPr lang="en-US"/>
              <a:pPr/>
              <a:t>‹#›</a:t>
            </a:fld>
            <a:endParaRPr lang="en-US"/>
          </a:p>
        </p:txBody>
      </p:sp>
      <p:sp>
        <p:nvSpPr>
          <p:cNvPr id="4110" name="Rectangle 14"/>
          <p:cNvSpPr>
            <a:spLocks noGrp="1" noChangeArrowheads="1"/>
          </p:cNvSpPr>
          <p:nvPr>
            <p:ph type="title"/>
          </p:nvPr>
        </p:nvSpPr>
        <p:spPr bwMode="auto">
          <a:xfrm>
            <a:off x="-3810" y="0"/>
            <a:ext cx="12195810" cy="615553"/>
          </a:xfrm>
          <a:prstGeom prst="rect">
            <a:avLst/>
          </a:prstGeom>
          <a:solidFill>
            <a:srgbClr val="002060"/>
          </a:solidFill>
          <a:ln w="9525">
            <a:noFill/>
            <a:miter lim="800000"/>
            <a:headEnd/>
            <a:tailEnd/>
          </a:ln>
          <a:effectLst/>
        </p:spPr>
        <p:txBody>
          <a:bodyPr vert="horz" wrap="square" lIns="457200" tIns="91440" rIns="91440" bIns="91440" numCol="1" anchor="ctr" anchorCtr="0" compatLnSpc="1">
            <a:prstTxWarp prst="textNoShape">
              <a:avLst/>
            </a:prstTxWarp>
            <a:spAutoFit/>
          </a:bodyPr>
          <a:lstStyle/>
          <a:p>
            <a:pPr lvl="0"/>
            <a:r>
              <a:rPr lang="en-US" dirty="0"/>
              <a:t>Click to edit Master title style</a:t>
            </a:r>
          </a:p>
        </p:txBody>
      </p:sp>
      <p:sp>
        <p:nvSpPr>
          <p:cNvPr id="4111" name="Rectangle 15"/>
          <p:cNvSpPr>
            <a:spLocks noGrp="1" noChangeArrowheads="1"/>
          </p:cNvSpPr>
          <p:nvPr>
            <p:ph type="body" idx="1"/>
          </p:nvPr>
        </p:nvSpPr>
        <p:spPr bwMode="auto">
          <a:xfrm>
            <a:off x="609600" y="1066800"/>
            <a:ext cx="10972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112" name="Rectangle 16"/>
          <p:cNvSpPr>
            <a:spLocks noGrp="1" noChangeArrowheads="1"/>
          </p:cNvSpPr>
          <p:nvPr>
            <p:ph type="dt" sz="half" idx="2"/>
          </p:nvPr>
        </p:nvSpPr>
        <p:spPr bwMode="auto">
          <a:xfrm>
            <a:off x="508000" y="638175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r>
              <a:rPr lang="en-US"/>
              <a:t>© Ben van der Pluijm</a:t>
            </a:r>
          </a:p>
        </p:txBody>
      </p:sp>
      <p:pic>
        <p:nvPicPr>
          <p:cNvPr id="18" name="Picture 1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7838" y="6492240"/>
            <a:ext cx="445562" cy="36576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p:txStyles>
    <p:titleStyle>
      <a:lvl1pPr algn="l" rtl="0" fontAlgn="base">
        <a:spcBef>
          <a:spcPct val="0"/>
        </a:spcBef>
        <a:spcAft>
          <a:spcPct val="0"/>
        </a:spcAft>
        <a:defRPr sz="2800">
          <a:solidFill>
            <a:srgbClr val="FFFFFF"/>
          </a:solidFill>
          <a:latin typeface="+mj-lt"/>
          <a:ea typeface="+mj-ea"/>
          <a:cs typeface="+mj-cs"/>
        </a:defRPr>
      </a:lvl1pPr>
      <a:lvl2pPr algn="l" rtl="0" fontAlgn="base">
        <a:spcBef>
          <a:spcPct val="0"/>
        </a:spcBef>
        <a:spcAft>
          <a:spcPct val="0"/>
        </a:spcAft>
        <a:defRPr sz="2400">
          <a:solidFill>
            <a:schemeClr val="bg2"/>
          </a:solidFill>
          <a:latin typeface="Arial" pitchFamily="34" charset="0"/>
        </a:defRPr>
      </a:lvl2pPr>
      <a:lvl3pPr algn="l" rtl="0" fontAlgn="base">
        <a:spcBef>
          <a:spcPct val="0"/>
        </a:spcBef>
        <a:spcAft>
          <a:spcPct val="0"/>
        </a:spcAft>
        <a:defRPr sz="2400">
          <a:solidFill>
            <a:schemeClr val="bg2"/>
          </a:solidFill>
          <a:latin typeface="Arial" pitchFamily="34" charset="0"/>
        </a:defRPr>
      </a:lvl3pPr>
      <a:lvl4pPr algn="l" rtl="0" fontAlgn="base">
        <a:spcBef>
          <a:spcPct val="0"/>
        </a:spcBef>
        <a:spcAft>
          <a:spcPct val="0"/>
        </a:spcAft>
        <a:defRPr sz="2400">
          <a:solidFill>
            <a:schemeClr val="bg2"/>
          </a:solidFill>
          <a:latin typeface="Arial" pitchFamily="34" charset="0"/>
        </a:defRPr>
      </a:lvl4pPr>
      <a:lvl5pPr algn="l" rtl="0" fontAlgn="base">
        <a:spcBef>
          <a:spcPct val="0"/>
        </a:spcBef>
        <a:spcAft>
          <a:spcPct val="0"/>
        </a:spcAft>
        <a:defRPr sz="2400">
          <a:solidFill>
            <a:schemeClr val="bg2"/>
          </a:solidFill>
          <a:latin typeface="Arial" pitchFamily="34" charset="0"/>
        </a:defRPr>
      </a:lvl5pPr>
      <a:lvl6pPr marL="457200" algn="l" rtl="0" fontAlgn="base">
        <a:spcBef>
          <a:spcPct val="0"/>
        </a:spcBef>
        <a:spcAft>
          <a:spcPct val="0"/>
        </a:spcAft>
        <a:defRPr sz="2400">
          <a:solidFill>
            <a:schemeClr val="bg2"/>
          </a:solidFill>
          <a:latin typeface="Arial" pitchFamily="34" charset="0"/>
        </a:defRPr>
      </a:lvl6pPr>
      <a:lvl7pPr marL="914400" algn="l" rtl="0" fontAlgn="base">
        <a:spcBef>
          <a:spcPct val="0"/>
        </a:spcBef>
        <a:spcAft>
          <a:spcPct val="0"/>
        </a:spcAft>
        <a:defRPr sz="2400">
          <a:solidFill>
            <a:schemeClr val="bg2"/>
          </a:solidFill>
          <a:latin typeface="Arial" pitchFamily="34" charset="0"/>
        </a:defRPr>
      </a:lvl7pPr>
      <a:lvl8pPr marL="1371600" algn="l" rtl="0" fontAlgn="base">
        <a:spcBef>
          <a:spcPct val="0"/>
        </a:spcBef>
        <a:spcAft>
          <a:spcPct val="0"/>
        </a:spcAft>
        <a:defRPr sz="2400">
          <a:solidFill>
            <a:schemeClr val="bg2"/>
          </a:solidFill>
          <a:latin typeface="Arial" pitchFamily="34" charset="0"/>
        </a:defRPr>
      </a:lvl8pPr>
      <a:lvl9pPr marL="1828800" algn="l" rtl="0" fontAlgn="base">
        <a:spcBef>
          <a:spcPct val="0"/>
        </a:spcBef>
        <a:spcAft>
          <a:spcPct val="0"/>
        </a:spcAft>
        <a:defRPr sz="2400">
          <a:solidFill>
            <a:schemeClr val="bg2"/>
          </a:solidFill>
          <a:latin typeface="Arial" pitchFamily="34" charset="0"/>
        </a:defRPr>
      </a:lvl9pPr>
    </p:titleStyle>
    <p:bodyStyle>
      <a:lvl1pPr marL="342900" indent="-342900" algn="l" rtl="0" fontAlgn="base">
        <a:spcBef>
          <a:spcPct val="20000"/>
        </a:spcBef>
        <a:spcAft>
          <a:spcPct val="0"/>
        </a:spcAft>
        <a:buClr>
          <a:schemeClr val="bg2"/>
        </a:buClr>
        <a:buSzPct val="75000"/>
        <a:buFont typeface="Wingdings" pitchFamily="2" charset="2"/>
        <a:defRPr>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6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2.gif"/><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09388" y="1828800"/>
            <a:ext cx="5179412" cy="2209800"/>
          </a:xfrm>
          <a:noFill/>
        </p:spPr>
        <p:txBody>
          <a:bodyPr/>
          <a:lstStyle/>
          <a:p>
            <a:r>
              <a:rPr lang="en-US" dirty="0"/>
              <a:t>Joints and Veins</a:t>
            </a:r>
          </a:p>
        </p:txBody>
      </p:sp>
      <p:sp>
        <p:nvSpPr>
          <p:cNvPr id="5" name="Rectangle 5"/>
          <p:cNvSpPr>
            <a:spLocks noGrp="1" noChangeArrowheads="1"/>
          </p:cNvSpPr>
          <p:nvPr>
            <p:ph type="subTitle" idx="1"/>
          </p:nvPr>
        </p:nvSpPr>
        <p:spPr>
          <a:xfrm>
            <a:off x="3733800" y="4419600"/>
            <a:ext cx="6629400" cy="1828800"/>
          </a:xfrm>
        </p:spPr>
        <p:txBody>
          <a:bodyPr/>
          <a:lstStyle/>
          <a:p>
            <a:r>
              <a:rPr lang="en-US" sz="2400" dirty="0">
                <a:solidFill>
                  <a:schemeClr val="bg2"/>
                </a:solidFill>
              </a:rPr>
              <a:t>Earth Structure</a:t>
            </a:r>
            <a:br>
              <a:rPr lang="en-US" sz="2400" dirty="0">
                <a:solidFill>
                  <a:schemeClr val="bg2"/>
                </a:solidFill>
              </a:rPr>
            </a:br>
            <a:r>
              <a:rPr lang="en-US" sz="2400" dirty="0">
                <a:solidFill>
                  <a:schemeClr val="bg2"/>
                </a:solidFill>
              </a:rPr>
              <a:t>(</a:t>
            </a:r>
            <a:r>
              <a:rPr lang="en-US" sz="2000" dirty="0">
                <a:solidFill>
                  <a:schemeClr val="bg2"/>
                </a:solidFill>
              </a:rPr>
              <a:t>Processes in Structural Geology &amp;Tectonics)</a:t>
            </a:r>
          </a:p>
          <a:p>
            <a:endParaRPr lang="en-US" sz="2000" dirty="0">
              <a:solidFill>
                <a:schemeClr val="bg2"/>
              </a:solidFill>
            </a:endParaRPr>
          </a:p>
          <a:p>
            <a:r>
              <a:rPr lang="en-US" sz="2000" dirty="0">
                <a:solidFill>
                  <a:schemeClr val="bg2"/>
                </a:solidFill>
              </a:rPr>
              <a:t>© Ben van der Pluijm</a:t>
            </a:r>
          </a:p>
          <a:p>
            <a:fld id="{31758DFA-22EC-4475-A55C-3124A4D51909}" type="datetime8">
              <a:rPr lang="en-US" sz="1200" smtClean="0">
                <a:solidFill>
                  <a:schemeClr val="bg2"/>
                </a:solidFill>
                <a:cs typeface="Arial" pitchFamily="34" charset="0"/>
              </a:rPr>
              <a:pPr/>
              <a:t>9/14/2023 3:55 PM</a:t>
            </a:fld>
            <a:endParaRPr lang="en-US" sz="1200" dirty="0">
              <a:solidFill>
                <a:schemeClr val="bg2"/>
              </a:solidFill>
              <a:cs typeface="Arial" pitchFamily="34" charset="0"/>
            </a:endParaRPr>
          </a:p>
        </p:txBody>
      </p:sp>
      <p:pic>
        <p:nvPicPr>
          <p:cNvPr id="6" name="Picture 5" descr="A picture containing text&#10;&#10;Description automatically generated">
            <a:extLst>
              <a:ext uri="{FF2B5EF4-FFF2-40B4-BE49-F238E27FC236}">
                <a16:creationId xmlns:a16="http://schemas.microsoft.com/office/drawing/2014/main" id="{0920EACB-8C95-418F-ACDD-3FB68B66D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5601">
            <a:off x="1533719" y="1212983"/>
            <a:ext cx="3657600" cy="32045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Joint &amp; Veins </a:t>
            </a:r>
          </a:p>
        </p:txBody>
      </p:sp>
      <p:sp>
        <p:nvSpPr>
          <p:cNvPr id="7" name="Slide Number Placeholder 4"/>
          <p:cNvSpPr>
            <a:spLocks noGrp="1"/>
          </p:cNvSpPr>
          <p:nvPr>
            <p:ph type="sldNum" sz="quarter" idx="11"/>
          </p:nvPr>
        </p:nvSpPr>
        <p:spPr/>
        <p:txBody>
          <a:bodyPr/>
          <a:lstStyle/>
          <a:p>
            <a:fld id="{2E2CFB31-9838-4263-B384-65FEF673643F}" type="slidenum">
              <a:rPr lang="en-US"/>
              <a:pPr/>
              <a:t>10</a:t>
            </a:fld>
            <a:endParaRPr lang="en-US"/>
          </a:p>
        </p:txBody>
      </p:sp>
      <p:sp>
        <p:nvSpPr>
          <p:cNvPr id="49154" name="Rectangle 2"/>
          <p:cNvSpPr>
            <a:spLocks noGrp="1" noChangeArrowheads="1"/>
          </p:cNvSpPr>
          <p:nvPr>
            <p:ph type="title"/>
          </p:nvPr>
        </p:nvSpPr>
        <p:spPr/>
        <p:txBody>
          <a:bodyPr/>
          <a:lstStyle/>
          <a:p>
            <a:r>
              <a:rPr lang="en-US" dirty="0"/>
              <a:t>Stress Shadows and Joints</a:t>
            </a:r>
          </a:p>
        </p:txBody>
      </p:sp>
      <p:sp>
        <p:nvSpPr>
          <p:cNvPr id="49158" name="Text Box 6"/>
          <p:cNvSpPr txBox="1">
            <a:spLocks noChangeArrowheads="1"/>
          </p:cNvSpPr>
          <p:nvPr/>
        </p:nvSpPr>
        <p:spPr bwMode="auto">
          <a:xfrm>
            <a:off x="7146925" y="5218113"/>
            <a:ext cx="184150" cy="366712"/>
          </a:xfrm>
          <a:prstGeom prst="rect">
            <a:avLst/>
          </a:prstGeom>
          <a:noFill/>
          <a:ln w="9525">
            <a:noFill/>
            <a:miter lim="800000"/>
            <a:headEnd/>
            <a:tailEnd/>
          </a:ln>
          <a:effectLst/>
        </p:spPr>
        <p:txBody>
          <a:bodyPr wrap="none">
            <a:spAutoFit/>
          </a:bodyPr>
          <a:lstStyle/>
          <a:p>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487487"/>
            <a:ext cx="5029200" cy="4352027"/>
          </a:xfrm>
          <a:prstGeom prst="rect">
            <a:avLst/>
          </a:prstGeom>
        </p:spPr>
      </p:pic>
      <p:sp>
        <p:nvSpPr>
          <p:cNvPr id="10" name="Rectangle 9"/>
          <p:cNvSpPr/>
          <p:nvPr/>
        </p:nvSpPr>
        <p:spPr>
          <a:xfrm>
            <a:off x="7204166" y="2892583"/>
            <a:ext cx="4302034" cy="3170099"/>
          </a:xfrm>
          <a:prstGeom prst="rect">
            <a:avLst/>
          </a:prstGeom>
        </p:spPr>
        <p:txBody>
          <a:bodyPr wrap="square">
            <a:spAutoFit/>
          </a:bodyPr>
          <a:lstStyle/>
          <a:p>
            <a:r>
              <a:rPr lang="en-US" sz="2000" dirty="0"/>
              <a:t>Joint stress shadows</a:t>
            </a:r>
          </a:p>
          <a:p>
            <a:endParaRPr lang="en-US" sz="2000" dirty="0"/>
          </a:p>
          <a:p>
            <a:pPr marL="457200" indent="-457200">
              <a:buAutoNum type="alphaLcParenBoth"/>
            </a:pPr>
            <a:r>
              <a:rPr lang="en-US" sz="2000" dirty="0"/>
              <a:t>A grid of springs</a:t>
            </a:r>
          </a:p>
          <a:p>
            <a:pPr marL="457200" indent="-457200">
              <a:buAutoNum type="alphaLcParenBoth"/>
            </a:pPr>
            <a:r>
              <a:rPr lang="en-US" sz="2000" dirty="0"/>
              <a:t>Cutting one spring causes a few springs to relax around cut, so only relatively small area affected</a:t>
            </a:r>
          </a:p>
          <a:p>
            <a:pPr marL="457200" indent="-457200">
              <a:buAutoNum type="alphaLcParenBoth"/>
            </a:pPr>
            <a:r>
              <a:rPr lang="en-US" sz="2000" dirty="0"/>
              <a:t>Cutting many springs in a row causes a wider band of springs to relax, so larger area affected</a:t>
            </a:r>
          </a:p>
        </p:txBody>
      </p:sp>
      <p:cxnSp>
        <p:nvCxnSpPr>
          <p:cNvPr id="4" name="Straight Connector 3"/>
          <p:cNvCxnSpPr/>
          <p:nvPr/>
        </p:nvCxnSpPr>
        <p:spPr bwMode="auto">
          <a:xfrm>
            <a:off x="2837689" y="2133600"/>
            <a:ext cx="0" cy="22860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5791201" y="1993392"/>
            <a:ext cx="0" cy="45720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4328161" y="4114800"/>
            <a:ext cx="0" cy="1103313"/>
          </a:xfrm>
          <a:prstGeom prst="line">
            <a:avLst/>
          </a:prstGeom>
          <a:solidFill>
            <a:schemeClr val="accent1"/>
          </a:solidFill>
          <a:ln w="12700" cap="flat" cmpd="sng" algn="ctr">
            <a:solidFill>
              <a:srgbClr val="FF0000"/>
            </a:solidFill>
            <a:prstDash val="solid"/>
            <a:round/>
            <a:headEnd type="none" w="med" len="med"/>
            <a:tailEnd type="none" w="med" len="med"/>
          </a:ln>
          <a:effectLst/>
        </p:spPr>
      </p:cxnSp>
      <p:sp>
        <p:nvSpPr>
          <p:cNvPr id="3" name="Oval 2"/>
          <p:cNvSpPr/>
          <p:nvPr/>
        </p:nvSpPr>
        <p:spPr bwMode="auto">
          <a:xfrm>
            <a:off x="2121408" y="2706624"/>
            <a:ext cx="381000" cy="37191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r="60001"/>
          <a:stretch/>
        </p:blipFill>
        <p:spPr>
          <a:xfrm>
            <a:off x="762000" y="3352800"/>
            <a:ext cx="1602558" cy="1737360"/>
          </a:xfrm>
          <a:prstGeom prst="rect">
            <a:avLst/>
          </a:prstGeom>
        </p:spPr>
      </p:pic>
      <p:cxnSp>
        <p:nvCxnSpPr>
          <p:cNvPr id="8" name="Straight Arrow Connector 7"/>
          <p:cNvCxnSpPr/>
          <p:nvPr/>
        </p:nvCxnSpPr>
        <p:spPr bwMode="auto">
          <a:xfrm flipH="1">
            <a:off x="1623656" y="2971800"/>
            <a:ext cx="509944" cy="67301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5" name="Date Placeholder 4"/>
          <p:cNvSpPr>
            <a:spLocks noGrp="1"/>
          </p:cNvSpPr>
          <p:nvPr>
            <p:ph type="dt" sz="half" idx="12"/>
          </p:nvPr>
        </p:nvSpPr>
        <p:spPr/>
        <p:txBody>
          <a:bodyPr/>
          <a:lstStyle/>
          <a:p>
            <a:r>
              <a:rPr lang="en-US"/>
              <a:t>© Ben van der Pluijm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Joint &amp; Veins </a:t>
            </a:r>
          </a:p>
        </p:txBody>
      </p:sp>
      <p:sp>
        <p:nvSpPr>
          <p:cNvPr id="6" name="Slide Number Placeholder 4"/>
          <p:cNvSpPr>
            <a:spLocks noGrp="1"/>
          </p:cNvSpPr>
          <p:nvPr>
            <p:ph type="sldNum" sz="quarter" idx="11"/>
          </p:nvPr>
        </p:nvSpPr>
        <p:spPr/>
        <p:txBody>
          <a:bodyPr/>
          <a:lstStyle/>
          <a:p>
            <a:fld id="{0C5C2517-E32E-427F-8440-147187554C76}" type="slidenum">
              <a:rPr lang="en-US"/>
              <a:pPr/>
              <a:t>11</a:t>
            </a:fld>
            <a:endParaRPr lang="en-US"/>
          </a:p>
        </p:txBody>
      </p:sp>
      <p:sp>
        <p:nvSpPr>
          <p:cNvPr id="59394" name="Rectangle 2"/>
          <p:cNvSpPr>
            <a:spLocks noGrp="1" noChangeArrowheads="1"/>
          </p:cNvSpPr>
          <p:nvPr>
            <p:ph type="title"/>
          </p:nvPr>
        </p:nvSpPr>
        <p:spPr/>
        <p:txBody>
          <a:bodyPr/>
          <a:lstStyle/>
          <a:p>
            <a:r>
              <a:rPr lang="en-US" dirty="0"/>
              <a:t>Stress Shadows and Joint Spacing</a:t>
            </a:r>
          </a:p>
        </p:txBody>
      </p:sp>
      <p:sp>
        <p:nvSpPr>
          <p:cNvPr id="59399" name="Text Box 7"/>
          <p:cNvSpPr txBox="1">
            <a:spLocks noChangeArrowheads="1"/>
          </p:cNvSpPr>
          <p:nvPr/>
        </p:nvSpPr>
        <p:spPr bwMode="auto">
          <a:xfrm>
            <a:off x="990600" y="1301353"/>
            <a:ext cx="6838732" cy="707886"/>
          </a:xfrm>
          <a:prstGeom prst="rect">
            <a:avLst/>
          </a:prstGeom>
          <a:noFill/>
          <a:ln w="9525">
            <a:noFill/>
            <a:miter lim="800000"/>
            <a:headEnd/>
            <a:tailEnd/>
          </a:ln>
          <a:effectLst/>
        </p:spPr>
        <p:txBody>
          <a:bodyPr wrap="none">
            <a:spAutoFit/>
          </a:bodyPr>
          <a:lstStyle/>
          <a:p>
            <a:r>
              <a:rPr lang="en-US" sz="2000" dirty="0"/>
              <a:t>Thins beds have shorter joints, meaning smaller shadows.</a:t>
            </a:r>
          </a:p>
          <a:p>
            <a:r>
              <a:rPr lang="en-US" sz="2000" dirty="0"/>
              <a:t>Thus, closer spacing.</a:t>
            </a:r>
          </a:p>
        </p:txBody>
      </p:sp>
      <p:sp>
        <p:nvSpPr>
          <p:cNvPr id="8" name="Rectangle 7"/>
          <p:cNvSpPr/>
          <p:nvPr/>
        </p:nvSpPr>
        <p:spPr>
          <a:xfrm>
            <a:off x="990600" y="5136497"/>
            <a:ext cx="8458200" cy="707886"/>
          </a:xfrm>
          <a:prstGeom prst="rect">
            <a:avLst/>
          </a:prstGeom>
        </p:spPr>
        <p:txBody>
          <a:bodyPr wrap="square">
            <a:spAutoFit/>
          </a:bodyPr>
          <a:lstStyle/>
          <a:p>
            <a:r>
              <a:rPr lang="en-US" sz="2000" dirty="0"/>
              <a:t>Stress shadow (shaded area) exists around each joint. </a:t>
            </a:r>
          </a:p>
          <a:p>
            <a:r>
              <a:rPr lang="en-US" sz="2000" dirty="0"/>
              <a:t>Note how stress is transmitted across regions that are </a:t>
            </a:r>
            <a:r>
              <a:rPr lang="en-US" sz="2000" dirty="0" err="1"/>
              <a:t>unfractured</a:t>
            </a:r>
            <a:r>
              <a:rPr lang="en-US" sz="2000" dirty="0"/>
              <a:t> in 3D.</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401"/>
          <a:stretch/>
        </p:blipFill>
        <p:spPr>
          <a:xfrm>
            <a:off x="1066800" y="2402879"/>
            <a:ext cx="9144000" cy="2092921"/>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Joint &amp; Veins </a:t>
            </a:r>
          </a:p>
        </p:txBody>
      </p:sp>
      <p:sp>
        <p:nvSpPr>
          <p:cNvPr id="6" name="Slide Number Placeholder 4"/>
          <p:cNvSpPr>
            <a:spLocks noGrp="1"/>
          </p:cNvSpPr>
          <p:nvPr>
            <p:ph type="sldNum" sz="quarter" idx="11"/>
          </p:nvPr>
        </p:nvSpPr>
        <p:spPr/>
        <p:txBody>
          <a:bodyPr/>
          <a:lstStyle/>
          <a:p>
            <a:fld id="{D26878EE-70D1-46DF-81C1-FA72541FCA72}" type="slidenum">
              <a:rPr lang="en-US"/>
              <a:pPr/>
              <a:t>12</a:t>
            </a:fld>
            <a:endParaRPr lang="en-US"/>
          </a:p>
        </p:txBody>
      </p:sp>
      <p:sp>
        <p:nvSpPr>
          <p:cNvPr id="61442" name="Rectangle 2"/>
          <p:cNvSpPr>
            <a:spLocks noGrp="1" noChangeArrowheads="1"/>
          </p:cNvSpPr>
          <p:nvPr>
            <p:ph type="title"/>
          </p:nvPr>
        </p:nvSpPr>
        <p:spPr/>
        <p:txBody>
          <a:bodyPr/>
          <a:lstStyle/>
          <a:p>
            <a:r>
              <a:rPr lang="en-US" dirty="0"/>
              <a:t>Joints and Lithology (and Elasticity)</a:t>
            </a:r>
          </a:p>
        </p:txBody>
      </p:sp>
      <p:sp>
        <p:nvSpPr>
          <p:cNvPr id="8" name="Rectangle 7"/>
          <p:cNvSpPr/>
          <p:nvPr/>
        </p:nvSpPr>
        <p:spPr>
          <a:xfrm>
            <a:off x="6629400" y="2286000"/>
            <a:ext cx="4267200" cy="1631216"/>
          </a:xfrm>
          <a:prstGeom prst="rect">
            <a:avLst/>
          </a:prstGeom>
        </p:spPr>
        <p:txBody>
          <a:bodyPr wrap="square">
            <a:spAutoFit/>
          </a:bodyPr>
          <a:lstStyle/>
          <a:p>
            <a:r>
              <a:rPr lang="en-US" sz="2000" dirty="0"/>
              <a:t>Multilayer with different elasticities</a:t>
            </a:r>
          </a:p>
          <a:p>
            <a:endParaRPr lang="en-US" sz="2000" dirty="0"/>
          </a:p>
          <a:p>
            <a:r>
              <a:rPr lang="en-US" sz="2000" dirty="0"/>
              <a:t>Stiffer layers (dolomite) develop more closely spaced joints.</a:t>
            </a:r>
          </a:p>
          <a:p>
            <a:r>
              <a:rPr lang="en-US" sz="2000" dirty="0"/>
              <a:t>Why?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371601"/>
            <a:ext cx="4789110" cy="2706329"/>
          </a:xfrm>
          <a:prstGeom prst="rect">
            <a:avLst/>
          </a:prstGeom>
        </p:spPr>
      </p:pic>
      <p:sp>
        <p:nvSpPr>
          <p:cNvPr id="9" name="Left Arrow 8"/>
          <p:cNvSpPr/>
          <p:nvPr/>
        </p:nvSpPr>
        <p:spPr bwMode="auto">
          <a:xfrm>
            <a:off x="1143000" y="2590800"/>
            <a:ext cx="527462" cy="228600"/>
          </a:xfrm>
          <a:prstGeom prst="leftArrow">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Left Arrow 9"/>
          <p:cNvSpPr/>
          <p:nvPr/>
        </p:nvSpPr>
        <p:spPr bwMode="auto">
          <a:xfrm rot="10800000">
            <a:off x="5669280" y="2590800"/>
            <a:ext cx="527462" cy="228600"/>
          </a:xfrm>
          <a:prstGeom prst="leftArrow">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Joint &amp; Veins </a:t>
            </a:r>
          </a:p>
        </p:txBody>
      </p:sp>
      <p:sp>
        <p:nvSpPr>
          <p:cNvPr id="10" name="Slide Number Placeholder 4"/>
          <p:cNvSpPr>
            <a:spLocks noGrp="1"/>
          </p:cNvSpPr>
          <p:nvPr>
            <p:ph type="sldNum" sz="quarter" idx="11"/>
          </p:nvPr>
        </p:nvSpPr>
        <p:spPr/>
        <p:txBody>
          <a:bodyPr/>
          <a:lstStyle/>
          <a:p>
            <a:fld id="{E108B0C8-4152-4A4A-9EB3-E01DB3A0A3BE}" type="slidenum">
              <a:rPr lang="en-US"/>
              <a:pPr/>
              <a:t>13</a:t>
            </a:fld>
            <a:endParaRPr lang="en-US" dirty="0"/>
          </a:p>
        </p:txBody>
      </p:sp>
      <p:sp>
        <p:nvSpPr>
          <p:cNvPr id="20482" name="Rectangle 2"/>
          <p:cNvSpPr>
            <a:spLocks noGrp="1" noChangeArrowheads="1"/>
          </p:cNvSpPr>
          <p:nvPr>
            <p:ph type="title"/>
          </p:nvPr>
        </p:nvSpPr>
        <p:spPr/>
        <p:txBody>
          <a:bodyPr/>
          <a:lstStyle/>
          <a:p>
            <a:r>
              <a:rPr lang="en-US" dirty="0"/>
              <a:t>Elasticity</a:t>
            </a:r>
          </a:p>
        </p:txBody>
      </p:sp>
      <p:sp>
        <p:nvSpPr>
          <p:cNvPr id="20483" name="Rectangle 3"/>
          <p:cNvSpPr>
            <a:spLocks noGrp="1" noChangeArrowheads="1"/>
          </p:cNvSpPr>
          <p:nvPr>
            <p:ph type="body" idx="1"/>
          </p:nvPr>
        </p:nvSpPr>
        <p:spPr>
          <a:xfrm>
            <a:off x="6637020" y="850392"/>
            <a:ext cx="4343400" cy="2362200"/>
          </a:xfrm>
        </p:spPr>
        <p:txBody>
          <a:bodyPr/>
          <a:lstStyle/>
          <a:p>
            <a:r>
              <a:rPr lang="en-US" sz="2000" dirty="0"/>
              <a:t>Elastic (or </a:t>
            </a:r>
            <a:r>
              <a:rPr lang="en-US" sz="2000" dirty="0" err="1"/>
              <a:t>Hookean</a:t>
            </a:r>
            <a:r>
              <a:rPr lang="en-US" sz="2000" dirty="0"/>
              <a:t>) Behavior:</a:t>
            </a:r>
          </a:p>
          <a:p>
            <a:endParaRPr lang="en-US" sz="2000" dirty="0"/>
          </a:p>
          <a:p>
            <a:r>
              <a:rPr lang="en-US" sz="2000" dirty="0">
                <a:latin typeface="Symbol" pitchFamily="18" charset="2"/>
              </a:rPr>
              <a:t>s</a:t>
            </a:r>
            <a:r>
              <a:rPr lang="en-US" sz="2000" dirty="0"/>
              <a:t> = E . </a:t>
            </a:r>
            <a:r>
              <a:rPr lang="en-US" sz="2000" b="1" dirty="0"/>
              <a:t>e</a:t>
            </a:r>
            <a:endParaRPr lang="en-US" sz="2000" dirty="0"/>
          </a:p>
          <a:p>
            <a:endParaRPr lang="en-US" sz="2000" dirty="0"/>
          </a:p>
          <a:p>
            <a:r>
              <a:rPr lang="en-US" sz="2000" dirty="0"/>
              <a:t>E = Young’s Modulus</a:t>
            </a:r>
          </a:p>
        </p:txBody>
      </p:sp>
      <p:pic>
        <p:nvPicPr>
          <p:cNvPr id="18434" name="Picture 2" descr="http://www-materials.eng.cam.ac.uk/mpsite/properties/units_pics/stiffn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731770"/>
            <a:ext cx="3770535" cy="374523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webpages.uidaho.edu/~simkat/geol345_files/elastic_modul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65" r="30556"/>
          <a:stretch/>
        </p:blipFill>
        <p:spPr bwMode="auto">
          <a:xfrm>
            <a:off x="6705600" y="3581400"/>
            <a:ext cx="2743200" cy="2766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9439"/>
          <a:stretch/>
        </p:blipFill>
        <p:spPr>
          <a:xfrm>
            <a:off x="990600" y="1146127"/>
            <a:ext cx="5029200" cy="1486285"/>
          </a:xfrm>
          <a:prstGeom prst="rect">
            <a:avLst/>
          </a:prstGeom>
        </p:spPr>
      </p:pic>
      <p:sp>
        <p:nvSpPr>
          <p:cNvPr id="3" name="Date Placeholder 2"/>
          <p:cNvSpPr>
            <a:spLocks noGrp="1"/>
          </p:cNvSpPr>
          <p:nvPr>
            <p:ph type="dt" sz="half" idx="12"/>
          </p:nvPr>
        </p:nvSpPr>
        <p:spPr/>
        <p:txBody>
          <a:bodyPr/>
          <a:lstStyle/>
          <a:p>
            <a:r>
              <a:rPr lang="en-US"/>
              <a:t>© Ben van der Pluijm</a:t>
            </a:r>
          </a:p>
        </p:txBody>
      </p:sp>
      <p:sp>
        <p:nvSpPr>
          <p:cNvPr id="5" name="Rectangle 4">
            <a:extLst>
              <a:ext uri="{FF2B5EF4-FFF2-40B4-BE49-F238E27FC236}">
                <a16:creationId xmlns:a16="http://schemas.microsoft.com/office/drawing/2014/main" id="{7BE157AF-88C7-4ECC-B981-DD9EC37D5319}"/>
              </a:ext>
            </a:extLst>
          </p:cNvPr>
          <p:cNvSpPr/>
          <p:nvPr/>
        </p:nvSpPr>
        <p:spPr bwMode="auto">
          <a:xfrm>
            <a:off x="6705600" y="4953000"/>
            <a:ext cx="2103120" cy="3291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303228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Joint &amp; Veins </a:t>
            </a:r>
          </a:p>
        </p:txBody>
      </p:sp>
      <p:sp>
        <p:nvSpPr>
          <p:cNvPr id="6" name="Slide Number Placeholder 4"/>
          <p:cNvSpPr>
            <a:spLocks noGrp="1"/>
          </p:cNvSpPr>
          <p:nvPr>
            <p:ph type="sldNum" sz="quarter" idx="11"/>
          </p:nvPr>
        </p:nvSpPr>
        <p:spPr/>
        <p:txBody>
          <a:bodyPr/>
          <a:lstStyle/>
          <a:p>
            <a:fld id="{D26878EE-70D1-46DF-81C1-FA72541FCA72}" type="slidenum">
              <a:rPr lang="en-US"/>
              <a:pPr/>
              <a:t>14</a:t>
            </a:fld>
            <a:endParaRPr lang="en-US"/>
          </a:p>
        </p:txBody>
      </p:sp>
      <p:sp>
        <p:nvSpPr>
          <p:cNvPr id="61442" name="Rectangle 2"/>
          <p:cNvSpPr>
            <a:spLocks noGrp="1" noChangeArrowheads="1"/>
          </p:cNvSpPr>
          <p:nvPr>
            <p:ph type="title"/>
          </p:nvPr>
        </p:nvSpPr>
        <p:spPr/>
        <p:txBody>
          <a:bodyPr/>
          <a:lstStyle/>
          <a:p>
            <a:r>
              <a:rPr lang="en-US" dirty="0"/>
              <a:t>Joints and Lithology (and Elasticity)</a:t>
            </a:r>
          </a:p>
        </p:txBody>
      </p:sp>
      <p:sp>
        <p:nvSpPr>
          <p:cNvPr id="61445" name="Text Box 5"/>
          <p:cNvSpPr txBox="1">
            <a:spLocks noChangeArrowheads="1"/>
          </p:cNvSpPr>
          <p:nvPr/>
        </p:nvSpPr>
        <p:spPr bwMode="auto">
          <a:xfrm>
            <a:off x="914400" y="4327632"/>
            <a:ext cx="9282819" cy="1938992"/>
          </a:xfrm>
          <a:prstGeom prst="rect">
            <a:avLst/>
          </a:prstGeom>
          <a:noFill/>
          <a:ln w="9525">
            <a:noFill/>
            <a:miter lim="800000"/>
            <a:headEnd/>
            <a:tailEnd/>
          </a:ln>
          <a:effectLst/>
        </p:spPr>
        <p:txBody>
          <a:bodyPr wrap="square">
            <a:spAutoFit/>
          </a:bodyPr>
          <a:lstStyle/>
          <a:p>
            <a:r>
              <a:rPr lang="en-US" sz="2000" dirty="0"/>
              <a:t>Young’s modulus E (elasticity, measure of stiffness) and stress.</a:t>
            </a:r>
          </a:p>
          <a:p>
            <a:r>
              <a:rPr lang="en-US" sz="2000" b="1" dirty="0">
                <a:latin typeface="Symbol" pitchFamily="18" charset="2"/>
              </a:rPr>
              <a:t>	</a:t>
            </a:r>
            <a:r>
              <a:rPr lang="en-US" sz="2000" b="1" dirty="0"/>
              <a:t> </a:t>
            </a:r>
            <a:r>
              <a:rPr lang="en-US" sz="2000" b="1" dirty="0">
                <a:latin typeface="Symbol" pitchFamily="18" charset="2"/>
              </a:rPr>
              <a:t>s = </a:t>
            </a:r>
            <a:r>
              <a:rPr lang="en-US" dirty="0"/>
              <a:t>E . </a:t>
            </a:r>
            <a:r>
              <a:rPr lang="en-US" b="1" dirty="0"/>
              <a:t>e</a:t>
            </a:r>
            <a:r>
              <a:rPr lang="en-US" dirty="0"/>
              <a:t>  </a:t>
            </a:r>
            <a:r>
              <a:rPr lang="en-US" sz="2000" dirty="0"/>
              <a:t>(Hooke’s Law).  </a:t>
            </a:r>
          </a:p>
          <a:p>
            <a:endParaRPr lang="en-US" sz="2000" dirty="0"/>
          </a:p>
          <a:p>
            <a:r>
              <a:rPr lang="en-US" sz="2000" dirty="0"/>
              <a:t>For same extension (</a:t>
            </a:r>
            <a:r>
              <a:rPr lang="en-US" sz="2000" b="1" dirty="0"/>
              <a:t>e</a:t>
            </a:r>
            <a:r>
              <a:rPr lang="en-US" sz="2000" dirty="0"/>
              <a:t>):</a:t>
            </a:r>
          </a:p>
          <a:p>
            <a:r>
              <a:rPr lang="en-US" sz="2000" dirty="0"/>
              <a:t>Large E (80GPa, stiffer) means large </a:t>
            </a:r>
            <a:r>
              <a:rPr lang="en-US" sz="2000" dirty="0">
                <a:latin typeface="Symbol" pitchFamily="18" charset="2"/>
              </a:rPr>
              <a:t>s</a:t>
            </a:r>
            <a:r>
              <a:rPr lang="en-US" sz="2000" dirty="0"/>
              <a:t>, so more fractures (and earlier).</a:t>
            </a:r>
          </a:p>
          <a:p>
            <a:r>
              <a:rPr lang="en-US" sz="2000" dirty="0"/>
              <a:t>Small E (20GPa) means small </a:t>
            </a:r>
            <a:r>
              <a:rPr lang="en-US" sz="2000" dirty="0">
                <a:latin typeface="Symbol" pitchFamily="18" charset="2"/>
              </a:rPr>
              <a:t>s</a:t>
            </a:r>
            <a:r>
              <a:rPr lang="en-US" sz="2000" dirty="0"/>
              <a:t>, so fewer fractures.</a:t>
            </a:r>
          </a:p>
        </p:txBody>
      </p:sp>
      <p:sp>
        <p:nvSpPr>
          <p:cNvPr id="8" name="Rectangle 7"/>
          <p:cNvSpPr/>
          <p:nvPr/>
        </p:nvSpPr>
        <p:spPr>
          <a:xfrm>
            <a:off x="6629400" y="2286000"/>
            <a:ext cx="4267200" cy="1631216"/>
          </a:xfrm>
          <a:prstGeom prst="rect">
            <a:avLst/>
          </a:prstGeom>
        </p:spPr>
        <p:txBody>
          <a:bodyPr wrap="square">
            <a:spAutoFit/>
          </a:bodyPr>
          <a:lstStyle/>
          <a:p>
            <a:r>
              <a:rPr lang="en-US" sz="2000" dirty="0"/>
              <a:t>Multilayer with different elasticities</a:t>
            </a:r>
          </a:p>
          <a:p>
            <a:endParaRPr lang="en-US" sz="2000" dirty="0"/>
          </a:p>
          <a:p>
            <a:r>
              <a:rPr lang="en-US" sz="2000" dirty="0"/>
              <a:t>Stiffer layers (dolomite) develop more closely spaced joints.</a:t>
            </a:r>
          </a:p>
          <a:p>
            <a:r>
              <a:rPr lang="en-US" sz="2000" dirty="0"/>
              <a:t>Why?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371601"/>
            <a:ext cx="4789110" cy="2706329"/>
          </a:xfrm>
          <a:prstGeom prst="rect">
            <a:avLst/>
          </a:prstGeom>
        </p:spPr>
      </p:pic>
      <p:sp>
        <p:nvSpPr>
          <p:cNvPr id="9" name="Left Arrow 8"/>
          <p:cNvSpPr/>
          <p:nvPr/>
        </p:nvSpPr>
        <p:spPr bwMode="auto">
          <a:xfrm>
            <a:off x="1143000" y="2590800"/>
            <a:ext cx="527462" cy="228600"/>
          </a:xfrm>
          <a:prstGeom prst="leftArrow">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Left Arrow 9"/>
          <p:cNvSpPr/>
          <p:nvPr/>
        </p:nvSpPr>
        <p:spPr bwMode="auto">
          <a:xfrm rot="10800000">
            <a:off x="5669280" y="2590800"/>
            <a:ext cx="527462" cy="228600"/>
          </a:xfrm>
          <a:prstGeom prst="leftArrow">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8648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Joints: Sheeting (or </a:t>
            </a:r>
            <a:r>
              <a:rPr lang="en-US" dirty="0" err="1"/>
              <a:t>Unroofing</a:t>
            </a:r>
            <a:r>
              <a:rPr lang="en-US" dirty="0"/>
              <a:t>) Joints</a:t>
            </a:r>
          </a:p>
        </p:txBody>
      </p:sp>
      <p:sp>
        <p:nvSpPr>
          <p:cNvPr id="3" name="Footer Placeholder 2"/>
          <p:cNvSpPr>
            <a:spLocks noGrp="1"/>
          </p:cNvSpPr>
          <p:nvPr>
            <p:ph type="ftr" sz="quarter" idx="10"/>
          </p:nvPr>
        </p:nvSpPr>
        <p:spPr/>
        <p:txBody>
          <a:bodyPr/>
          <a:lstStyle/>
          <a:p>
            <a:r>
              <a:rPr lang="en-US"/>
              <a:t>Joint &amp; Veins </a:t>
            </a:r>
          </a:p>
        </p:txBody>
      </p:sp>
      <p:sp>
        <p:nvSpPr>
          <p:cNvPr id="4" name="Slide Number Placeholder 3"/>
          <p:cNvSpPr>
            <a:spLocks noGrp="1"/>
          </p:cNvSpPr>
          <p:nvPr>
            <p:ph type="sldNum" sz="quarter" idx="11"/>
          </p:nvPr>
        </p:nvSpPr>
        <p:spPr/>
        <p:txBody>
          <a:bodyPr/>
          <a:lstStyle/>
          <a:p>
            <a:fld id="{0A891C7B-AB4E-44D7-BD83-B59709E8DD8E}" type="slidenum">
              <a:rPr lang="en-US" smtClean="0"/>
              <a:pPr/>
              <a:t>15</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6855"/>
          <a:stretch/>
        </p:blipFill>
        <p:spPr>
          <a:xfrm>
            <a:off x="914400" y="1088233"/>
            <a:ext cx="8229600" cy="2659604"/>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930400" y="3890712"/>
            <a:ext cx="3352800" cy="2348163"/>
          </a:xfrm>
          <a:prstGeom prst="rect">
            <a:avLst/>
          </a:prstGeom>
        </p:spPr>
      </p:pic>
      <p:sp>
        <p:nvSpPr>
          <p:cNvPr id="9" name="Rectangle 8"/>
          <p:cNvSpPr/>
          <p:nvPr/>
        </p:nvSpPr>
        <p:spPr>
          <a:xfrm>
            <a:off x="5638800" y="4724400"/>
            <a:ext cx="4622800" cy="1384995"/>
          </a:xfrm>
          <a:prstGeom prst="rect">
            <a:avLst/>
          </a:prstGeom>
        </p:spPr>
        <p:txBody>
          <a:bodyPr wrap="square">
            <a:spAutoFit/>
          </a:bodyPr>
          <a:lstStyle/>
          <a:p>
            <a:r>
              <a:rPr lang="en-US" sz="2400" dirty="0"/>
              <a:t>Unloading (relaxing):</a:t>
            </a:r>
          </a:p>
          <a:p>
            <a:r>
              <a:rPr lang="en-US" sz="2000" dirty="0"/>
              <a:t>Vertical extension, horizontal contraction (‘Poisson effect’) as rock expands from removal of overburden</a:t>
            </a:r>
          </a:p>
        </p:txBody>
      </p:sp>
      <p:sp>
        <p:nvSpPr>
          <p:cNvPr id="6" name="Date Placeholder 5"/>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974561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Joint &amp; Veins </a:t>
            </a:r>
          </a:p>
        </p:txBody>
      </p:sp>
      <p:sp>
        <p:nvSpPr>
          <p:cNvPr id="7" name="Slide Number Placeholder 4"/>
          <p:cNvSpPr>
            <a:spLocks noGrp="1"/>
          </p:cNvSpPr>
          <p:nvPr>
            <p:ph type="sldNum" sz="quarter" idx="11"/>
          </p:nvPr>
        </p:nvSpPr>
        <p:spPr/>
        <p:txBody>
          <a:bodyPr/>
          <a:lstStyle/>
          <a:p>
            <a:fld id="{EC825BEE-AE34-41E2-91A7-4A405B4FF513}" type="slidenum">
              <a:rPr lang="en-US"/>
              <a:pPr/>
              <a:t>16</a:t>
            </a:fld>
            <a:endParaRPr lang="en-US"/>
          </a:p>
        </p:txBody>
      </p:sp>
      <p:sp>
        <p:nvSpPr>
          <p:cNvPr id="67586" name="Rectangle 2"/>
          <p:cNvSpPr>
            <a:spLocks noGrp="1" noChangeArrowheads="1"/>
          </p:cNvSpPr>
          <p:nvPr>
            <p:ph type="title"/>
          </p:nvPr>
        </p:nvSpPr>
        <p:spPr/>
        <p:txBody>
          <a:bodyPr/>
          <a:lstStyle/>
          <a:p>
            <a:r>
              <a:rPr lang="en-US" dirty="0"/>
              <a:t>Other Joints: Columnar (or Cooling) Joints</a:t>
            </a:r>
          </a:p>
        </p:txBody>
      </p:sp>
      <p:sp>
        <p:nvSpPr>
          <p:cNvPr id="67589" name="Text Box 5"/>
          <p:cNvSpPr txBox="1">
            <a:spLocks noChangeArrowheads="1"/>
          </p:cNvSpPr>
          <p:nvPr/>
        </p:nvSpPr>
        <p:spPr bwMode="auto">
          <a:xfrm>
            <a:off x="7255558" y="4885738"/>
            <a:ext cx="3860800" cy="1077218"/>
          </a:xfrm>
          <a:prstGeom prst="rect">
            <a:avLst/>
          </a:prstGeom>
          <a:noFill/>
          <a:ln w="9525">
            <a:noFill/>
            <a:miter lim="800000"/>
            <a:headEnd/>
            <a:tailEnd/>
          </a:ln>
          <a:effectLst/>
        </p:spPr>
        <p:txBody>
          <a:bodyPr wrap="square">
            <a:spAutoFit/>
          </a:bodyPr>
          <a:lstStyle/>
          <a:p>
            <a:r>
              <a:rPr lang="en-US" sz="2400" dirty="0"/>
              <a:t>Cooling: </a:t>
            </a:r>
          </a:p>
          <a:p>
            <a:r>
              <a:rPr lang="en-US" sz="2000" dirty="0"/>
              <a:t>Horizontal stress as rock contracts vertically from cooling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7239" b="18256"/>
          <a:stretch/>
        </p:blipFill>
        <p:spPr>
          <a:xfrm>
            <a:off x="457200" y="1066800"/>
            <a:ext cx="7924800" cy="2242395"/>
          </a:xfrm>
          <a:prstGeom prst="rect">
            <a:avLst/>
          </a:prstGeom>
        </p:spPr>
      </p:pic>
      <p:pic>
        <p:nvPicPr>
          <p:cNvPr id="9" name="Picture 4" descr="columnar side"/>
          <p:cNvPicPr>
            <a:picLocks noChangeAspect="1" noChangeArrowheads="1"/>
          </p:cNvPicPr>
          <p:nvPr/>
        </p:nvPicPr>
        <p:blipFill>
          <a:blip r:embed="rId4" cstate="print"/>
          <a:srcRect/>
          <a:stretch>
            <a:fillRect/>
          </a:stretch>
        </p:blipFill>
        <p:spPr bwMode="auto">
          <a:xfrm>
            <a:off x="4409491" y="3057526"/>
            <a:ext cx="2190315" cy="3343275"/>
          </a:xfrm>
          <a:prstGeom prst="rect">
            <a:avLst/>
          </a:prstGeom>
          <a:noFill/>
          <a:ln w="9525">
            <a:noFill/>
            <a:miter lim="800000"/>
            <a:headEnd/>
            <a:tailEnd/>
          </a:ln>
          <a:effectLst/>
        </p:spPr>
      </p:pic>
      <p:pic>
        <p:nvPicPr>
          <p:cNvPr id="10" name="Picture 3" descr="columnar top"/>
          <p:cNvPicPr>
            <a:picLocks noChangeAspect="1" noChangeArrowheads="1"/>
          </p:cNvPicPr>
          <p:nvPr/>
        </p:nvPicPr>
        <p:blipFill>
          <a:blip r:embed="rId5" cstate="print"/>
          <a:srcRect/>
          <a:stretch>
            <a:fillRect/>
          </a:stretch>
        </p:blipFill>
        <p:spPr bwMode="auto">
          <a:xfrm>
            <a:off x="685800" y="3766394"/>
            <a:ext cx="3357716" cy="2199932"/>
          </a:xfrm>
          <a:prstGeom prst="rect">
            <a:avLst/>
          </a:prstGeom>
          <a:noFill/>
          <a:ln w="9525">
            <a:noFill/>
            <a:miter lim="800000"/>
            <a:headEnd/>
            <a:tailEnd/>
          </a:ln>
          <a:effectLst/>
        </p:spPr>
      </p:pic>
      <p:sp>
        <p:nvSpPr>
          <p:cNvPr id="3" name="Date Placeholder 2"/>
          <p:cNvSpPr>
            <a:spLocks noGrp="1"/>
          </p:cNvSpPr>
          <p:nvPr>
            <p:ph type="dt" sz="half" idx="12"/>
          </p:nvPr>
        </p:nvSpPr>
        <p:spPr/>
        <p:txBody>
          <a:bodyPr/>
          <a:lstStyle/>
          <a:p>
            <a:r>
              <a:rPr lang="en-US"/>
              <a:t>© Ben van der Pluijm</a:t>
            </a:r>
          </a:p>
        </p:txBody>
      </p:sp>
      <p:pic>
        <p:nvPicPr>
          <p:cNvPr id="11" name="Picture 10">
            <a:extLst>
              <a:ext uri="{FF2B5EF4-FFF2-40B4-BE49-F238E27FC236}">
                <a16:creationId xmlns:a16="http://schemas.microsoft.com/office/drawing/2014/main" id="{38E60829-F832-4E2C-89A0-55A972A80E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60" b="7145"/>
          <a:stretch/>
        </p:blipFill>
        <p:spPr>
          <a:xfrm>
            <a:off x="8360569" y="1900700"/>
            <a:ext cx="1650778" cy="25471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Joint &amp; Veins </a:t>
            </a:r>
          </a:p>
        </p:txBody>
      </p:sp>
      <p:sp>
        <p:nvSpPr>
          <p:cNvPr id="7" name="Slide Number Placeholder 4"/>
          <p:cNvSpPr>
            <a:spLocks noGrp="1"/>
          </p:cNvSpPr>
          <p:nvPr>
            <p:ph type="sldNum" sz="quarter" idx="11"/>
          </p:nvPr>
        </p:nvSpPr>
        <p:spPr/>
        <p:txBody>
          <a:bodyPr/>
          <a:lstStyle/>
          <a:p>
            <a:fld id="{E32E27EC-D418-405D-BB26-D8B89868B8A2}" type="slidenum">
              <a:rPr lang="en-US" smtClean="0"/>
              <a:pPr/>
              <a:t>17</a:t>
            </a:fld>
            <a:endParaRPr lang="en-US" dirty="0"/>
          </a:p>
        </p:txBody>
      </p:sp>
      <p:sp>
        <p:nvSpPr>
          <p:cNvPr id="63490" name="Rectangle 2"/>
          <p:cNvSpPr>
            <a:spLocks noGrp="1" noChangeArrowheads="1"/>
          </p:cNvSpPr>
          <p:nvPr>
            <p:ph type="title"/>
          </p:nvPr>
        </p:nvSpPr>
        <p:spPr/>
        <p:txBody>
          <a:bodyPr/>
          <a:lstStyle/>
          <a:p>
            <a:r>
              <a:rPr lang="en-US" dirty="0"/>
              <a:t>Joint terminations</a:t>
            </a:r>
          </a:p>
        </p:txBody>
      </p:sp>
      <p:sp>
        <p:nvSpPr>
          <p:cNvPr id="9" name="Rectangle 8"/>
          <p:cNvSpPr/>
          <p:nvPr/>
        </p:nvSpPr>
        <p:spPr>
          <a:xfrm>
            <a:off x="6553200" y="1066800"/>
            <a:ext cx="3886200" cy="4647426"/>
          </a:xfrm>
          <a:prstGeom prst="rect">
            <a:avLst/>
          </a:prstGeom>
        </p:spPr>
        <p:txBody>
          <a:bodyPr wrap="square">
            <a:spAutoFit/>
          </a:bodyPr>
          <a:lstStyle/>
          <a:p>
            <a:pPr marL="457200" indent="-457200" eaLnBrk="1" hangingPunct="1">
              <a:spcBef>
                <a:spcPct val="30000"/>
              </a:spcBef>
              <a:buAutoNum type="alphaLcParenBoth"/>
              <a:defRPr/>
            </a:pPr>
            <a:r>
              <a:rPr lang="en-US" sz="2000" dirty="0"/>
              <a:t>Joints terminate without curving when they approach one another.</a:t>
            </a:r>
          </a:p>
          <a:p>
            <a:pPr marL="457200" indent="-457200" eaLnBrk="1" hangingPunct="1">
              <a:spcBef>
                <a:spcPct val="30000"/>
              </a:spcBef>
              <a:buAutoNum type="alphaLcParenBoth"/>
              <a:defRPr/>
            </a:pPr>
            <a:endParaRPr lang="en-US" sz="2000" dirty="0"/>
          </a:p>
          <a:p>
            <a:pPr marL="457200" indent="-457200" eaLnBrk="1" hangingPunct="1">
              <a:spcBef>
                <a:spcPct val="30000"/>
              </a:spcBef>
              <a:buAutoNum type="alphaLcParenBoth"/>
              <a:defRPr/>
            </a:pPr>
            <a:endParaRPr lang="en-US" sz="2000" dirty="0"/>
          </a:p>
          <a:p>
            <a:pPr marL="457200" indent="-457200" eaLnBrk="1" hangingPunct="1">
              <a:spcBef>
                <a:spcPct val="30000"/>
              </a:spcBef>
              <a:buAutoNum type="alphaLcParenBoth"/>
              <a:defRPr/>
            </a:pPr>
            <a:r>
              <a:rPr lang="en-US" sz="2000" dirty="0"/>
              <a:t>Joints curving into each other and linking. </a:t>
            </a:r>
          </a:p>
          <a:p>
            <a:pPr eaLnBrk="1" hangingPunct="1">
              <a:spcBef>
                <a:spcPct val="30000"/>
              </a:spcBef>
              <a:defRPr/>
            </a:pPr>
            <a:endParaRPr lang="en-US" sz="2000" dirty="0"/>
          </a:p>
          <a:p>
            <a:pPr marL="457200" indent="-457200" eaLnBrk="1" hangingPunct="1">
              <a:spcBef>
                <a:spcPct val="30000"/>
              </a:spcBef>
              <a:buAutoNum type="alphaLcParenBoth"/>
              <a:defRPr/>
            </a:pPr>
            <a:endParaRPr lang="en-US" sz="2000" dirty="0"/>
          </a:p>
          <a:p>
            <a:pPr marL="457200" indent="-457200" eaLnBrk="1" hangingPunct="1">
              <a:spcBef>
                <a:spcPct val="30000"/>
              </a:spcBef>
              <a:buAutoNum type="alphaLcParenBoth"/>
              <a:defRPr/>
            </a:pPr>
            <a:r>
              <a:rPr lang="en-US" sz="2000" dirty="0"/>
              <a:t>Joint spacing is fairly constant because joints that grow too close together cannot pass each other.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037543"/>
            <a:ext cx="3657600" cy="5591857"/>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5EE2-810B-461F-B12F-A3FF1ED932A2}"/>
              </a:ext>
            </a:extLst>
          </p:cNvPr>
          <p:cNvSpPr>
            <a:spLocks noGrp="1"/>
          </p:cNvSpPr>
          <p:nvPr>
            <p:ph type="title"/>
          </p:nvPr>
        </p:nvSpPr>
        <p:spPr/>
        <p:txBody>
          <a:bodyPr/>
          <a:lstStyle/>
          <a:p>
            <a:r>
              <a:rPr lang="en-US" dirty="0"/>
              <a:t>Veins</a:t>
            </a:r>
          </a:p>
        </p:txBody>
      </p:sp>
      <p:sp>
        <p:nvSpPr>
          <p:cNvPr id="3" name="Footer Placeholder 2">
            <a:extLst>
              <a:ext uri="{FF2B5EF4-FFF2-40B4-BE49-F238E27FC236}">
                <a16:creationId xmlns:a16="http://schemas.microsoft.com/office/drawing/2014/main" id="{7127BF18-D053-4EFC-B3AD-77C39EE425ED}"/>
              </a:ext>
            </a:extLst>
          </p:cNvPr>
          <p:cNvSpPr>
            <a:spLocks noGrp="1"/>
          </p:cNvSpPr>
          <p:nvPr>
            <p:ph type="ftr" sz="quarter" idx="10"/>
          </p:nvPr>
        </p:nvSpPr>
        <p:spPr/>
        <p:txBody>
          <a:bodyPr/>
          <a:lstStyle/>
          <a:p>
            <a:r>
              <a:rPr lang="en-US"/>
              <a:t>Joint &amp; Veins </a:t>
            </a:r>
          </a:p>
        </p:txBody>
      </p:sp>
      <p:sp>
        <p:nvSpPr>
          <p:cNvPr id="4" name="Slide Number Placeholder 3">
            <a:extLst>
              <a:ext uri="{FF2B5EF4-FFF2-40B4-BE49-F238E27FC236}">
                <a16:creationId xmlns:a16="http://schemas.microsoft.com/office/drawing/2014/main" id="{022F0AE0-336A-48DF-8023-D3297491243F}"/>
              </a:ext>
            </a:extLst>
          </p:cNvPr>
          <p:cNvSpPr>
            <a:spLocks noGrp="1"/>
          </p:cNvSpPr>
          <p:nvPr>
            <p:ph type="sldNum" sz="quarter" idx="11"/>
          </p:nvPr>
        </p:nvSpPr>
        <p:spPr/>
        <p:txBody>
          <a:bodyPr/>
          <a:lstStyle/>
          <a:p>
            <a:fld id="{0A891C7B-AB4E-44D7-BD83-B59709E8DD8E}" type="slidenum">
              <a:rPr lang="en-US" smtClean="0"/>
              <a:pPr/>
              <a:t>18</a:t>
            </a:fld>
            <a:endParaRPr lang="en-US"/>
          </a:p>
        </p:txBody>
      </p:sp>
      <p:sp>
        <p:nvSpPr>
          <p:cNvPr id="5" name="Date Placeholder 4">
            <a:extLst>
              <a:ext uri="{FF2B5EF4-FFF2-40B4-BE49-F238E27FC236}">
                <a16:creationId xmlns:a16="http://schemas.microsoft.com/office/drawing/2014/main" id="{0B86589F-BB86-4C6E-BF5E-66C239D7C4E3}"/>
              </a:ext>
            </a:extLst>
          </p:cNvPr>
          <p:cNvSpPr>
            <a:spLocks noGrp="1"/>
          </p:cNvSpPr>
          <p:nvPr>
            <p:ph type="dt" sz="half" idx="12"/>
          </p:nvPr>
        </p:nvSpPr>
        <p:spPr/>
        <p:txBody>
          <a:bodyPr/>
          <a:lstStyle/>
          <a:p>
            <a:r>
              <a:rPr lang="en-US"/>
              <a:t>© Ben van der Pluijm</a:t>
            </a:r>
          </a:p>
        </p:txBody>
      </p:sp>
      <p:pic>
        <p:nvPicPr>
          <p:cNvPr id="7" name="Picture 6" descr="A rock with a coin on it&#10;&#10;Description automatically generated with medium confidence">
            <a:extLst>
              <a:ext uri="{FF2B5EF4-FFF2-40B4-BE49-F238E27FC236}">
                <a16:creationId xmlns:a16="http://schemas.microsoft.com/office/drawing/2014/main" id="{EF7A18CF-3226-44A2-A4DE-9839BA6F44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 r="3334" b="5416"/>
          <a:stretch/>
        </p:blipFill>
        <p:spPr>
          <a:xfrm>
            <a:off x="1979295" y="1203755"/>
            <a:ext cx="8229600" cy="4608843"/>
          </a:xfrm>
          <a:prstGeom prst="rect">
            <a:avLst/>
          </a:prstGeom>
        </p:spPr>
      </p:pic>
    </p:spTree>
    <p:extLst>
      <p:ext uri="{BB962C8B-B14F-4D97-AF65-F5344CB8AC3E}">
        <p14:creationId xmlns:p14="http://schemas.microsoft.com/office/powerpoint/2010/main" val="2956027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691" t="15073" r="10793"/>
          <a:stretch/>
        </p:blipFill>
        <p:spPr>
          <a:xfrm>
            <a:off x="7635240" y="1981200"/>
            <a:ext cx="4023360" cy="2234848"/>
          </a:xfrm>
          <a:prstGeom prst="rect">
            <a:avLst/>
          </a:prstGeom>
        </p:spPr>
      </p:pic>
      <p:sp>
        <p:nvSpPr>
          <p:cNvPr id="5" name="Footer Placeholder 2"/>
          <p:cNvSpPr>
            <a:spLocks noGrp="1"/>
          </p:cNvSpPr>
          <p:nvPr>
            <p:ph type="ftr" sz="quarter" idx="10"/>
          </p:nvPr>
        </p:nvSpPr>
        <p:spPr/>
        <p:txBody>
          <a:bodyPr/>
          <a:lstStyle/>
          <a:p>
            <a:r>
              <a:rPr lang="en-US"/>
              <a:t>Joint &amp; Veins </a:t>
            </a:r>
          </a:p>
        </p:txBody>
      </p:sp>
      <p:sp>
        <p:nvSpPr>
          <p:cNvPr id="6" name="Slide Number Placeholder 3"/>
          <p:cNvSpPr>
            <a:spLocks noGrp="1"/>
          </p:cNvSpPr>
          <p:nvPr>
            <p:ph type="sldNum" sz="quarter" idx="11"/>
          </p:nvPr>
        </p:nvSpPr>
        <p:spPr/>
        <p:txBody>
          <a:bodyPr/>
          <a:lstStyle/>
          <a:p>
            <a:fld id="{592524D8-C741-4760-A80E-70C28EC8BABC}" type="slidenum">
              <a:rPr lang="en-US"/>
              <a:pPr/>
              <a:t>19</a:t>
            </a:fld>
            <a:endParaRPr lang="en-US"/>
          </a:p>
        </p:txBody>
      </p:sp>
      <p:sp>
        <p:nvSpPr>
          <p:cNvPr id="21508" name="Rectangle 4"/>
          <p:cNvSpPr>
            <a:spLocks noGrp="1" noChangeArrowheads="1"/>
          </p:cNvSpPr>
          <p:nvPr>
            <p:ph type="title"/>
          </p:nvPr>
        </p:nvSpPr>
        <p:spPr/>
        <p:txBody>
          <a:bodyPr/>
          <a:lstStyle/>
          <a:p>
            <a:r>
              <a:rPr lang="en-US" dirty="0"/>
              <a:t>Veins (=filled joints and fractures) and Vein Arrays</a:t>
            </a:r>
          </a:p>
        </p:txBody>
      </p:sp>
      <p:pic>
        <p:nvPicPr>
          <p:cNvPr id="21506" name="Picture 2" descr="complex veining"/>
          <p:cNvPicPr>
            <a:picLocks noGrp="1" noChangeAspect="1" noChangeArrowheads="1"/>
          </p:cNvPicPr>
          <p:nvPr>
            <p:ph sz="half" idx="4294967295"/>
          </p:nvPr>
        </p:nvPicPr>
        <p:blipFill>
          <a:blip r:embed="rId4" cstate="print"/>
          <a:srcRect/>
          <a:stretch>
            <a:fillRect/>
          </a:stretch>
        </p:blipFill>
        <p:spPr>
          <a:xfrm>
            <a:off x="533400" y="1122363"/>
            <a:ext cx="4552513" cy="3012169"/>
          </a:xfrm>
          <a:noFill/>
          <a:ln/>
        </p:spPr>
      </p:pic>
      <p:pic>
        <p:nvPicPr>
          <p:cNvPr id="21507" name="Picture 3" descr="en ecchelon veins"/>
          <p:cNvPicPr>
            <a:picLocks noGrp="1" noChangeAspect="1" noChangeArrowheads="1"/>
          </p:cNvPicPr>
          <p:nvPr>
            <p:ph sz="half" idx="4294967295"/>
          </p:nvPr>
        </p:nvPicPr>
        <p:blipFill>
          <a:blip r:embed="rId5" cstate="print"/>
          <a:srcRect/>
          <a:stretch>
            <a:fillRect/>
          </a:stretch>
        </p:blipFill>
        <p:spPr>
          <a:xfrm>
            <a:off x="2667000" y="3276600"/>
            <a:ext cx="4495800" cy="3006725"/>
          </a:xfrm>
          <a:noFill/>
          <a:ln/>
        </p:spPr>
      </p:pic>
      <p:sp>
        <p:nvSpPr>
          <p:cNvPr id="4" name="Rectangle 3"/>
          <p:cNvSpPr/>
          <p:nvPr/>
        </p:nvSpPr>
        <p:spPr>
          <a:xfrm>
            <a:off x="8305800" y="4428293"/>
            <a:ext cx="3176543" cy="1015663"/>
          </a:xfrm>
          <a:prstGeom prst="rect">
            <a:avLst/>
          </a:prstGeom>
        </p:spPr>
        <p:txBody>
          <a:bodyPr wrap="square">
            <a:spAutoFit/>
          </a:bodyPr>
          <a:lstStyle/>
          <a:p>
            <a:pPr marL="342900" indent="-342900">
              <a:buAutoNum type="alphaLcParenBoth"/>
            </a:pPr>
            <a:r>
              <a:rPr lang="en-US" sz="2000" dirty="0">
                <a:latin typeface="Calibri" panose="020F0502020204030204" pitchFamily="34" charset="0"/>
                <a:ea typeface="Calibri" panose="020F0502020204030204" pitchFamily="34" charset="0"/>
                <a:cs typeface="Times New Roman" panose="02020603050405020304" pitchFamily="18" charset="0"/>
              </a:rPr>
              <a:t>Planar array of veins. </a:t>
            </a:r>
          </a:p>
          <a:p>
            <a:pPr marL="342900" indent="-342900">
              <a:buAutoNum type="alphaLcParenBoth"/>
            </a:pPr>
            <a:r>
              <a:rPr lang="en-US" sz="2000" dirty="0">
                <a:latin typeface="Calibri" panose="020F0502020204030204" pitchFamily="34" charset="0"/>
                <a:ea typeface="Calibri" panose="020F0502020204030204" pitchFamily="34" charset="0"/>
                <a:cs typeface="Times New Roman" panose="02020603050405020304" pitchFamily="18" charset="0"/>
              </a:rPr>
              <a:t>Stockwork array of veins.</a:t>
            </a:r>
          </a:p>
          <a:p>
            <a:r>
              <a:rPr lang="en-US" sz="2000" dirty="0">
                <a:latin typeface="Calibri" panose="020F0502020204030204" pitchFamily="34" charset="0"/>
                <a:ea typeface="Calibri" panose="020F0502020204030204" pitchFamily="34" charset="0"/>
                <a:cs typeface="Times New Roman" panose="02020603050405020304" pitchFamily="18" charset="0"/>
              </a:rPr>
              <a:t>(Vein fill is dark)</a:t>
            </a:r>
            <a:endParaRPr lang="en-US" sz="2000" dirty="0"/>
          </a:p>
        </p:txBody>
      </p:sp>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joints Australia"/>
          <p:cNvPicPr>
            <a:picLocks noChangeAspect="1" noChangeArrowheads="1"/>
          </p:cNvPicPr>
          <p:nvPr/>
        </p:nvPicPr>
        <p:blipFill>
          <a:blip r:embed="rId3" cstate="print"/>
          <a:srcRect/>
          <a:stretch>
            <a:fillRect/>
          </a:stretch>
        </p:blipFill>
        <p:spPr bwMode="auto">
          <a:xfrm rot="21355668">
            <a:off x="5234093" y="893086"/>
            <a:ext cx="2103120" cy="3095033"/>
          </a:xfrm>
          <a:prstGeom prst="rect">
            <a:avLst/>
          </a:prstGeom>
          <a:noFill/>
        </p:spPr>
      </p:pic>
      <p:sp>
        <p:nvSpPr>
          <p:cNvPr id="6" name="Footer Placeholder 2"/>
          <p:cNvSpPr>
            <a:spLocks noGrp="1"/>
          </p:cNvSpPr>
          <p:nvPr>
            <p:ph type="ftr" sz="quarter" idx="10"/>
          </p:nvPr>
        </p:nvSpPr>
        <p:spPr/>
        <p:txBody>
          <a:bodyPr/>
          <a:lstStyle/>
          <a:p>
            <a:r>
              <a:rPr lang="en-US"/>
              <a:t>Joint &amp; Veins </a:t>
            </a:r>
          </a:p>
        </p:txBody>
      </p:sp>
      <p:sp>
        <p:nvSpPr>
          <p:cNvPr id="7" name="Slide Number Placeholder 3"/>
          <p:cNvSpPr>
            <a:spLocks noGrp="1"/>
          </p:cNvSpPr>
          <p:nvPr>
            <p:ph type="sldNum" sz="quarter" idx="11"/>
          </p:nvPr>
        </p:nvSpPr>
        <p:spPr/>
        <p:txBody>
          <a:bodyPr/>
          <a:lstStyle/>
          <a:p>
            <a:fld id="{980C1447-168C-4409-A09C-2BC01FBD81DC}" type="slidenum">
              <a:rPr lang="en-US"/>
              <a:pPr/>
              <a:t>2</a:t>
            </a:fld>
            <a:endParaRPr lang="en-US"/>
          </a:p>
        </p:txBody>
      </p:sp>
      <p:sp>
        <p:nvSpPr>
          <p:cNvPr id="19458" name="Rectangle 2"/>
          <p:cNvSpPr>
            <a:spLocks noGrp="1" noChangeArrowheads="1"/>
          </p:cNvSpPr>
          <p:nvPr>
            <p:ph type="title"/>
          </p:nvPr>
        </p:nvSpPr>
        <p:spPr/>
        <p:txBody>
          <a:bodyPr/>
          <a:lstStyle/>
          <a:p>
            <a:r>
              <a:rPr lang="en-US" dirty="0"/>
              <a:t>We Discuss …</a:t>
            </a:r>
          </a:p>
        </p:txBody>
      </p:sp>
      <p:pic>
        <p:nvPicPr>
          <p:cNvPr id="19459" name="Picture 3" descr="CO plateau joints"/>
          <p:cNvPicPr>
            <a:picLocks noGrp="1" noChangeAspect="1" noChangeArrowheads="1"/>
          </p:cNvPicPr>
          <p:nvPr>
            <p:ph idx="4294967295"/>
          </p:nvPr>
        </p:nvPicPr>
        <p:blipFill>
          <a:blip r:embed="rId4" cstate="print"/>
          <a:srcRect/>
          <a:stretch>
            <a:fillRect/>
          </a:stretch>
        </p:blipFill>
        <p:spPr>
          <a:xfrm rot="181729">
            <a:off x="8387431" y="3383392"/>
            <a:ext cx="3383280" cy="2205466"/>
          </a:xfrm>
          <a:noFill/>
          <a:ln/>
        </p:spPr>
      </p:pic>
      <p:pic>
        <p:nvPicPr>
          <p:cNvPr id="10" name="Picture 3" descr="en ecchelon veins"/>
          <p:cNvPicPr>
            <a:picLocks noChangeAspect="1" noChangeArrowheads="1"/>
          </p:cNvPicPr>
          <p:nvPr/>
        </p:nvPicPr>
        <p:blipFill>
          <a:blip r:embed="rId5" cstate="print"/>
          <a:srcRect/>
          <a:stretch>
            <a:fillRect/>
          </a:stretch>
        </p:blipFill>
        <p:spPr bwMode="auto">
          <a:xfrm rot="291032">
            <a:off x="5476717" y="4081466"/>
            <a:ext cx="3271219" cy="2187741"/>
          </a:xfrm>
          <a:prstGeom prst="rect">
            <a:avLst/>
          </a:prstGeom>
          <a:noFill/>
          <a:ln w="9525">
            <a:noFill/>
            <a:miter lim="800000"/>
            <a:headEnd/>
            <a:tailEnd/>
          </a:ln>
          <a:effectLst/>
        </p:spPr>
      </p:pic>
      <p:sp>
        <p:nvSpPr>
          <p:cNvPr id="3" name="TextBox 2"/>
          <p:cNvSpPr txBox="1"/>
          <p:nvPr/>
        </p:nvSpPr>
        <p:spPr>
          <a:xfrm>
            <a:off x="607993" y="1030629"/>
            <a:ext cx="3964007" cy="5078313"/>
          </a:xfrm>
          <a:prstGeom prst="rect">
            <a:avLst/>
          </a:prstGeom>
          <a:noFill/>
        </p:spPr>
        <p:txBody>
          <a:bodyPr wrap="square" rtlCol="0">
            <a:spAutoFit/>
          </a:bodyPr>
          <a:lstStyle/>
          <a:p>
            <a:r>
              <a:rPr lang="en-US" sz="2400" dirty="0"/>
              <a:t>Joints and Veins</a:t>
            </a:r>
          </a:p>
          <a:p>
            <a:pPr marL="285750" indent="-285750">
              <a:buFont typeface="Arial" panose="020B0604020202020204" pitchFamily="34" charset="0"/>
              <a:buChar char="•"/>
            </a:pPr>
            <a:r>
              <a:rPr lang="en-US" sz="2000" dirty="0"/>
              <a:t>Crack Modes</a:t>
            </a:r>
          </a:p>
          <a:p>
            <a:pPr marL="285750" indent="-285750">
              <a:buFont typeface="Arial" panose="020B0604020202020204" pitchFamily="34" charset="0"/>
              <a:buChar char="•"/>
            </a:pPr>
            <a:r>
              <a:rPr lang="en-US" sz="2000" dirty="0"/>
              <a:t>Surface Features</a:t>
            </a:r>
          </a:p>
          <a:p>
            <a:pPr marL="285750" indent="-285750">
              <a:buFont typeface="Arial" panose="020B0604020202020204" pitchFamily="34" charset="0"/>
              <a:buChar char="•"/>
            </a:pPr>
            <a:r>
              <a:rPr lang="en-US" sz="2000" dirty="0"/>
              <a:t>Formation and Propagation</a:t>
            </a:r>
          </a:p>
          <a:p>
            <a:pPr marL="285750" indent="-285750">
              <a:buFont typeface="Arial" panose="020B0604020202020204" pitchFamily="34" charset="0"/>
              <a:buChar char="•"/>
            </a:pPr>
            <a:r>
              <a:rPr lang="en-US" sz="2000" dirty="0"/>
              <a:t>Elasticity</a:t>
            </a:r>
          </a:p>
          <a:p>
            <a:pPr marL="285750" indent="-285750">
              <a:buFont typeface="Arial" panose="020B0604020202020204" pitchFamily="34" charset="0"/>
              <a:buChar char="•"/>
            </a:pPr>
            <a:r>
              <a:rPr lang="en-US" sz="2000" dirty="0"/>
              <a:t>Joint Arrays</a:t>
            </a:r>
          </a:p>
          <a:p>
            <a:pPr marL="742950" lvl="1" indent="-285750">
              <a:buFont typeface="Arial" panose="020B0604020202020204" pitchFamily="34" charset="0"/>
              <a:buChar char="•"/>
            </a:pPr>
            <a:r>
              <a:rPr lang="en-US" sz="2000" dirty="0"/>
              <a:t>Joint Spacing</a:t>
            </a:r>
          </a:p>
          <a:p>
            <a:pPr marL="285750" indent="-285750">
              <a:buFont typeface="Arial" panose="020B0604020202020204" pitchFamily="34" charset="0"/>
              <a:buChar char="•"/>
            </a:pPr>
            <a:r>
              <a:rPr lang="en-US" sz="2000" dirty="0"/>
              <a:t>Origin of Joints</a:t>
            </a:r>
          </a:p>
          <a:p>
            <a:pPr marL="285750" indent="-285750">
              <a:buFont typeface="Arial" panose="020B0604020202020204" pitchFamily="34" charset="0"/>
              <a:buChar char="•"/>
            </a:pPr>
            <a:r>
              <a:rPr lang="en-US" sz="2000" dirty="0"/>
              <a:t>Veins</a:t>
            </a:r>
          </a:p>
          <a:p>
            <a:pPr marL="285750" indent="-285750">
              <a:buFont typeface="Arial" panose="020B0604020202020204" pitchFamily="34" charset="0"/>
              <a:buChar char="•"/>
            </a:pPr>
            <a:r>
              <a:rPr lang="en-US" sz="2000" dirty="0"/>
              <a:t>Opening and Filling</a:t>
            </a:r>
          </a:p>
          <a:p>
            <a:pPr marL="742950" lvl="1" indent="-285750">
              <a:buFont typeface="Arial" panose="020B0604020202020204" pitchFamily="34" charset="0"/>
              <a:buChar char="•"/>
            </a:pPr>
            <a:r>
              <a:rPr lang="en-US" sz="2000" dirty="0"/>
              <a:t>Syntaxial and Antitaxial Veins</a:t>
            </a:r>
          </a:p>
          <a:p>
            <a:pPr marL="742950" lvl="1" indent="-285750">
              <a:buFont typeface="Arial" panose="020B0604020202020204" pitchFamily="34" charset="0"/>
              <a:buChar char="•"/>
            </a:pPr>
            <a:r>
              <a:rPr lang="en-US" sz="2000" dirty="0"/>
              <a:t>En-echelon Veins</a:t>
            </a:r>
          </a:p>
          <a:p>
            <a:pPr marL="285750" indent="-285750">
              <a:buFont typeface="Arial" panose="020B0604020202020204" pitchFamily="34" charset="0"/>
              <a:buChar char="•"/>
            </a:pPr>
            <a:r>
              <a:rPr lang="en-US" sz="2000" dirty="0"/>
              <a:t>Structure and Society</a:t>
            </a:r>
          </a:p>
          <a:p>
            <a:pPr marL="742950" lvl="1" indent="-285750">
              <a:buFont typeface="Arial" panose="020B0604020202020204" pitchFamily="34" charset="0"/>
              <a:buChar char="•"/>
            </a:pPr>
            <a:r>
              <a:rPr lang="en-US" sz="2000" dirty="0"/>
              <a:t>Groundwater</a:t>
            </a:r>
          </a:p>
          <a:p>
            <a:pPr marL="742950" lvl="1" indent="-285750">
              <a:buFont typeface="Arial" panose="020B0604020202020204" pitchFamily="34" charset="0"/>
              <a:buChar char="•"/>
            </a:pPr>
            <a:r>
              <a:rPr lang="en-US" sz="2000" dirty="0"/>
              <a:t>Mineralization </a:t>
            </a:r>
          </a:p>
        </p:txBody>
      </p:sp>
      <p:sp>
        <p:nvSpPr>
          <p:cNvPr id="2" name="Date Placeholder 1"/>
          <p:cNvSpPr>
            <a:spLocks noGrp="1"/>
          </p:cNvSpPr>
          <p:nvPr>
            <p:ph type="dt" sz="half" idx="12"/>
          </p:nvPr>
        </p:nvSpPr>
        <p:spPr/>
        <p:txBody>
          <a:bodyPr/>
          <a:lstStyle/>
          <a:p>
            <a:r>
              <a:rPr lang="en-US"/>
              <a:t>© Ben van der Pluijm</a:t>
            </a:r>
          </a:p>
        </p:txBody>
      </p:sp>
      <p:pic>
        <p:nvPicPr>
          <p:cNvPr id="11" name="Picture 6" descr="plumose1">
            <a:extLst>
              <a:ext uri="{FF2B5EF4-FFF2-40B4-BE49-F238E27FC236}">
                <a16:creationId xmlns:a16="http://schemas.microsoft.com/office/drawing/2014/main" id="{AD463D5C-3BC2-4BDC-BDD1-23FD4EF4EB82}"/>
              </a:ext>
            </a:extLst>
          </p:cNvPr>
          <p:cNvPicPr>
            <a:picLocks noChangeAspect="1" noChangeArrowheads="1"/>
          </p:cNvPicPr>
          <p:nvPr/>
        </p:nvPicPr>
        <p:blipFill>
          <a:blip r:embed="rId6" cstate="print"/>
          <a:srcRect/>
          <a:stretch>
            <a:fillRect/>
          </a:stretch>
        </p:blipFill>
        <p:spPr bwMode="auto">
          <a:xfrm rot="288642">
            <a:off x="7676523" y="1040798"/>
            <a:ext cx="2743200" cy="182950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150"/>
          <a:stretch/>
        </p:blipFill>
        <p:spPr>
          <a:xfrm>
            <a:off x="5867400" y="1330515"/>
            <a:ext cx="4402021" cy="1717485"/>
          </a:xfrm>
          <a:prstGeom prst="rect">
            <a:avLst/>
          </a:prstGeom>
        </p:spPr>
      </p:pic>
      <p:sp>
        <p:nvSpPr>
          <p:cNvPr id="8" name="Footer Placeholder 2"/>
          <p:cNvSpPr>
            <a:spLocks noGrp="1"/>
          </p:cNvSpPr>
          <p:nvPr>
            <p:ph type="ftr" sz="quarter" idx="10"/>
          </p:nvPr>
        </p:nvSpPr>
        <p:spPr/>
        <p:txBody>
          <a:bodyPr/>
          <a:lstStyle/>
          <a:p>
            <a:r>
              <a:rPr lang="en-US"/>
              <a:t>Joint &amp; Veins </a:t>
            </a:r>
          </a:p>
        </p:txBody>
      </p:sp>
      <p:sp>
        <p:nvSpPr>
          <p:cNvPr id="9" name="Slide Number Placeholder 3"/>
          <p:cNvSpPr>
            <a:spLocks noGrp="1"/>
          </p:cNvSpPr>
          <p:nvPr>
            <p:ph type="sldNum" sz="quarter" idx="11"/>
          </p:nvPr>
        </p:nvSpPr>
        <p:spPr/>
        <p:txBody>
          <a:bodyPr/>
          <a:lstStyle/>
          <a:p>
            <a:fld id="{AC76B514-AC2B-4BE7-807C-F8D36CAABB89}" type="slidenum">
              <a:rPr lang="en-US"/>
              <a:pPr/>
              <a:t>20</a:t>
            </a:fld>
            <a:endParaRPr lang="en-US"/>
          </a:p>
        </p:txBody>
      </p:sp>
      <p:sp>
        <p:nvSpPr>
          <p:cNvPr id="22530" name="Rectangle 2"/>
          <p:cNvSpPr>
            <a:spLocks noGrp="1" noChangeArrowheads="1"/>
          </p:cNvSpPr>
          <p:nvPr>
            <p:ph type="title"/>
          </p:nvPr>
        </p:nvSpPr>
        <p:spPr/>
        <p:txBody>
          <a:bodyPr/>
          <a:lstStyle/>
          <a:p>
            <a:r>
              <a:rPr lang="en-US"/>
              <a:t>Vein Morphology</a:t>
            </a:r>
          </a:p>
        </p:txBody>
      </p:sp>
      <p:pic>
        <p:nvPicPr>
          <p:cNvPr id="22531" name="Picture 3" descr="firbous vein"/>
          <p:cNvPicPr>
            <a:picLocks noGrp="1" noChangeAspect="1" noChangeArrowheads="1"/>
          </p:cNvPicPr>
          <p:nvPr>
            <p:ph sz="half" idx="4294967295"/>
          </p:nvPr>
        </p:nvPicPr>
        <p:blipFill>
          <a:blip r:embed="rId4" cstate="print"/>
          <a:srcRect/>
          <a:stretch>
            <a:fillRect/>
          </a:stretch>
        </p:blipFill>
        <p:spPr>
          <a:xfrm>
            <a:off x="838200" y="990601"/>
            <a:ext cx="4114800" cy="2638425"/>
          </a:xfrm>
          <a:noFill/>
          <a:ln/>
        </p:spPr>
      </p:pic>
      <p:pic>
        <p:nvPicPr>
          <p:cNvPr id="22532" name="Picture 4" descr="crackseal micro"/>
          <p:cNvPicPr>
            <a:picLocks noGrp="1" noChangeAspect="1" noChangeArrowheads="1"/>
          </p:cNvPicPr>
          <p:nvPr>
            <p:ph sz="quarter" idx="4294967295"/>
          </p:nvPr>
        </p:nvPicPr>
        <p:blipFill rotWithShape="1">
          <a:blip r:embed="rId5" cstate="print"/>
          <a:srcRect r="5095"/>
          <a:stretch/>
        </p:blipFill>
        <p:spPr>
          <a:xfrm rot="5400000">
            <a:off x="6577644" y="3709356"/>
            <a:ext cx="3303912" cy="2286000"/>
          </a:xfrm>
          <a:noFill/>
          <a:ln/>
        </p:spPr>
      </p:pic>
      <p:pic>
        <p:nvPicPr>
          <p:cNvPr id="22533" name="Picture 5" descr="fibrous veins micro"/>
          <p:cNvPicPr>
            <a:picLocks noGrp="1" noChangeAspect="1" noChangeArrowheads="1"/>
          </p:cNvPicPr>
          <p:nvPr>
            <p:ph sz="quarter" idx="4294967295"/>
          </p:nvPr>
        </p:nvPicPr>
        <p:blipFill>
          <a:blip r:embed="rId6" cstate="print"/>
          <a:srcRect/>
          <a:stretch>
            <a:fillRect/>
          </a:stretch>
        </p:blipFill>
        <p:spPr>
          <a:xfrm>
            <a:off x="838200" y="3733801"/>
            <a:ext cx="4110038" cy="2741613"/>
          </a:xfrm>
          <a:noFill/>
          <a:ln/>
        </p:spPr>
      </p:pic>
      <p:sp>
        <p:nvSpPr>
          <p:cNvPr id="2" name="TextBox 1"/>
          <p:cNvSpPr txBox="1"/>
          <p:nvPr/>
        </p:nvSpPr>
        <p:spPr>
          <a:xfrm>
            <a:off x="5900519" y="1307068"/>
            <a:ext cx="3929281" cy="369332"/>
          </a:xfrm>
          <a:prstGeom prst="rect">
            <a:avLst/>
          </a:prstGeom>
          <a:noFill/>
        </p:spPr>
        <p:txBody>
          <a:bodyPr wrap="none" rtlCol="0">
            <a:spAutoFit/>
          </a:bodyPr>
          <a:lstStyle/>
          <a:p>
            <a:r>
              <a:rPr lang="en-US" dirty="0"/>
              <a:t>Blocky vein	         Fibrous vein</a:t>
            </a:r>
          </a:p>
        </p:txBody>
      </p:sp>
      <p:sp>
        <p:nvSpPr>
          <p:cNvPr id="3" name="Oval 2"/>
          <p:cNvSpPr/>
          <p:nvPr/>
        </p:nvSpPr>
        <p:spPr bwMode="auto">
          <a:xfrm>
            <a:off x="3048000" y="4267200"/>
            <a:ext cx="152400" cy="1524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7" name="Straight Arrow Connector 6"/>
          <p:cNvCxnSpPr>
            <a:cxnSpLocks/>
          </p:cNvCxnSpPr>
          <p:nvPr/>
        </p:nvCxnSpPr>
        <p:spPr bwMode="auto">
          <a:xfrm>
            <a:off x="3200400" y="4343400"/>
            <a:ext cx="3682878" cy="44212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Date Placeholder 4"/>
          <p:cNvSpPr>
            <a:spLocks noGrp="1"/>
          </p:cNvSpPr>
          <p:nvPr>
            <p:ph type="dt" sz="half" idx="12"/>
          </p:nvPr>
        </p:nvSpPr>
        <p:spPr/>
        <p:txBody>
          <a:bodyPr/>
          <a:lstStyle/>
          <a:p>
            <a:r>
              <a:rPr lang="en-US"/>
              <a:t>© Ben van der Pluijm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5EE2-810B-461F-B12F-A3FF1ED932A2}"/>
              </a:ext>
            </a:extLst>
          </p:cNvPr>
          <p:cNvSpPr>
            <a:spLocks noGrp="1"/>
          </p:cNvSpPr>
          <p:nvPr>
            <p:ph type="title"/>
          </p:nvPr>
        </p:nvSpPr>
        <p:spPr/>
        <p:txBody>
          <a:bodyPr/>
          <a:lstStyle/>
          <a:p>
            <a:r>
              <a:rPr lang="en-US" dirty="0"/>
              <a:t>Vein Fibers</a:t>
            </a:r>
          </a:p>
        </p:txBody>
      </p:sp>
      <p:sp>
        <p:nvSpPr>
          <p:cNvPr id="3" name="Footer Placeholder 2">
            <a:extLst>
              <a:ext uri="{FF2B5EF4-FFF2-40B4-BE49-F238E27FC236}">
                <a16:creationId xmlns:a16="http://schemas.microsoft.com/office/drawing/2014/main" id="{7127BF18-D053-4EFC-B3AD-77C39EE425ED}"/>
              </a:ext>
            </a:extLst>
          </p:cNvPr>
          <p:cNvSpPr>
            <a:spLocks noGrp="1"/>
          </p:cNvSpPr>
          <p:nvPr>
            <p:ph type="ftr" sz="quarter" idx="10"/>
          </p:nvPr>
        </p:nvSpPr>
        <p:spPr/>
        <p:txBody>
          <a:bodyPr/>
          <a:lstStyle/>
          <a:p>
            <a:r>
              <a:rPr lang="en-US"/>
              <a:t>Joint &amp; Veins </a:t>
            </a:r>
          </a:p>
        </p:txBody>
      </p:sp>
      <p:sp>
        <p:nvSpPr>
          <p:cNvPr id="4" name="Slide Number Placeholder 3">
            <a:extLst>
              <a:ext uri="{FF2B5EF4-FFF2-40B4-BE49-F238E27FC236}">
                <a16:creationId xmlns:a16="http://schemas.microsoft.com/office/drawing/2014/main" id="{022F0AE0-336A-48DF-8023-D3297491243F}"/>
              </a:ext>
            </a:extLst>
          </p:cNvPr>
          <p:cNvSpPr>
            <a:spLocks noGrp="1"/>
          </p:cNvSpPr>
          <p:nvPr>
            <p:ph type="sldNum" sz="quarter" idx="11"/>
          </p:nvPr>
        </p:nvSpPr>
        <p:spPr/>
        <p:txBody>
          <a:bodyPr/>
          <a:lstStyle/>
          <a:p>
            <a:fld id="{0A891C7B-AB4E-44D7-BD83-B59709E8DD8E}" type="slidenum">
              <a:rPr lang="en-US" smtClean="0"/>
              <a:pPr/>
              <a:t>21</a:t>
            </a:fld>
            <a:endParaRPr lang="en-US"/>
          </a:p>
        </p:txBody>
      </p:sp>
      <p:sp>
        <p:nvSpPr>
          <p:cNvPr id="5" name="Date Placeholder 4">
            <a:extLst>
              <a:ext uri="{FF2B5EF4-FFF2-40B4-BE49-F238E27FC236}">
                <a16:creationId xmlns:a16="http://schemas.microsoft.com/office/drawing/2014/main" id="{0B86589F-BB86-4C6E-BF5E-66C239D7C4E3}"/>
              </a:ext>
            </a:extLst>
          </p:cNvPr>
          <p:cNvSpPr>
            <a:spLocks noGrp="1"/>
          </p:cNvSpPr>
          <p:nvPr>
            <p:ph type="dt" sz="half" idx="12"/>
          </p:nvPr>
        </p:nvSpPr>
        <p:spPr/>
        <p:txBody>
          <a:bodyPr/>
          <a:lstStyle/>
          <a:p>
            <a:r>
              <a:rPr lang="en-US"/>
              <a:t>© Ben van der Pluijm</a:t>
            </a:r>
          </a:p>
        </p:txBody>
      </p:sp>
      <p:pic>
        <p:nvPicPr>
          <p:cNvPr id="9" name="Picture 8">
            <a:extLst>
              <a:ext uri="{FF2B5EF4-FFF2-40B4-BE49-F238E27FC236}">
                <a16:creationId xmlns:a16="http://schemas.microsoft.com/office/drawing/2014/main" id="{8822758E-D54C-4E0D-B376-3B039E5EB4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62" r="17205"/>
          <a:stretch/>
        </p:blipFill>
        <p:spPr>
          <a:xfrm>
            <a:off x="6094095" y="1628458"/>
            <a:ext cx="5791200" cy="4767146"/>
          </a:xfrm>
          <a:prstGeom prst="rect">
            <a:avLst/>
          </a:prstGeom>
        </p:spPr>
      </p:pic>
      <p:pic>
        <p:nvPicPr>
          <p:cNvPr id="11" name="Picture 10">
            <a:extLst>
              <a:ext uri="{FF2B5EF4-FFF2-40B4-BE49-F238E27FC236}">
                <a16:creationId xmlns:a16="http://schemas.microsoft.com/office/drawing/2014/main" id="{625B9D8D-E7FF-4A2D-AB81-1F4F3B1533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3" r="27413"/>
          <a:stretch/>
        </p:blipFill>
        <p:spPr>
          <a:xfrm>
            <a:off x="306705" y="854651"/>
            <a:ext cx="6400800" cy="5268951"/>
          </a:xfrm>
          <a:prstGeom prst="rect">
            <a:avLst/>
          </a:prstGeom>
        </p:spPr>
      </p:pic>
    </p:spTree>
    <p:extLst>
      <p:ext uri="{BB962C8B-B14F-4D97-AF65-F5344CB8AC3E}">
        <p14:creationId xmlns:p14="http://schemas.microsoft.com/office/powerpoint/2010/main" val="2405276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t>Antitaxial Veins</a:t>
            </a:r>
          </a:p>
        </p:txBody>
      </p:sp>
      <p:sp>
        <p:nvSpPr>
          <p:cNvPr id="8" name="Footer Placeholder 5"/>
          <p:cNvSpPr>
            <a:spLocks noGrp="1"/>
          </p:cNvSpPr>
          <p:nvPr>
            <p:ph type="ftr" sz="quarter" idx="10"/>
          </p:nvPr>
        </p:nvSpPr>
        <p:spPr/>
        <p:txBody>
          <a:bodyPr/>
          <a:lstStyle/>
          <a:p>
            <a:r>
              <a:rPr lang="en-US"/>
              <a:t>Joint &amp; Veins </a:t>
            </a:r>
          </a:p>
        </p:txBody>
      </p:sp>
      <p:sp>
        <p:nvSpPr>
          <p:cNvPr id="9" name="Slide Number Placeholder 6"/>
          <p:cNvSpPr>
            <a:spLocks noGrp="1"/>
          </p:cNvSpPr>
          <p:nvPr>
            <p:ph type="sldNum" sz="quarter" idx="11"/>
          </p:nvPr>
        </p:nvSpPr>
        <p:spPr/>
        <p:txBody>
          <a:bodyPr/>
          <a:lstStyle/>
          <a:p>
            <a:fld id="{890AD8C7-A2C4-4F10-A01D-902A7C87864F}" type="slidenum">
              <a:rPr lang="en-US"/>
              <a:pPr/>
              <a:t>22</a:t>
            </a:fld>
            <a:endParaRPr lang="en-US"/>
          </a:p>
        </p:txBody>
      </p:sp>
      <p:sp>
        <p:nvSpPr>
          <p:cNvPr id="3" name="Date Placeholder 2"/>
          <p:cNvSpPr>
            <a:spLocks noGrp="1"/>
          </p:cNvSpPr>
          <p:nvPr>
            <p:ph type="dt" sz="half" idx="12"/>
          </p:nvPr>
        </p:nvSpPr>
        <p:spPr/>
        <p:txBody>
          <a:bodyPr/>
          <a:lstStyle/>
          <a:p>
            <a:r>
              <a:rPr lang="en-US"/>
              <a:t>© Ben van der Pluijm</a:t>
            </a:r>
          </a:p>
        </p:txBody>
      </p:sp>
      <p:sp>
        <p:nvSpPr>
          <p:cNvPr id="4" name="Rectangle 3"/>
          <p:cNvSpPr/>
          <p:nvPr/>
        </p:nvSpPr>
        <p:spPr>
          <a:xfrm>
            <a:off x="381000" y="2667000"/>
            <a:ext cx="2865120" cy="1938992"/>
          </a:xfrm>
          <a:prstGeom prst="rect">
            <a:avLst/>
          </a:prstGeom>
        </p:spPr>
        <p:txBody>
          <a:bodyPr wrap="square">
            <a:spAutoFit/>
          </a:bodyPr>
          <a:lstStyle/>
          <a:p>
            <a:r>
              <a:rPr lang="en-US" sz="2000" dirty="0"/>
              <a:t>Antitaxial veins where fill and wall contrast (“weak weld”); e.g., carbonate vein in sandstone or a pyrite inclusion.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1169"/>
          <a:stretch/>
        </p:blipFill>
        <p:spPr>
          <a:xfrm>
            <a:off x="3474720" y="914400"/>
            <a:ext cx="2545080" cy="5510590"/>
          </a:xfrm>
          <a:prstGeom prst="rect">
            <a:avLst/>
          </a:prstGeom>
        </p:spPr>
      </p:pic>
      <p:pic>
        <p:nvPicPr>
          <p:cNvPr id="11" name="Picture 2" descr="Antaxal vein for ppt.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066310" y="838200"/>
            <a:ext cx="137209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t>Syntaxial Veins</a:t>
            </a:r>
          </a:p>
        </p:txBody>
      </p:sp>
      <p:sp>
        <p:nvSpPr>
          <p:cNvPr id="8" name="Footer Placeholder 5"/>
          <p:cNvSpPr>
            <a:spLocks noGrp="1"/>
          </p:cNvSpPr>
          <p:nvPr>
            <p:ph type="ftr" sz="quarter" idx="10"/>
          </p:nvPr>
        </p:nvSpPr>
        <p:spPr/>
        <p:txBody>
          <a:bodyPr/>
          <a:lstStyle/>
          <a:p>
            <a:r>
              <a:rPr lang="en-US"/>
              <a:t>Joint &amp; Veins </a:t>
            </a:r>
          </a:p>
        </p:txBody>
      </p:sp>
      <p:sp>
        <p:nvSpPr>
          <p:cNvPr id="9" name="Slide Number Placeholder 6"/>
          <p:cNvSpPr>
            <a:spLocks noGrp="1"/>
          </p:cNvSpPr>
          <p:nvPr>
            <p:ph type="sldNum" sz="quarter" idx="11"/>
          </p:nvPr>
        </p:nvSpPr>
        <p:spPr/>
        <p:txBody>
          <a:bodyPr/>
          <a:lstStyle/>
          <a:p>
            <a:fld id="{890AD8C7-A2C4-4F10-A01D-902A7C87864F}" type="slidenum">
              <a:rPr lang="en-US"/>
              <a:pPr/>
              <a:t>23</a:t>
            </a:fld>
            <a:endParaRPr lang="en-US"/>
          </a:p>
        </p:txBody>
      </p:sp>
      <p:sp>
        <p:nvSpPr>
          <p:cNvPr id="3" name="Date Placeholder 2"/>
          <p:cNvSpPr>
            <a:spLocks noGrp="1"/>
          </p:cNvSpPr>
          <p:nvPr>
            <p:ph type="dt" sz="half" idx="12"/>
          </p:nvPr>
        </p:nvSpPr>
        <p:spPr/>
        <p:txBody>
          <a:bodyPr/>
          <a:lstStyle/>
          <a:p>
            <a:r>
              <a:rPr lang="en-US"/>
              <a:t>© Ben van der Pluijm</a:t>
            </a:r>
          </a:p>
        </p:txBody>
      </p:sp>
      <p:sp>
        <p:nvSpPr>
          <p:cNvPr id="5" name="Rectangle 4"/>
          <p:cNvSpPr/>
          <p:nvPr/>
        </p:nvSpPr>
        <p:spPr>
          <a:xfrm>
            <a:off x="8838304" y="2891118"/>
            <a:ext cx="2642496" cy="1631216"/>
          </a:xfrm>
          <a:prstGeom prst="rect">
            <a:avLst/>
          </a:prstGeom>
        </p:spPr>
        <p:txBody>
          <a:bodyPr wrap="square">
            <a:spAutoFit/>
          </a:bodyPr>
          <a:lstStyle/>
          <a:p>
            <a:r>
              <a:rPr lang="en-US" sz="2000" dirty="0"/>
              <a:t>Syntaxial veins where vein fill same material as wall rock (“strong weld”); e.g., quartz vein in quartzite.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8830"/>
          <a:stretch/>
        </p:blipFill>
        <p:spPr>
          <a:xfrm>
            <a:off x="6019800" y="914400"/>
            <a:ext cx="2667000" cy="5510590"/>
          </a:xfrm>
          <a:prstGeom prst="rect">
            <a:avLst/>
          </a:prstGeom>
        </p:spPr>
      </p:pic>
      <p:pic>
        <p:nvPicPr>
          <p:cNvPr id="14" name="Picture 1" descr="Syntaxial vein for ppt.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144000" y="838200"/>
            <a:ext cx="169321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antitaxialvein">
            <a:extLst>
              <a:ext uri="{FF2B5EF4-FFF2-40B4-BE49-F238E27FC236}">
                <a16:creationId xmlns:a16="http://schemas.microsoft.com/office/drawing/2014/main" id="{BB9F4C0D-307E-78EF-6D39-47626C2EEDB3}"/>
              </a:ext>
            </a:extLst>
          </p:cNvPr>
          <p:cNvPicPr>
            <a:picLocks noChangeAspect="1" noChangeArrowheads="1"/>
          </p:cNvPicPr>
          <p:nvPr/>
        </p:nvPicPr>
        <p:blipFill>
          <a:blip r:embed="rId5" cstate="print"/>
          <a:srcRect/>
          <a:stretch>
            <a:fillRect/>
          </a:stretch>
        </p:blipFill>
        <p:spPr bwMode="auto">
          <a:xfrm>
            <a:off x="8807376" y="4814243"/>
            <a:ext cx="2875728" cy="1458825"/>
          </a:xfrm>
          <a:prstGeom prst="rect">
            <a:avLst/>
          </a:prstGeom>
          <a:noFill/>
        </p:spPr>
      </p:pic>
    </p:spTree>
    <p:extLst>
      <p:ext uri="{BB962C8B-B14F-4D97-AF65-F5344CB8AC3E}">
        <p14:creationId xmlns:p14="http://schemas.microsoft.com/office/powerpoint/2010/main" val="283080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Joint &amp; Veins </a:t>
            </a:r>
          </a:p>
        </p:txBody>
      </p:sp>
      <p:sp>
        <p:nvSpPr>
          <p:cNvPr id="7" name="Slide Number Placeholder 4"/>
          <p:cNvSpPr>
            <a:spLocks noGrp="1"/>
          </p:cNvSpPr>
          <p:nvPr>
            <p:ph type="sldNum" sz="quarter" idx="11"/>
          </p:nvPr>
        </p:nvSpPr>
        <p:spPr/>
        <p:txBody>
          <a:bodyPr/>
          <a:lstStyle/>
          <a:p>
            <a:fld id="{E0BC90F4-CE08-4028-A404-A48D41D66198}" type="slidenum">
              <a:rPr lang="en-US"/>
              <a:pPr/>
              <a:t>24</a:t>
            </a:fld>
            <a:endParaRPr lang="en-US"/>
          </a:p>
        </p:txBody>
      </p:sp>
      <p:sp>
        <p:nvSpPr>
          <p:cNvPr id="66562" name="Rectangle 2"/>
          <p:cNvSpPr>
            <a:spLocks noGrp="1" noChangeArrowheads="1"/>
          </p:cNvSpPr>
          <p:nvPr>
            <p:ph type="title"/>
          </p:nvPr>
        </p:nvSpPr>
        <p:spPr/>
        <p:txBody>
          <a:bodyPr/>
          <a:lstStyle/>
          <a:p>
            <a:r>
              <a:rPr lang="en-US" dirty="0"/>
              <a:t>Crack Opening and Fibers</a:t>
            </a:r>
          </a:p>
        </p:txBody>
      </p:sp>
      <p:sp>
        <p:nvSpPr>
          <p:cNvPr id="9" name="Rectangle 8"/>
          <p:cNvSpPr/>
          <p:nvPr/>
        </p:nvSpPr>
        <p:spPr>
          <a:xfrm>
            <a:off x="8544170" y="990600"/>
            <a:ext cx="3419230" cy="5601533"/>
          </a:xfrm>
          <a:prstGeom prst="rect">
            <a:avLst/>
          </a:prstGeom>
        </p:spPr>
        <p:txBody>
          <a:bodyPr wrap="square">
            <a:spAutoFit/>
          </a:bodyPr>
          <a:lstStyle/>
          <a:p>
            <a:r>
              <a:rPr lang="en-US" sz="2000" dirty="0"/>
              <a:t>Long axis of vein fibers tracks direction of extension, and change in extension direction leads to curved fibers. </a:t>
            </a:r>
          </a:p>
          <a:p>
            <a:endParaRPr lang="en-US" sz="2000" dirty="0"/>
          </a:p>
          <a:p>
            <a:endParaRPr lang="en-US" sz="2000" dirty="0"/>
          </a:p>
          <a:p>
            <a:pPr eaLnBrk="1" hangingPunct="1">
              <a:spcBef>
                <a:spcPct val="30000"/>
              </a:spcBef>
              <a:defRPr/>
            </a:pPr>
            <a:r>
              <a:rPr lang="en-US" sz="2000" dirty="0"/>
              <a:t>Antitaxial veins where fill and wall contrast (“weak weld”); e.g., calcite vein in quartzite, pyrite inclusion.</a:t>
            </a:r>
          </a:p>
          <a:p>
            <a:pPr eaLnBrk="1" hangingPunct="1">
              <a:spcBef>
                <a:spcPct val="30000"/>
              </a:spcBef>
              <a:defRPr/>
            </a:pPr>
            <a:endParaRPr lang="en-US" sz="2000" dirty="0"/>
          </a:p>
          <a:p>
            <a:pPr eaLnBrk="1" hangingPunct="1">
              <a:spcBef>
                <a:spcPct val="30000"/>
              </a:spcBef>
              <a:defRPr/>
            </a:pPr>
            <a:r>
              <a:rPr lang="en-US" sz="2000" dirty="0"/>
              <a:t>Syntaxial veins where vein material fill same as wall rock (“strong weld”); e.g., quartz vein in quartzite.</a:t>
            </a:r>
          </a:p>
          <a:p>
            <a:endParaRPr lang="en-US" sz="2000" dirty="0"/>
          </a:p>
        </p:txBody>
      </p:sp>
      <p:cxnSp>
        <p:nvCxnSpPr>
          <p:cNvPr id="11" name="Straight Connector 10"/>
          <p:cNvCxnSpPr/>
          <p:nvPr/>
        </p:nvCxnSpPr>
        <p:spPr bwMode="auto">
          <a:xfrm>
            <a:off x="3048000" y="2971800"/>
            <a:ext cx="4953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3270" r="47778" b="12298"/>
          <a:stretch/>
        </p:blipFill>
        <p:spPr>
          <a:xfrm>
            <a:off x="2865315" y="4648200"/>
            <a:ext cx="2865120" cy="1524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3515" y="990600"/>
            <a:ext cx="3749040" cy="1915677"/>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47685" b="58951"/>
          <a:stretch/>
        </p:blipFill>
        <p:spPr>
          <a:xfrm>
            <a:off x="2895600" y="3164042"/>
            <a:ext cx="2870200" cy="1407958"/>
          </a:xfrm>
          <a:prstGeom prst="rect">
            <a:avLst/>
          </a:prstGeom>
        </p:spPr>
      </p:pic>
      <p:pic>
        <p:nvPicPr>
          <p:cNvPr id="14" name="Picture 10" descr="pressure fringe"/>
          <p:cNvPicPr>
            <a:picLocks noChangeAspect="1" noChangeArrowheads="1"/>
          </p:cNvPicPr>
          <p:nvPr/>
        </p:nvPicPr>
        <p:blipFill>
          <a:blip r:embed="rId5" cstate="print"/>
          <a:srcRect/>
          <a:stretch>
            <a:fillRect/>
          </a:stretch>
        </p:blipFill>
        <p:spPr bwMode="auto">
          <a:xfrm>
            <a:off x="431464" y="2514600"/>
            <a:ext cx="2011680" cy="3125177"/>
          </a:xfrm>
          <a:prstGeom prst="rect">
            <a:avLst/>
          </a:prstGeom>
          <a:noFill/>
        </p:spPr>
      </p:pic>
      <p:cxnSp>
        <p:nvCxnSpPr>
          <p:cNvPr id="3" name="Straight Connector 2"/>
          <p:cNvCxnSpPr/>
          <p:nvPr/>
        </p:nvCxnSpPr>
        <p:spPr bwMode="auto">
          <a:xfrm flipH="1">
            <a:off x="5791200" y="2982477"/>
            <a:ext cx="15435" cy="334212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TextBox 3"/>
          <p:cNvSpPr txBox="1"/>
          <p:nvPr/>
        </p:nvSpPr>
        <p:spPr>
          <a:xfrm>
            <a:off x="3567862" y="6260068"/>
            <a:ext cx="3890809" cy="369332"/>
          </a:xfrm>
          <a:prstGeom prst="rect">
            <a:avLst/>
          </a:prstGeom>
          <a:solidFill>
            <a:schemeClr val="bg1"/>
          </a:solidFill>
        </p:spPr>
        <p:txBody>
          <a:bodyPr wrap="none" rtlCol="0">
            <a:spAutoFit/>
          </a:bodyPr>
          <a:lstStyle/>
          <a:p>
            <a:r>
              <a:rPr lang="en-US" dirty="0"/>
              <a:t>Antitaxial		Syntaxial</a:t>
            </a:r>
          </a:p>
        </p:txBody>
      </p:sp>
      <p:sp>
        <p:nvSpPr>
          <p:cNvPr id="2" name="TextBox 1"/>
          <p:cNvSpPr txBox="1"/>
          <p:nvPr/>
        </p:nvSpPr>
        <p:spPr>
          <a:xfrm>
            <a:off x="5410200" y="1447800"/>
            <a:ext cx="333746" cy="400110"/>
          </a:xfrm>
          <a:prstGeom prst="rect">
            <a:avLst/>
          </a:prstGeom>
          <a:noFill/>
        </p:spPr>
        <p:txBody>
          <a:bodyPr wrap="none" rtlCol="0">
            <a:spAutoFit/>
          </a:bodyPr>
          <a:lstStyle/>
          <a:p>
            <a:r>
              <a:rPr lang="en-US" sz="2000" dirty="0"/>
              <a:t>+</a:t>
            </a:r>
          </a:p>
        </p:txBody>
      </p:sp>
      <p:sp>
        <p:nvSpPr>
          <p:cNvPr id="5" name="Date Placeholder 4"/>
          <p:cNvSpPr>
            <a:spLocks noGrp="1"/>
          </p:cNvSpPr>
          <p:nvPr>
            <p:ph type="dt" sz="half" idx="12"/>
          </p:nvPr>
        </p:nvSpPr>
        <p:spPr/>
        <p:txBody>
          <a:bodyPr/>
          <a:lstStyle/>
          <a:p>
            <a:r>
              <a:rPr lang="en-US"/>
              <a:t>© Ben van der Pluijm</a:t>
            </a:r>
          </a:p>
        </p:txBody>
      </p:sp>
      <p:pic>
        <p:nvPicPr>
          <p:cNvPr id="15" name="Picture 14">
            <a:extLst>
              <a:ext uri="{FF2B5EF4-FFF2-40B4-BE49-F238E27FC236}">
                <a16:creationId xmlns:a16="http://schemas.microsoft.com/office/drawing/2014/main" id="{F5B00FA7-C557-4B53-965E-06A42B0D5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071" b="58951"/>
          <a:stretch/>
        </p:blipFill>
        <p:spPr>
          <a:xfrm>
            <a:off x="5874727" y="3175711"/>
            <a:ext cx="2519875" cy="1407958"/>
          </a:xfrm>
          <a:prstGeom prst="rect">
            <a:avLst/>
          </a:prstGeom>
        </p:spPr>
      </p:pic>
      <p:pic>
        <p:nvPicPr>
          <p:cNvPr id="16" name="Picture 15">
            <a:extLst>
              <a:ext uri="{FF2B5EF4-FFF2-40B4-BE49-F238E27FC236}">
                <a16:creationId xmlns:a16="http://schemas.microsoft.com/office/drawing/2014/main" id="{C3352D25-A06A-4F5C-8980-9802C32AB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623" t="43271" b="9735"/>
          <a:stretch/>
        </p:blipFill>
        <p:spPr>
          <a:xfrm>
            <a:off x="5867400" y="4648200"/>
            <a:ext cx="2489591" cy="1611868"/>
          </a:xfrm>
          <a:prstGeom prst="rect">
            <a:avLst/>
          </a:prstGeom>
        </p:spPr>
      </p:pic>
      <p:cxnSp>
        <p:nvCxnSpPr>
          <p:cNvPr id="17" name="Straight Connector 16">
            <a:extLst>
              <a:ext uri="{FF2B5EF4-FFF2-40B4-BE49-F238E27FC236}">
                <a16:creationId xmlns:a16="http://schemas.microsoft.com/office/drawing/2014/main" id="{B06BF16A-6A29-72C5-FA12-543CDE0F03DB}"/>
              </a:ext>
            </a:extLst>
          </p:cNvPr>
          <p:cNvCxnSpPr/>
          <p:nvPr/>
        </p:nvCxnSpPr>
        <p:spPr bwMode="auto">
          <a:xfrm>
            <a:off x="3364992" y="5349240"/>
            <a:ext cx="16764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D683FA68-DB37-448D-DE37-5D1C9B208B69}"/>
              </a:ext>
            </a:extLst>
          </p:cNvPr>
          <p:cNvCxnSpPr/>
          <p:nvPr/>
        </p:nvCxnSpPr>
        <p:spPr bwMode="auto">
          <a:xfrm>
            <a:off x="3352800" y="5614416"/>
            <a:ext cx="16764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D60536D0-0F33-E525-45E8-F7A176A073F7}"/>
              </a:ext>
            </a:extLst>
          </p:cNvPr>
          <p:cNvCxnSpPr/>
          <p:nvPr/>
        </p:nvCxnSpPr>
        <p:spPr bwMode="auto">
          <a:xfrm>
            <a:off x="3352800" y="5193792"/>
            <a:ext cx="16764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0781F36A-8F8F-76B1-0F72-247CF86728BF}"/>
              </a:ext>
            </a:extLst>
          </p:cNvPr>
          <p:cNvCxnSpPr/>
          <p:nvPr/>
        </p:nvCxnSpPr>
        <p:spPr bwMode="auto">
          <a:xfrm>
            <a:off x="3352800" y="5760720"/>
            <a:ext cx="16764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Joint &amp; Veins </a:t>
            </a:r>
          </a:p>
        </p:txBody>
      </p:sp>
      <p:sp>
        <p:nvSpPr>
          <p:cNvPr id="8" name="Slide Number Placeholder 3"/>
          <p:cNvSpPr>
            <a:spLocks noGrp="1"/>
          </p:cNvSpPr>
          <p:nvPr>
            <p:ph type="sldNum" sz="quarter" idx="11"/>
          </p:nvPr>
        </p:nvSpPr>
        <p:spPr/>
        <p:txBody>
          <a:bodyPr/>
          <a:lstStyle/>
          <a:p>
            <a:fld id="{8E02E514-9EAB-4338-82E3-F850DBFDB0A7}" type="slidenum">
              <a:rPr lang="en-US"/>
              <a:pPr/>
              <a:t>25</a:t>
            </a:fld>
            <a:endParaRPr lang="en-US"/>
          </a:p>
        </p:txBody>
      </p:sp>
      <p:sp>
        <p:nvSpPr>
          <p:cNvPr id="17414" name="Rectangle 6"/>
          <p:cNvSpPr>
            <a:spLocks noGrp="1" noChangeArrowheads="1"/>
          </p:cNvSpPr>
          <p:nvPr>
            <p:ph type="title"/>
          </p:nvPr>
        </p:nvSpPr>
        <p:spPr/>
        <p:txBody>
          <a:bodyPr/>
          <a:lstStyle/>
          <a:p>
            <a:r>
              <a:rPr lang="en-US" dirty="0"/>
              <a:t>En-echelon and Sigmoidal Veins</a:t>
            </a:r>
          </a:p>
        </p:txBody>
      </p:sp>
      <p:sp>
        <p:nvSpPr>
          <p:cNvPr id="17413" name="Text Box 5"/>
          <p:cNvSpPr txBox="1">
            <a:spLocks noChangeArrowheads="1"/>
          </p:cNvSpPr>
          <p:nvPr/>
        </p:nvSpPr>
        <p:spPr bwMode="auto">
          <a:xfrm>
            <a:off x="3657600" y="5677670"/>
            <a:ext cx="955711" cy="246221"/>
          </a:xfrm>
          <a:prstGeom prst="rect">
            <a:avLst/>
          </a:prstGeom>
          <a:noFill/>
          <a:ln w="9525">
            <a:noFill/>
            <a:miter lim="800000"/>
            <a:headEnd/>
            <a:tailEnd/>
          </a:ln>
          <a:effectLst/>
        </p:spPr>
        <p:txBody>
          <a:bodyPr wrap="none">
            <a:spAutoFit/>
          </a:bodyPr>
          <a:lstStyle/>
          <a:p>
            <a:pPr eaLnBrk="1" hangingPunct="1"/>
            <a:r>
              <a:rPr lang="en-US" sz="1000" dirty="0" err="1">
                <a:cs typeface="Arial" pitchFamily="34" charset="0"/>
              </a:rPr>
              <a:t>Fossen</a:t>
            </a:r>
            <a:r>
              <a:rPr lang="en-US" sz="1000" dirty="0">
                <a:cs typeface="Arial" pitchFamily="34" charset="0"/>
              </a:rPr>
              <a:t>, 2016</a:t>
            </a:r>
          </a:p>
        </p:txBody>
      </p:sp>
      <p:sp>
        <p:nvSpPr>
          <p:cNvPr id="12" name="Rectangle 11"/>
          <p:cNvSpPr/>
          <p:nvPr/>
        </p:nvSpPr>
        <p:spPr>
          <a:xfrm>
            <a:off x="914989" y="1232606"/>
            <a:ext cx="4467605" cy="1938992"/>
          </a:xfrm>
          <a:prstGeom prst="rect">
            <a:avLst/>
          </a:prstGeom>
        </p:spPr>
        <p:txBody>
          <a:bodyPr wrap="square">
            <a:spAutoFit/>
          </a:bodyPr>
          <a:lstStyle/>
          <a:p>
            <a:pPr marL="457200" indent="-457200">
              <a:buFont typeface="+mj-lt"/>
              <a:buAutoNum type="alphaLcParenR" startAt="2"/>
            </a:pPr>
            <a:r>
              <a:rPr lang="en-US" sz="2000" dirty="0"/>
              <a:t>Formation of en-echelon array. </a:t>
            </a:r>
          </a:p>
          <a:p>
            <a:pPr marL="457200" indent="-457200">
              <a:buFont typeface="+mj-lt"/>
              <a:buAutoNum type="alphaLcParenR" startAt="2"/>
            </a:pPr>
            <a:r>
              <a:rPr lang="en-US" sz="2000" dirty="0"/>
              <a:t>Formation of sigmoidal en echelon veins, due to rotation of older, central part of veins, and growth of new vein material at original angle to shear surface.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143000"/>
            <a:ext cx="2477276" cy="5029200"/>
          </a:xfrm>
          <a:prstGeom prst="rect">
            <a:avLst/>
          </a:prstGeom>
        </p:spPr>
      </p:pic>
      <p:pic>
        <p:nvPicPr>
          <p:cNvPr id="9" name="Picture 3" descr="en ecchelon veins"/>
          <p:cNvPicPr>
            <a:picLocks noChangeAspect="1" noChangeArrowheads="1"/>
          </p:cNvPicPr>
          <p:nvPr/>
        </p:nvPicPr>
        <p:blipFill>
          <a:blip r:embed="rId4" cstate="print"/>
          <a:srcRect/>
          <a:stretch>
            <a:fillRect/>
          </a:stretch>
        </p:blipFill>
        <p:spPr bwMode="auto">
          <a:xfrm>
            <a:off x="8382000" y="1615046"/>
            <a:ext cx="3418134" cy="2286000"/>
          </a:xfrm>
          <a:prstGeom prst="rect">
            <a:avLst/>
          </a:prstGeom>
          <a:noFill/>
          <a:ln w="9525">
            <a:noFill/>
            <a:miter lim="800000"/>
            <a:headEnd/>
            <a:tailEnd/>
          </a:ln>
          <a:effectLst/>
        </p:spPr>
      </p:pic>
      <p:sp>
        <p:nvSpPr>
          <p:cNvPr id="6" name="TextBox 5"/>
          <p:cNvSpPr txBox="1"/>
          <p:nvPr/>
        </p:nvSpPr>
        <p:spPr>
          <a:xfrm>
            <a:off x="8412755" y="4567535"/>
            <a:ext cx="2331447" cy="923330"/>
          </a:xfrm>
          <a:prstGeom prst="rect">
            <a:avLst/>
          </a:prstGeom>
          <a:noFill/>
        </p:spPr>
        <p:txBody>
          <a:bodyPr wrap="square" rtlCol="0">
            <a:spAutoFit/>
          </a:bodyPr>
          <a:lstStyle/>
          <a:p>
            <a:r>
              <a:rPr lang="en-US" dirty="0"/>
              <a:t>Rotated, filled crack</a:t>
            </a:r>
          </a:p>
          <a:p>
            <a:endParaRPr lang="en-US" dirty="0"/>
          </a:p>
          <a:p>
            <a:r>
              <a:rPr lang="en-US" dirty="0"/>
              <a:t>New, filled crack</a:t>
            </a:r>
          </a:p>
        </p:txBody>
      </p:sp>
      <p:cxnSp>
        <p:nvCxnSpPr>
          <p:cNvPr id="13" name="Straight Arrow Connector 12"/>
          <p:cNvCxnSpPr/>
          <p:nvPr/>
        </p:nvCxnSpPr>
        <p:spPr bwMode="auto">
          <a:xfrm flipH="1" flipV="1">
            <a:off x="7177403" y="5181600"/>
            <a:ext cx="1235353" cy="76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flipH="1">
            <a:off x="7177403" y="4701019"/>
            <a:ext cx="1235352" cy="175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14" name="Picture 1" descr="vein system for pp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9600" y="3619689"/>
            <a:ext cx="40449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2"/>
          </p:nvPr>
        </p:nvSpPr>
        <p:spPr/>
        <p:txBody>
          <a:bodyPr/>
          <a:lstStyle/>
          <a:p>
            <a:r>
              <a:rPr lang="en-US"/>
              <a:t>© Ben van der Pluijm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fade">
                                      <p:cBhvr>
                                        <p:cTn id="10"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8F0EA4-1B47-4491-A9AA-5852293CE2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32" y="1274806"/>
            <a:ext cx="3905314" cy="3017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Structure and Society: Fractures and Veins</a:t>
            </a:r>
          </a:p>
        </p:txBody>
      </p:sp>
      <p:sp>
        <p:nvSpPr>
          <p:cNvPr id="5" name="Footer Placeholder 4"/>
          <p:cNvSpPr>
            <a:spLocks noGrp="1"/>
          </p:cNvSpPr>
          <p:nvPr>
            <p:ph type="ftr" sz="quarter" idx="10"/>
          </p:nvPr>
        </p:nvSpPr>
        <p:spPr/>
        <p:txBody>
          <a:bodyPr/>
          <a:lstStyle/>
          <a:p>
            <a:r>
              <a:rPr lang="en-US"/>
              <a:t>Joint &amp; Veins </a:t>
            </a:r>
          </a:p>
        </p:txBody>
      </p:sp>
      <p:sp>
        <p:nvSpPr>
          <p:cNvPr id="6" name="Slide Number Placeholder 5"/>
          <p:cNvSpPr>
            <a:spLocks noGrp="1"/>
          </p:cNvSpPr>
          <p:nvPr>
            <p:ph type="sldNum" sz="quarter" idx="11"/>
          </p:nvPr>
        </p:nvSpPr>
        <p:spPr/>
        <p:txBody>
          <a:bodyPr/>
          <a:lstStyle/>
          <a:p>
            <a:fld id="{9E6A3B9E-85A6-4BB7-8F08-5B90164AAD11}" type="slidenum">
              <a:rPr lang="en-US" smtClean="0"/>
              <a:pPr/>
              <a:t>26</a:t>
            </a:fld>
            <a:endParaRPr lang="en-US"/>
          </a:p>
        </p:txBody>
      </p:sp>
      <p:sp>
        <p:nvSpPr>
          <p:cNvPr id="7" name="TextBox 6"/>
          <p:cNvSpPr txBox="1"/>
          <p:nvPr/>
        </p:nvSpPr>
        <p:spPr>
          <a:xfrm>
            <a:off x="373528" y="822067"/>
            <a:ext cx="11358639" cy="646331"/>
          </a:xfrm>
          <a:prstGeom prst="rect">
            <a:avLst/>
          </a:prstGeom>
          <a:noFill/>
        </p:spPr>
        <p:txBody>
          <a:bodyPr wrap="square" rtlCol="0">
            <a:spAutoFit/>
          </a:bodyPr>
          <a:lstStyle/>
          <a:p>
            <a:r>
              <a:rPr lang="en-US" dirty="0"/>
              <a:t>Fractures: Aquifers and Groundwater 			Veins: Mineralization</a:t>
            </a:r>
          </a:p>
          <a:p>
            <a:endParaRPr lang="en-US" dirty="0"/>
          </a:p>
        </p:txBody>
      </p:sp>
      <p:pic>
        <p:nvPicPr>
          <p:cNvPr id="18438" name="Picture 6" descr="https://pubs.usgs.gov/gip/gw_ruralhomeowner/images/fig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034" y="4260642"/>
            <a:ext cx="4223131" cy="22925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7717" y="6200001"/>
            <a:ext cx="833883" cy="276999"/>
          </a:xfrm>
          <a:prstGeom prst="rect">
            <a:avLst/>
          </a:prstGeom>
          <a:noFill/>
        </p:spPr>
        <p:txBody>
          <a:bodyPr wrap="none" rtlCol="0">
            <a:spAutoFit/>
          </a:bodyPr>
          <a:lstStyle/>
          <a:p>
            <a:r>
              <a:rPr lang="en-US" sz="1200" dirty="0"/>
              <a:t>All USGS</a:t>
            </a:r>
          </a:p>
        </p:txBody>
      </p:sp>
      <p:pic>
        <p:nvPicPr>
          <p:cNvPr id="18434" name="Picture 2" descr="Main Quartz VeinWeb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665">
            <a:off x="7798420" y="3702828"/>
            <a:ext cx="3657600" cy="25075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canadianzinc.com/images/photos/Prairie_Creek/Geology/DAR%20Fig%204-13%20-%20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79093">
            <a:off x="6669841" y="1410424"/>
            <a:ext cx="3657600" cy="2338033"/>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p:cNvSpPr>
            <a:spLocks noGrp="1"/>
          </p:cNvSpPr>
          <p:nvPr>
            <p:ph type="dt" sz="half" idx="12"/>
          </p:nvPr>
        </p:nvSpPr>
        <p:spPr/>
        <p:txBody>
          <a:bodyPr/>
          <a:lstStyle/>
          <a:p>
            <a:r>
              <a:rPr lang="en-US"/>
              <a:t>© Ben van der Pluijm</a:t>
            </a:r>
          </a:p>
        </p:txBody>
      </p:sp>
      <p:sp>
        <p:nvSpPr>
          <p:cNvPr id="10" name="TextBox 9">
            <a:extLst>
              <a:ext uri="{FF2B5EF4-FFF2-40B4-BE49-F238E27FC236}">
                <a16:creationId xmlns:a16="http://schemas.microsoft.com/office/drawing/2014/main" id="{83188E9E-5EA5-403D-889C-944D5BF75558}"/>
              </a:ext>
            </a:extLst>
          </p:cNvPr>
          <p:cNvSpPr txBox="1"/>
          <p:nvPr/>
        </p:nvSpPr>
        <p:spPr>
          <a:xfrm>
            <a:off x="4365146" y="2029655"/>
            <a:ext cx="1805199" cy="646331"/>
          </a:xfrm>
          <a:prstGeom prst="rect">
            <a:avLst/>
          </a:prstGeom>
          <a:noFill/>
        </p:spPr>
        <p:txBody>
          <a:bodyPr wrap="square" rtlCol="0">
            <a:spAutoFit/>
          </a:bodyPr>
          <a:lstStyle/>
          <a:p>
            <a:r>
              <a:rPr lang="en-US" dirty="0"/>
              <a:t>Mississippian Aquifer</a:t>
            </a:r>
          </a:p>
        </p:txBody>
      </p:sp>
      <p:sp>
        <p:nvSpPr>
          <p:cNvPr id="11" name="Rectangle 10">
            <a:extLst>
              <a:ext uri="{FF2B5EF4-FFF2-40B4-BE49-F238E27FC236}">
                <a16:creationId xmlns:a16="http://schemas.microsoft.com/office/drawing/2014/main" id="{6D603D52-B8EC-42B5-95B8-4E6F3C144C1B}"/>
              </a:ext>
            </a:extLst>
          </p:cNvPr>
          <p:cNvSpPr/>
          <p:nvPr/>
        </p:nvSpPr>
        <p:spPr>
          <a:xfrm>
            <a:off x="205918" y="4407656"/>
            <a:ext cx="1813382" cy="369332"/>
          </a:xfrm>
          <a:prstGeom prst="rect">
            <a:avLst/>
          </a:prstGeom>
        </p:spPr>
        <p:txBody>
          <a:bodyPr wrap="none">
            <a:spAutoFit/>
          </a:bodyPr>
          <a:lstStyle/>
          <a:p>
            <a:r>
              <a:rPr lang="en-US" dirty="0"/>
              <a:t>Ogallala Aquifer</a:t>
            </a:r>
          </a:p>
        </p:txBody>
      </p:sp>
      <p:cxnSp>
        <p:nvCxnSpPr>
          <p:cNvPr id="13" name="Straight Arrow Connector 12">
            <a:extLst>
              <a:ext uri="{FF2B5EF4-FFF2-40B4-BE49-F238E27FC236}">
                <a16:creationId xmlns:a16="http://schemas.microsoft.com/office/drawing/2014/main" id="{FB8622AF-979B-40EB-8D51-BC8423AB988A}"/>
              </a:ext>
            </a:extLst>
          </p:cNvPr>
          <p:cNvCxnSpPr>
            <a:cxnSpLocks/>
          </p:cNvCxnSpPr>
          <p:nvPr/>
        </p:nvCxnSpPr>
        <p:spPr bwMode="auto">
          <a:xfrm flipV="1">
            <a:off x="1420573" y="2731532"/>
            <a:ext cx="598727" cy="16718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8CF6A73E-29A7-46E0-9EB6-282E5DB644B3}"/>
              </a:ext>
            </a:extLst>
          </p:cNvPr>
          <p:cNvCxnSpPr>
            <a:cxnSpLocks/>
            <a:stCxn id="10" idx="1"/>
          </p:cNvCxnSpPr>
          <p:nvPr/>
        </p:nvCxnSpPr>
        <p:spPr bwMode="auto">
          <a:xfrm flipH="1" flipV="1">
            <a:off x="3124200" y="2209800"/>
            <a:ext cx="1240946" cy="1430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69176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24C0-3AD0-44CD-AADC-18788C159CDF}"/>
              </a:ext>
            </a:extLst>
          </p:cNvPr>
          <p:cNvSpPr>
            <a:spLocks noGrp="1"/>
          </p:cNvSpPr>
          <p:nvPr>
            <p:ph type="title"/>
          </p:nvPr>
        </p:nvSpPr>
        <p:spPr/>
        <p:txBody>
          <a:bodyPr/>
          <a:lstStyle/>
          <a:p>
            <a:r>
              <a:rPr lang="en-US" dirty="0"/>
              <a:t>Lithium Reserves and Resources</a:t>
            </a:r>
          </a:p>
        </p:txBody>
      </p:sp>
      <p:sp>
        <p:nvSpPr>
          <p:cNvPr id="3" name="Footer Placeholder 2">
            <a:extLst>
              <a:ext uri="{FF2B5EF4-FFF2-40B4-BE49-F238E27FC236}">
                <a16:creationId xmlns:a16="http://schemas.microsoft.com/office/drawing/2014/main" id="{A6572D99-1E65-46AB-ADBB-D157DF959E55}"/>
              </a:ext>
            </a:extLst>
          </p:cNvPr>
          <p:cNvSpPr>
            <a:spLocks noGrp="1"/>
          </p:cNvSpPr>
          <p:nvPr>
            <p:ph type="ftr" sz="quarter" idx="10"/>
          </p:nvPr>
        </p:nvSpPr>
        <p:spPr/>
        <p:txBody>
          <a:bodyPr/>
          <a:lstStyle/>
          <a:p>
            <a:r>
              <a:rPr lang="en-US"/>
              <a:t>Joint &amp; Veins </a:t>
            </a:r>
          </a:p>
        </p:txBody>
      </p:sp>
      <p:sp>
        <p:nvSpPr>
          <p:cNvPr id="4" name="Slide Number Placeholder 3">
            <a:extLst>
              <a:ext uri="{FF2B5EF4-FFF2-40B4-BE49-F238E27FC236}">
                <a16:creationId xmlns:a16="http://schemas.microsoft.com/office/drawing/2014/main" id="{F3A43E85-EB97-4F95-AC93-5761373B8410}"/>
              </a:ext>
            </a:extLst>
          </p:cNvPr>
          <p:cNvSpPr>
            <a:spLocks noGrp="1"/>
          </p:cNvSpPr>
          <p:nvPr>
            <p:ph type="sldNum" sz="quarter" idx="11"/>
          </p:nvPr>
        </p:nvSpPr>
        <p:spPr/>
        <p:txBody>
          <a:bodyPr/>
          <a:lstStyle/>
          <a:p>
            <a:fld id="{0A891C7B-AB4E-44D7-BD83-B59709E8DD8E}" type="slidenum">
              <a:rPr lang="en-US" smtClean="0"/>
              <a:pPr/>
              <a:t>27</a:t>
            </a:fld>
            <a:endParaRPr lang="en-US"/>
          </a:p>
        </p:txBody>
      </p:sp>
      <p:sp>
        <p:nvSpPr>
          <p:cNvPr id="5" name="Date Placeholder 4">
            <a:extLst>
              <a:ext uri="{FF2B5EF4-FFF2-40B4-BE49-F238E27FC236}">
                <a16:creationId xmlns:a16="http://schemas.microsoft.com/office/drawing/2014/main" id="{88D93E0C-DCAA-481A-97CE-0BCA52C3A1BE}"/>
              </a:ext>
            </a:extLst>
          </p:cNvPr>
          <p:cNvSpPr>
            <a:spLocks noGrp="1"/>
          </p:cNvSpPr>
          <p:nvPr>
            <p:ph type="dt" sz="half" idx="12"/>
          </p:nvPr>
        </p:nvSpPr>
        <p:spPr/>
        <p:txBody>
          <a:bodyPr/>
          <a:lstStyle/>
          <a:p>
            <a:r>
              <a:rPr lang="en-US"/>
              <a:t>© Ben van der Pluijm</a:t>
            </a:r>
          </a:p>
        </p:txBody>
      </p:sp>
      <p:pic>
        <p:nvPicPr>
          <p:cNvPr id="7" name="Picture 6" descr="Map&#10;&#10;Description automatically generated">
            <a:extLst>
              <a:ext uri="{FF2B5EF4-FFF2-40B4-BE49-F238E27FC236}">
                <a16:creationId xmlns:a16="http://schemas.microsoft.com/office/drawing/2014/main" id="{AFC17AC6-4B68-4056-A291-31706BF14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116" y="785822"/>
            <a:ext cx="5565684" cy="2743200"/>
          </a:xfrm>
          <a:prstGeom prst="rect">
            <a:avLst/>
          </a:prstGeom>
        </p:spPr>
      </p:pic>
      <p:pic>
        <p:nvPicPr>
          <p:cNvPr id="1028" name="Picture 4">
            <a:extLst>
              <a:ext uri="{FF2B5EF4-FFF2-40B4-BE49-F238E27FC236}">
                <a16:creationId xmlns:a16="http://schemas.microsoft.com/office/drawing/2014/main" id="{64AB51CB-B2DF-4CF1-9D92-9B7798A10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828" y="3585142"/>
            <a:ext cx="2308658" cy="27966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ED6AC4E-CC01-4933-85FC-232F5F69F9C8}"/>
              </a:ext>
            </a:extLst>
          </p:cNvPr>
          <p:cNvSpPr txBox="1"/>
          <p:nvPr/>
        </p:nvSpPr>
        <p:spPr>
          <a:xfrm>
            <a:off x="7953632" y="789941"/>
            <a:ext cx="3481665" cy="830997"/>
          </a:xfrm>
          <a:prstGeom prst="rect">
            <a:avLst/>
          </a:prstGeom>
          <a:noFill/>
        </p:spPr>
        <p:txBody>
          <a:bodyPr wrap="square">
            <a:spAutoFit/>
          </a:bodyPr>
          <a:lstStyle/>
          <a:p>
            <a:r>
              <a:rPr lang="en-US" dirty="0"/>
              <a:t>Major lithium pegmatite (square) and brine (cross) deposits; </a:t>
            </a:r>
          </a:p>
          <a:p>
            <a:r>
              <a:rPr lang="en-US" sz="1200"/>
              <a:t>Kesler </a:t>
            </a:r>
            <a:r>
              <a:rPr lang="en-US" sz="1200" dirty="0"/>
              <a:t>et al, 2012 </a:t>
            </a:r>
          </a:p>
        </p:txBody>
      </p:sp>
      <p:pic>
        <p:nvPicPr>
          <p:cNvPr id="1032" name="Picture 8" descr="Image result for lithium resource world usgs">
            <a:extLst>
              <a:ext uri="{FF2B5EF4-FFF2-40B4-BE49-F238E27FC236}">
                <a16:creationId xmlns:a16="http://schemas.microsoft.com/office/drawing/2014/main" id="{A9C96DA2-4AD2-49A3-B673-B6255C3F41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445" b="6111"/>
          <a:stretch/>
        </p:blipFill>
        <p:spPr bwMode="auto">
          <a:xfrm>
            <a:off x="7038283" y="3315116"/>
            <a:ext cx="505326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7001EAD-EC74-4A7C-85C8-141CEC0CD5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016" y="972481"/>
            <a:ext cx="2126587" cy="33136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C0844F6-5044-49B5-B7E5-AD34D123A0A0}"/>
              </a:ext>
            </a:extLst>
          </p:cNvPr>
          <p:cNvSpPr txBox="1"/>
          <p:nvPr/>
        </p:nvSpPr>
        <p:spPr>
          <a:xfrm>
            <a:off x="4729625" y="5513683"/>
            <a:ext cx="2308658" cy="830997"/>
          </a:xfrm>
          <a:prstGeom prst="rect">
            <a:avLst/>
          </a:prstGeom>
          <a:noFill/>
        </p:spPr>
        <p:txBody>
          <a:bodyPr wrap="square">
            <a:spAutoFit/>
          </a:bodyPr>
          <a:lstStyle/>
          <a:p>
            <a:pPr algn="r"/>
            <a:r>
              <a:rPr lang="en-US" dirty="0"/>
              <a:t>Lithium Reserves and Resources</a:t>
            </a:r>
          </a:p>
          <a:p>
            <a:pPr algn="r"/>
            <a:r>
              <a:rPr lang="en-US" sz="1200" dirty="0"/>
              <a:t>USGS, 2016</a:t>
            </a:r>
          </a:p>
        </p:txBody>
      </p:sp>
    </p:spTree>
    <p:extLst>
      <p:ext uri="{BB962C8B-B14F-4D97-AF65-F5344CB8AC3E}">
        <p14:creationId xmlns:p14="http://schemas.microsoft.com/office/powerpoint/2010/main" val="76063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Joint &amp; Veins </a:t>
            </a:r>
          </a:p>
        </p:txBody>
      </p:sp>
      <p:sp>
        <p:nvSpPr>
          <p:cNvPr id="6" name="Slide Number Placeholder 4"/>
          <p:cNvSpPr>
            <a:spLocks noGrp="1"/>
          </p:cNvSpPr>
          <p:nvPr>
            <p:ph type="sldNum" sz="quarter" idx="11"/>
          </p:nvPr>
        </p:nvSpPr>
        <p:spPr/>
        <p:txBody>
          <a:bodyPr/>
          <a:lstStyle/>
          <a:p>
            <a:fld id="{A62C2884-3D8A-4083-90E5-B1A34ED8F8E2}" type="slidenum">
              <a:rPr lang="en-US"/>
              <a:pPr/>
              <a:t>3</a:t>
            </a:fld>
            <a:endParaRPr lang="en-US"/>
          </a:p>
        </p:txBody>
      </p:sp>
      <p:sp>
        <p:nvSpPr>
          <p:cNvPr id="53250" name="Rectangle 2"/>
          <p:cNvSpPr>
            <a:spLocks noGrp="1" noChangeArrowheads="1"/>
          </p:cNvSpPr>
          <p:nvPr>
            <p:ph type="title"/>
          </p:nvPr>
        </p:nvSpPr>
        <p:spPr/>
        <p:txBody>
          <a:bodyPr/>
          <a:lstStyle/>
          <a:p>
            <a:r>
              <a:rPr lang="en-US" dirty="0"/>
              <a:t>Crack Modes</a:t>
            </a:r>
          </a:p>
        </p:txBody>
      </p:sp>
      <p:pic>
        <p:nvPicPr>
          <p:cNvPr id="8" name="Picture 2" descr="http://www.sv.vt.edu/classes/MSE2094_NoteBook/97ClassProj/anal/yue/img0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21486" t="1657" r="49714" b="60247"/>
          <a:stretch/>
        </p:blipFill>
        <p:spPr bwMode="auto">
          <a:xfrm rot="1713819">
            <a:off x="2362198" y="4494948"/>
            <a:ext cx="1371600" cy="17526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bwMode="auto">
          <a:xfrm>
            <a:off x="4267200" y="1143000"/>
            <a:ext cx="0" cy="5105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TextBox 1"/>
          <p:cNvSpPr txBox="1"/>
          <p:nvPr/>
        </p:nvSpPr>
        <p:spPr>
          <a:xfrm>
            <a:off x="6324601" y="5029200"/>
            <a:ext cx="4343400" cy="923330"/>
          </a:xfrm>
          <a:prstGeom prst="rect">
            <a:avLst/>
          </a:prstGeom>
          <a:noFill/>
        </p:spPr>
        <p:txBody>
          <a:bodyPr wrap="square" rtlCol="0">
            <a:spAutoFit/>
          </a:bodyPr>
          <a:lstStyle/>
          <a:p>
            <a:r>
              <a:rPr lang="en-US" dirty="0"/>
              <a:t>Recall, shear-mode crack do not become faults; they propagate as tensile-mode cracks</a:t>
            </a:r>
          </a:p>
        </p:txBody>
      </p:sp>
      <p:sp>
        <p:nvSpPr>
          <p:cNvPr id="4" name="Date Placeholder 3"/>
          <p:cNvSpPr>
            <a:spLocks noGrp="1"/>
          </p:cNvSpPr>
          <p:nvPr>
            <p:ph type="dt" sz="half" idx="12"/>
          </p:nvPr>
        </p:nvSpPr>
        <p:spPr/>
        <p:txBody>
          <a:bodyPr/>
          <a:lstStyle/>
          <a:p>
            <a:r>
              <a:rPr lang="en-US"/>
              <a:t>© Ben van der Pluijm</a:t>
            </a:r>
          </a:p>
        </p:txBody>
      </p:sp>
      <p:pic>
        <p:nvPicPr>
          <p:cNvPr id="11" name="Picture 1" descr="Tensile fracture for ppt.gif">
            <a:extLst>
              <a:ext uri="{FF2B5EF4-FFF2-40B4-BE49-F238E27FC236}">
                <a16:creationId xmlns:a16="http://schemas.microsoft.com/office/drawing/2014/main" id="{90016230-C046-4971-B45C-B6FDEB1A8F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42" y="1563243"/>
            <a:ext cx="377395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Mode II for ppt.gif">
            <a:extLst>
              <a:ext uri="{FF2B5EF4-FFF2-40B4-BE49-F238E27FC236}">
                <a16:creationId xmlns:a16="http://schemas.microsoft.com/office/drawing/2014/main" id="{ABC7B699-D0D9-4C30-B78D-5ACEE3CBBF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112" y="1524000"/>
            <a:ext cx="3317088"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Mode III for ppt.gif">
            <a:extLst>
              <a:ext uri="{FF2B5EF4-FFF2-40B4-BE49-F238E27FC236}">
                <a16:creationId xmlns:a16="http://schemas.microsoft.com/office/drawing/2014/main" id="{1380E8EB-F23D-40AE-9DDE-2B7640C8153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2316" y="1498052"/>
            <a:ext cx="3317087"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76DD4C4-9E91-4AF9-8430-CD68DAE0D279}"/>
              </a:ext>
            </a:extLst>
          </p:cNvPr>
          <p:cNvSpPr txBox="1"/>
          <p:nvPr/>
        </p:nvSpPr>
        <p:spPr>
          <a:xfrm>
            <a:off x="330389" y="5675531"/>
            <a:ext cx="1071127" cy="276999"/>
          </a:xfrm>
          <a:prstGeom prst="rect">
            <a:avLst/>
          </a:prstGeom>
          <a:noFill/>
        </p:spPr>
        <p:txBody>
          <a:bodyPr wrap="none" rtlCol="0">
            <a:spAutoFit/>
          </a:bodyPr>
          <a:lstStyle/>
          <a:p>
            <a:r>
              <a:rPr lang="en-US" sz="1200" dirty="0"/>
              <a:t>Fossen 2016</a:t>
            </a:r>
          </a:p>
        </p:txBody>
      </p:sp>
      <p:sp>
        <p:nvSpPr>
          <p:cNvPr id="7" name="TextBox 6">
            <a:extLst>
              <a:ext uri="{FF2B5EF4-FFF2-40B4-BE49-F238E27FC236}">
                <a16:creationId xmlns:a16="http://schemas.microsoft.com/office/drawing/2014/main" id="{B065C906-9437-459E-AF67-C518F02FD1BD}"/>
              </a:ext>
            </a:extLst>
          </p:cNvPr>
          <p:cNvSpPr txBox="1"/>
          <p:nvPr/>
        </p:nvSpPr>
        <p:spPr>
          <a:xfrm>
            <a:off x="1405218" y="882134"/>
            <a:ext cx="6981398" cy="369332"/>
          </a:xfrm>
          <a:prstGeom prst="rect">
            <a:avLst/>
          </a:prstGeom>
          <a:noFill/>
        </p:spPr>
        <p:txBody>
          <a:bodyPr wrap="none" rtlCol="0">
            <a:spAutoFit/>
          </a:bodyPr>
          <a:lstStyle/>
          <a:p>
            <a:r>
              <a:rPr lang="en-US" dirty="0"/>
              <a:t>Tensile Mode 					Shear Mode</a:t>
            </a:r>
          </a:p>
        </p:txBody>
      </p:sp>
    </p:spTree>
    <p:extLst>
      <p:ext uri="{BB962C8B-B14F-4D97-AF65-F5344CB8AC3E}">
        <p14:creationId xmlns:p14="http://schemas.microsoft.com/office/powerpoint/2010/main" val="403920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Joint &amp; Veins </a:t>
            </a:r>
          </a:p>
        </p:txBody>
      </p:sp>
      <p:sp>
        <p:nvSpPr>
          <p:cNvPr id="8" name="Slide Number Placeholder 3"/>
          <p:cNvSpPr>
            <a:spLocks noGrp="1"/>
          </p:cNvSpPr>
          <p:nvPr>
            <p:ph type="sldNum" sz="quarter" idx="11"/>
          </p:nvPr>
        </p:nvSpPr>
        <p:spPr/>
        <p:txBody>
          <a:bodyPr/>
          <a:lstStyle/>
          <a:p>
            <a:fld id="{C5A72062-8889-4CFE-94DA-D39A35F50493}" type="slidenum">
              <a:rPr lang="en-US"/>
              <a:pPr/>
              <a:t>4</a:t>
            </a:fld>
            <a:endParaRPr lang="en-US"/>
          </a:p>
        </p:txBody>
      </p:sp>
      <p:sp>
        <p:nvSpPr>
          <p:cNvPr id="20482" name="Rectangle 2"/>
          <p:cNvSpPr>
            <a:spLocks noGrp="1" noChangeArrowheads="1"/>
          </p:cNvSpPr>
          <p:nvPr>
            <p:ph type="title"/>
          </p:nvPr>
        </p:nvSpPr>
        <p:spPr/>
        <p:txBody>
          <a:bodyPr/>
          <a:lstStyle/>
          <a:p>
            <a:r>
              <a:rPr lang="en-US" dirty="0"/>
              <a:t>Joint Surfaces</a:t>
            </a:r>
          </a:p>
        </p:txBody>
      </p:sp>
      <p:pic>
        <p:nvPicPr>
          <p:cNvPr id="20484" name="Picture 4" descr="shatter cone"/>
          <p:cNvPicPr>
            <a:picLocks noChangeAspect="1" noChangeArrowheads="1"/>
          </p:cNvPicPr>
          <p:nvPr/>
        </p:nvPicPr>
        <p:blipFill>
          <a:blip r:embed="rId3" cstate="print"/>
          <a:srcRect/>
          <a:stretch>
            <a:fillRect/>
          </a:stretch>
        </p:blipFill>
        <p:spPr bwMode="auto">
          <a:xfrm>
            <a:off x="753485" y="1704945"/>
            <a:ext cx="4113213" cy="2700338"/>
          </a:xfrm>
          <a:prstGeom prst="rect">
            <a:avLst/>
          </a:prstGeom>
          <a:noFill/>
        </p:spPr>
      </p:pic>
      <p:sp>
        <p:nvSpPr>
          <p:cNvPr id="20487" name="Text Box 7"/>
          <p:cNvSpPr txBox="1">
            <a:spLocks noChangeArrowheads="1"/>
          </p:cNvSpPr>
          <p:nvPr/>
        </p:nvSpPr>
        <p:spPr bwMode="auto">
          <a:xfrm>
            <a:off x="809605" y="4948862"/>
            <a:ext cx="3954929" cy="646331"/>
          </a:xfrm>
          <a:prstGeom prst="rect">
            <a:avLst/>
          </a:prstGeom>
          <a:noFill/>
          <a:ln w="9525">
            <a:noFill/>
            <a:miter lim="800000"/>
            <a:headEnd/>
            <a:tailEnd/>
          </a:ln>
          <a:effectLst/>
        </p:spPr>
        <p:txBody>
          <a:bodyPr wrap="none">
            <a:spAutoFit/>
          </a:bodyPr>
          <a:lstStyle/>
          <a:p>
            <a:pPr marL="342900" indent="-342900">
              <a:buFont typeface="+mj-lt"/>
              <a:buAutoNum type="alphaLcParenR"/>
            </a:pPr>
            <a:r>
              <a:rPr lang="en-US" dirty="0"/>
              <a:t>Shatter cones (Sudbury); impacts</a:t>
            </a:r>
          </a:p>
          <a:p>
            <a:pPr marL="342900" indent="-342900">
              <a:buFont typeface="+mj-lt"/>
              <a:buAutoNum type="alphaLcParenR"/>
            </a:pPr>
            <a:r>
              <a:rPr lang="en-US" dirty="0"/>
              <a:t>Plumes (MD); joint propagation</a:t>
            </a:r>
          </a:p>
        </p:txBody>
      </p:sp>
      <p:sp>
        <p:nvSpPr>
          <p:cNvPr id="2" name="TextBox 1"/>
          <p:cNvSpPr txBox="1"/>
          <p:nvPr/>
        </p:nvSpPr>
        <p:spPr>
          <a:xfrm>
            <a:off x="689774" y="4343400"/>
            <a:ext cx="466794" cy="369332"/>
          </a:xfrm>
          <a:prstGeom prst="rect">
            <a:avLst/>
          </a:prstGeom>
          <a:noFill/>
        </p:spPr>
        <p:txBody>
          <a:bodyPr wrap="none" rtlCol="0">
            <a:spAutoFit/>
          </a:bodyPr>
          <a:lstStyle/>
          <a:p>
            <a:r>
              <a:rPr lang="en-US" dirty="0"/>
              <a:t>(a)</a:t>
            </a:r>
          </a:p>
        </p:txBody>
      </p:sp>
      <p:sp>
        <p:nvSpPr>
          <p:cNvPr id="3" name="TextBox 2"/>
          <p:cNvSpPr txBox="1"/>
          <p:nvPr/>
        </p:nvSpPr>
        <p:spPr>
          <a:xfrm>
            <a:off x="11109822" y="4725816"/>
            <a:ext cx="466794" cy="369332"/>
          </a:xfrm>
          <a:prstGeom prst="rect">
            <a:avLst/>
          </a:prstGeom>
          <a:noFill/>
        </p:spPr>
        <p:txBody>
          <a:bodyPr wrap="none" rtlCol="0">
            <a:spAutoFit/>
          </a:bodyPr>
          <a:lstStyle/>
          <a:p>
            <a:r>
              <a:rPr lang="en-US" dirty="0"/>
              <a:t>(b)</a:t>
            </a:r>
          </a:p>
        </p:txBody>
      </p:sp>
      <p:pic>
        <p:nvPicPr>
          <p:cNvPr id="2050" name="Picture 2" descr="https://lh3.googleusercontent.com/0XAKoV5IlS-8NxRiD67eU-ZWRCeu_-IySF8NAIYQPnbR5UvmYihER3YAVJ6JNwFNqu9P9nxG1qrHsStlY-xKmjlnZrYZtGonZlEjN2DacXkhfYgnGahcEXL6BctmQscixNke9A-YqGP-4YWUD3rSo0xteeRQm8By2pONP8diN_LQbLcMLheGMQslFJov1s5nPk91g15gSYgX15kYi0-H4erAKSuIgQ5SwOgwHXXoWmQV3u_mr-y7QQdO__qYJmu8OBSZ3XVZ0w6bGxjvbapR9Ghc8CsWRcTX7AV6O7NqiQnJjqKiJxDVh4k3RAkbMYhIqFYnSJKFrkpM3ufeWDpePAnYBNmaEEXHaNeQFSQVSxXPY_3U1Lk6YAYsb_xcyB2mq8uCzgpK9PWYXHJr9ySj-t6Ba08pT6f9VqCRnUmVOHkGNdmxBQFjRHcbLiJ3jOUeBN-zWwLqV3I4ss7KD9HXvtOnY7T8eZ4rDuqKQt3PffAiPkmtEu-FwT1Ck7WTi-yNuCXtrExHsBjtMhrqKclrzT1ikysM5C5RAbw6ehrjMI_jNOK40cpXS6kIhO0TuljfhO-E_0u8EGr6z024BFny0dnXEIHRE2JjSkQzWq_7=w976-h549-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016" y="1197147"/>
            <a:ext cx="5943600" cy="3343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6667" r="14584"/>
          <a:stretch/>
        </p:blipFill>
        <p:spPr>
          <a:xfrm>
            <a:off x="5334000" y="3931920"/>
            <a:ext cx="3017519" cy="2468880"/>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Joint &amp; Veins </a:t>
            </a:r>
          </a:p>
        </p:txBody>
      </p:sp>
      <p:sp>
        <p:nvSpPr>
          <p:cNvPr id="6" name="Slide Number Placeholder 4"/>
          <p:cNvSpPr>
            <a:spLocks noGrp="1"/>
          </p:cNvSpPr>
          <p:nvPr>
            <p:ph type="sldNum" sz="quarter" idx="11"/>
          </p:nvPr>
        </p:nvSpPr>
        <p:spPr/>
        <p:txBody>
          <a:bodyPr/>
          <a:lstStyle/>
          <a:p>
            <a:fld id="{C707DE97-2FB3-47F7-9C04-91E4E4B65864}" type="slidenum">
              <a:rPr lang="en-US"/>
              <a:pPr/>
              <a:t>5</a:t>
            </a:fld>
            <a:endParaRPr lang="en-US"/>
          </a:p>
        </p:txBody>
      </p:sp>
      <p:sp>
        <p:nvSpPr>
          <p:cNvPr id="54274" name="Rectangle 2"/>
          <p:cNvSpPr>
            <a:spLocks noGrp="1" noChangeArrowheads="1"/>
          </p:cNvSpPr>
          <p:nvPr>
            <p:ph type="title"/>
          </p:nvPr>
        </p:nvSpPr>
        <p:spPr/>
        <p:txBody>
          <a:bodyPr/>
          <a:lstStyle/>
          <a:p>
            <a:r>
              <a:rPr lang="en-US" dirty="0"/>
              <a:t>Plumose Structures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632" b="13279"/>
          <a:stretch/>
        </p:blipFill>
        <p:spPr>
          <a:xfrm>
            <a:off x="4717872" y="913822"/>
            <a:ext cx="4480340" cy="4114800"/>
          </a:xfrm>
          <a:prstGeom prst="rect">
            <a:avLst/>
          </a:prstGeom>
        </p:spPr>
      </p:pic>
      <p:pic>
        <p:nvPicPr>
          <p:cNvPr id="11" name="Picture 5" descr="plumose2"/>
          <p:cNvPicPr>
            <a:picLocks noChangeAspect="1" noChangeArrowheads="1"/>
          </p:cNvPicPr>
          <p:nvPr/>
        </p:nvPicPr>
        <p:blipFill>
          <a:blip r:embed="rId4" cstate="print"/>
          <a:srcRect/>
          <a:stretch>
            <a:fillRect/>
          </a:stretch>
        </p:blipFill>
        <p:spPr bwMode="auto">
          <a:xfrm flipH="1">
            <a:off x="609600" y="3639719"/>
            <a:ext cx="3657600" cy="2456281"/>
          </a:xfrm>
          <a:prstGeom prst="rect">
            <a:avLst/>
          </a:prstGeom>
          <a:noFill/>
        </p:spPr>
      </p:pic>
      <p:pic>
        <p:nvPicPr>
          <p:cNvPr id="12" name="Picture 6" descr="plumose1"/>
          <p:cNvPicPr>
            <a:picLocks noChangeAspect="1" noChangeArrowheads="1"/>
          </p:cNvPicPr>
          <p:nvPr/>
        </p:nvPicPr>
        <p:blipFill>
          <a:blip r:embed="rId5" cstate="print"/>
          <a:srcRect/>
          <a:stretch>
            <a:fillRect/>
          </a:stretch>
        </p:blipFill>
        <p:spPr bwMode="auto">
          <a:xfrm>
            <a:off x="609600" y="990600"/>
            <a:ext cx="3657600" cy="2439340"/>
          </a:xfrm>
          <a:prstGeom prst="rect">
            <a:avLst/>
          </a:prstGeom>
          <a:noFill/>
        </p:spPr>
      </p:pic>
      <p:sp>
        <p:nvSpPr>
          <p:cNvPr id="13" name="TextBox 12"/>
          <p:cNvSpPr txBox="1"/>
          <p:nvPr/>
        </p:nvSpPr>
        <p:spPr>
          <a:xfrm>
            <a:off x="540912" y="6123801"/>
            <a:ext cx="961097" cy="276999"/>
          </a:xfrm>
          <a:prstGeom prst="rect">
            <a:avLst/>
          </a:prstGeom>
          <a:noFill/>
        </p:spPr>
        <p:txBody>
          <a:bodyPr wrap="none" rtlCol="0">
            <a:spAutoFit/>
          </a:bodyPr>
          <a:lstStyle/>
          <a:p>
            <a:r>
              <a:rPr lang="en-US" sz="1200" dirty="0"/>
              <a:t>T. </a:t>
            </a:r>
            <a:r>
              <a:rPr lang="en-US" sz="1200" dirty="0" err="1"/>
              <a:t>Engelder</a:t>
            </a:r>
            <a:endParaRPr lang="en-US" sz="1200" dirty="0"/>
          </a:p>
        </p:txBody>
      </p:sp>
      <p:sp>
        <p:nvSpPr>
          <p:cNvPr id="8" name="Rectangle 7"/>
          <p:cNvSpPr/>
          <p:nvPr/>
        </p:nvSpPr>
        <p:spPr>
          <a:xfrm>
            <a:off x="4628220" y="5028622"/>
            <a:ext cx="5652637" cy="1015663"/>
          </a:xfrm>
          <a:prstGeom prst="rect">
            <a:avLst/>
          </a:prstGeom>
        </p:spPr>
        <p:txBody>
          <a:bodyPr wrap="square">
            <a:spAutoFit/>
          </a:bodyPr>
          <a:lstStyle/>
          <a:p>
            <a:r>
              <a:rPr lang="en-US" sz="2000" dirty="0"/>
              <a:t>(a) Straight plume;  (b) C</a:t>
            </a:r>
            <a:r>
              <a:rPr lang="fr-FR" sz="2000" dirty="0" err="1"/>
              <a:t>urvy</a:t>
            </a:r>
            <a:r>
              <a:rPr lang="fr-FR" sz="2000" dirty="0"/>
              <a:t> plume; </a:t>
            </a:r>
          </a:p>
          <a:p>
            <a:r>
              <a:rPr lang="fr-FR" sz="2000" dirty="0"/>
              <a:t>(c) Plume </a:t>
            </a:r>
            <a:r>
              <a:rPr lang="en-US" sz="2000" dirty="0"/>
              <a:t>with arrest lines, indicating repeated opening</a:t>
            </a:r>
          </a:p>
        </p:txBody>
      </p:sp>
      <p:sp>
        <p:nvSpPr>
          <p:cNvPr id="2" name="Date Placeholder 1"/>
          <p:cNvSpPr>
            <a:spLocks noGrp="1"/>
          </p:cNvSpPr>
          <p:nvPr>
            <p:ph type="dt" sz="half" idx="12"/>
          </p:nvPr>
        </p:nvSpPr>
        <p:spPr/>
        <p:txBody>
          <a:bodyPr/>
          <a:lstStyle/>
          <a:p>
            <a:r>
              <a:rPr lang="en-US"/>
              <a:t>© Ben van der Pluijm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Joint &amp; Veins </a:t>
            </a:r>
          </a:p>
        </p:txBody>
      </p:sp>
      <p:sp>
        <p:nvSpPr>
          <p:cNvPr id="7" name="Slide Number Placeholder 4"/>
          <p:cNvSpPr>
            <a:spLocks noGrp="1"/>
          </p:cNvSpPr>
          <p:nvPr>
            <p:ph type="sldNum" sz="quarter" idx="11"/>
          </p:nvPr>
        </p:nvSpPr>
        <p:spPr/>
        <p:txBody>
          <a:bodyPr/>
          <a:lstStyle/>
          <a:p>
            <a:fld id="{29428CC6-2352-49EE-A27A-BC70B4EC3536}" type="slidenum">
              <a:rPr lang="en-US"/>
              <a:pPr/>
              <a:t>6</a:t>
            </a:fld>
            <a:endParaRPr lang="en-US"/>
          </a:p>
        </p:txBody>
      </p:sp>
      <p:sp>
        <p:nvSpPr>
          <p:cNvPr id="55298" name="Rectangle 2"/>
          <p:cNvSpPr>
            <a:spLocks noGrp="1" noChangeArrowheads="1"/>
          </p:cNvSpPr>
          <p:nvPr>
            <p:ph type="title"/>
          </p:nvPr>
        </p:nvSpPr>
        <p:spPr/>
        <p:txBody>
          <a:bodyPr/>
          <a:lstStyle/>
          <a:p>
            <a:r>
              <a:rPr lang="en-US" dirty="0"/>
              <a:t>Joint Structure</a:t>
            </a:r>
          </a:p>
        </p:txBody>
      </p:sp>
      <p:sp>
        <p:nvSpPr>
          <p:cNvPr id="9" name="Rectangle 8"/>
          <p:cNvSpPr/>
          <p:nvPr/>
        </p:nvSpPr>
        <p:spPr>
          <a:xfrm>
            <a:off x="6248400" y="4304174"/>
            <a:ext cx="5029200" cy="1631216"/>
          </a:xfrm>
          <a:prstGeom prst="rect">
            <a:avLst/>
          </a:prstGeom>
        </p:spPr>
        <p:txBody>
          <a:bodyPr wrap="square">
            <a:spAutoFit/>
          </a:bodyPr>
          <a:lstStyle/>
          <a:p>
            <a:pPr marL="342900" indent="-342900">
              <a:buAutoNum type="alphaLcParenBoth"/>
            </a:pPr>
            <a:r>
              <a:rPr lang="en-US" sz="2000" dirty="0"/>
              <a:t>Components of ideal plumose structure on joint. Face of joint 1 is exposed; joint 2 is within rock. </a:t>
            </a:r>
          </a:p>
          <a:p>
            <a:pPr marL="342900" indent="-342900">
              <a:buAutoNum type="alphaLcParenBoth"/>
            </a:pPr>
            <a:r>
              <a:rPr lang="en-US" sz="2000" dirty="0"/>
              <a:t>Cross sectional sketch showing dimple at joint origin, controlled by inclusion.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9182"/>
          <a:stretch/>
        </p:blipFill>
        <p:spPr>
          <a:xfrm>
            <a:off x="609600" y="1618322"/>
            <a:ext cx="5029200" cy="4193253"/>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5941" t="62034" r="10725"/>
          <a:stretch/>
        </p:blipFill>
        <p:spPr>
          <a:xfrm>
            <a:off x="6094095" y="1476806"/>
            <a:ext cx="3657600" cy="2594663"/>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Larsen Ice Shelf, Antarctica</a:t>
            </a:r>
          </a:p>
        </p:txBody>
      </p:sp>
      <p:sp>
        <p:nvSpPr>
          <p:cNvPr id="3" name="Footer Placeholder 2"/>
          <p:cNvSpPr>
            <a:spLocks noGrp="1"/>
          </p:cNvSpPr>
          <p:nvPr>
            <p:ph type="ftr" sz="quarter" idx="10"/>
          </p:nvPr>
        </p:nvSpPr>
        <p:spPr/>
        <p:txBody>
          <a:bodyPr/>
          <a:lstStyle/>
          <a:p>
            <a:r>
              <a:rPr lang="en-US"/>
              <a:t>Joint &amp; Veins </a:t>
            </a:r>
          </a:p>
        </p:txBody>
      </p:sp>
      <p:sp>
        <p:nvSpPr>
          <p:cNvPr id="4" name="Slide Number Placeholder 3"/>
          <p:cNvSpPr>
            <a:spLocks noGrp="1"/>
          </p:cNvSpPr>
          <p:nvPr>
            <p:ph type="sldNum" sz="quarter" idx="11"/>
          </p:nvPr>
        </p:nvSpPr>
        <p:spPr/>
        <p:txBody>
          <a:bodyPr/>
          <a:lstStyle/>
          <a:p>
            <a:fld id="{0A891C7B-AB4E-44D7-BD83-B59709E8DD8E}" type="slidenum">
              <a:rPr lang="en-US" smtClean="0"/>
              <a:pPr/>
              <a:t>7</a:t>
            </a:fld>
            <a:endParaRPr lang="en-US"/>
          </a:p>
        </p:txBody>
      </p:sp>
      <p:pic>
        <p:nvPicPr>
          <p:cNvPr id="5" name="lars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9349" y="1066800"/>
            <a:ext cx="3819525" cy="2590800"/>
          </a:xfrm>
          <a:prstGeom prst="rect">
            <a:avLst/>
          </a:prstGeom>
        </p:spPr>
      </p:pic>
      <p:sp>
        <p:nvSpPr>
          <p:cNvPr id="6" name="Rectangle 5"/>
          <p:cNvSpPr/>
          <p:nvPr/>
        </p:nvSpPr>
        <p:spPr>
          <a:xfrm>
            <a:off x="508000" y="4409120"/>
            <a:ext cx="6527800" cy="1631216"/>
          </a:xfrm>
          <a:prstGeom prst="rect">
            <a:avLst/>
          </a:prstGeom>
        </p:spPr>
        <p:txBody>
          <a:bodyPr wrap="square">
            <a:spAutoFit/>
          </a:bodyPr>
          <a:lstStyle/>
          <a:p>
            <a:r>
              <a:rPr lang="en-US" sz="2000" dirty="0"/>
              <a:t>Joint propagation occurs on all scales in space and time. Video shows stops in ice crack propagation found as arrest lines on joint surfaces. </a:t>
            </a:r>
          </a:p>
          <a:p>
            <a:r>
              <a:rPr lang="en-US" sz="2000" dirty="0"/>
              <a:t>Larsen ice shelf's leading edge collapse is natural icecap-and-shelf evolution.</a:t>
            </a:r>
          </a:p>
        </p:txBody>
      </p:sp>
      <p:sp>
        <p:nvSpPr>
          <p:cNvPr id="8" name="Rectangle 7"/>
          <p:cNvSpPr/>
          <p:nvPr/>
        </p:nvSpPr>
        <p:spPr>
          <a:xfrm>
            <a:off x="8283563" y="5662624"/>
            <a:ext cx="3330768" cy="584775"/>
          </a:xfrm>
          <a:prstGeom prst="rect">
            <a:avLst/>
          </a:prstGeom>
        </p:spPr>
        <p:txBody>
          <a:bodyPr wrap="square">
            <a:spAutoFit/>
          </a:bodyPr>
          <a:lstStyle/>
          <a:p>
            <a:pPr algn="r"/>
            <a:r>
              <a:rPr lang="en-US" sz="1600" dirty="0">
                <a:solidFill>
                  <a:srgbClr val="1C2022"/>
                </a:solidFill>
                <a:latin typeface="Helvetica" panose="020B0604020202020204" pitchFamily="34" charset="0"/>
              </a:rPr>
              <a:t>Larsen C iceberg calving, 2016 (NASA)</a:t>
            </a:r>
            <a:endParaRPr lang="en-US" sz="1600" dirty="0"/>
          </a:p>
        </p:txBody>
      </p:sp>
      <p:pic>
        <p:nvPicPr>
          <p:cNvPr id="18434" name="Picture 2" descr="A wide view of the crack in the Larsen C ice shelf in 2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971" y="1066800"/>
            <a:ext cx="4114800" cy="27404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7953829" y="2766023"/>
            <a:ext cx="3657600" cy="2743200"/>
          </a:xfrm>
          <a:prstGeom prst="rect">
            <a:avLst/>
          </a:prstGeom>
        </p:spPr>
      </p:pic>
      <p:sp>
        <p:nvSpPr>
          <p:cNvPr id="9" name="Rectangle 8"/>
          <p:cNvSpPr/>
          <p:nvPr/>
        </p:nvSpPr>
        <p:spPr>
          <a:xfrm>
            <a:off x="241639" y="3831848"/>
            <a:ext cx="1662635" cy="276999"/>
          </a:xfrm>
          <a:prstGeom prst="rect">
            <a:avLst/>
          </a:prstGeom>
        </p:spPr>
        <p:txBody>
          <a:bodyPr wrap="none">
            <a:spAutoFit/>
          </a:bodyPr>
          <a:lstStyle/>
          <a:p>
            <a:r>
              <a:rPr lang="en-US" sz="1200" dirty="0"/>
              <a:t>https://goo.gl/Tb2RPz</a:t>
            </a:r>
          </a:p>
        </p:txBody>
      </p:sp>
      <p:sp>
        <p:nvSpPr>
          <p:cNvPr id="10" name="Date Placeholder 9"/>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04694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Joint &amp; Veins </a:t>
            </a:r>
          </a:p>
        </p:txBody>
      </p:sp>
      <p:sp>
        <p:nvSpPr>
          <p:cNvPr id="7" name="Slide Number Placeholder 4"/>
          <p:cNvSpPr>
            <a:spLocks noGrp="1"/>
          </p:cNvSpPr>
          <p:nvPr>
            <p:ph type="sldNum" sz="quarter" idx="11"/>
          </p:nvPr>
        </p:nvSpPr>
        <p:spPr/>
        <p:txBody>
          <a:bodyPr/>
          <a:lstStyle/>
          <a:p>
            <a:fld id="{5D51C931-2845-4516-A68B-EA78455A4299}" type="slidenum">
              <a:rPr lang="en-US"/>
              <a:pPr/>
              <a:t>8</a:t>
            </a:fld>
            <a:endParaRPr lang="en-US"/>
          </a:p>
        </p:txBody>
      </p:sp>
      <p:sp>
        <p:nvSpPr>
          <p:cNvPr id="56322" name="Rectangle 2"/>
          <p:cNvSpPr>
            <a:spLocks noGrp="1" noChangeArrowheads="1"/>
          </p:cNvSpPr>
          <p:nvPr>
            <p:ph type="title"/>
          </p:nvPr>
        </p:nvSpPr>
        <p:spPr/>
        <p:txBody>
          <a:bodyPr/>
          <a:lstStyle/>
          <a:p>
            <a:r>
              <a:rPr lang="en-US" dirty="0"/>
              <a:t>Systematic Joint Arrays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028700"/>
            <a:ext cx="7010529" cy="5579364"/>
          </a:xfrm>
          <a:prstGeom prst="rect">
            <a:avLst/>
          </a:prstGeom>
        </p:spPr>
      </p:pic>
      <p:sp>
        <p:nvSpPr>
          <p:cNvPr id="56323" name="Rectangle 3"/>
          <p:cNvSpPr>
            <a:spLocks noGrp="1" noChangeArrowheads="1"/>
          </p:cNvSpPr>
          <p:nvPr>
            <p:ph type="body" idx="1"/>
          </p:nvPr>
        </p:nvSpPr>
        <p:spPr>
          <a:xfrm>
            <a:off x="4117703" y="5070634"/>
            <a:ext cx="6477000" cy="1177766"/>
          </a:xfrm>
        </p:spPr>
        <p:txBody>
          <a:bodyPr/>
          <a:lstStyle/>
          <a:p>
            <a:pPr marL="457200" indent="-457200">
              <a:buClr>
                <a:schemeClr val="tx1"/>
              </a:buClr>
              <a:buSzPct val="100000"/>
              <a:buFont typeface="+mj-lt"/>
              <a:buAutoNum type="alphaLcParenR"/>
            </a:pPr>
            <a:r>
              <a:rPr lang="en-US" sz="2000" dirty="0"/>
              <a:t>Traces of types of joint arrays on a bedding surface. </a:t>
            </a:r>
          </a:p>
          <a:p>
            <a:pPr marL="457200" indent="-457200">
              <a:buSzPct val="100000"/>
              <a:buFont typeface="+mj-lt"/>
              <a:buAutoNum type="alphaLcParenR"/>
            </a:pPr>
            <a:r>
              <a:rPr lang="en-US" sz="2000" dirty="0"/>
              <a:t>Arrangement of joint arrays with respect to fold geometrical axes. </a:t>
            </a:r>
          </a:p>
        </p:txBody>
      </p:sp>
      <p:pic>
        <p:nvPicPr>
          <p:cNvPr id="8" name="Picture 4" descr="joints Australia"/>
          <p:cNvPicPr>
            <a:picLocks noChangeAspect="1" noChangeArrowheads="1"/>
          </p:cNvPicPr>
          <p:nvPr/>
        </p:nvPicPr>
        <p:blipFill rotWithShape="1">
          <a:blip r:embed="rId4" cstate="print"/>
          <a:srcRect t="13333"/>
          <a:stretch/>
        </p:blipFill>
        <p:spPr bwMode="auto">
          <a:xfrm>
            <a:off x="8534400" y="762000"/>
            <a:ext cx="3104804" cy="3962400"/>
          </a:xfrm>
          <a:prstGeom prst="rect">
            <a:avLst/>
          </a:prstGeom>
          <a:noFill/>
        </p:spPr>
      </p:pic>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Joint &amp; Veins </a:t>
            </a:r>
          </a:p>
        </p:txBody>
      </p:sp>
      <p:sp>
        <p:nvSpPr>
          <p:cNvPr id="6" name="Slide Number Placeholder 4"/>
          <p:cNvSpPr>
            <a:spLocks noGrp="1"/>
          </p:cNvSpPr>
          <p:nvPr>
            <p:ph type="sldNum" sz="quarter" idx="11"/>
          </p:nvPr>
        </p:nvSpPr>
        <p:spPr/>
        <p:txBody>
          <a:bodyPr/>
          <a:lstStyle/>
          <a:p>
            <a:fld id="{FB55F326-F11A-49C1-96CA-DEC46F2B78CD}" type="slidenum">
              <a:rPr lang="en-US"/>
              <a:pPr/>
              <a:t>9</a:t>
            </a:fld>
            <a:endParaRPr lang="en-US"/>
          </a:p>
        </p:txBody>
      </p:sp>
      <p:sp>
        <p:nvSpPr>
          <p:cNvPr id="52226" name="Rectangle 2"/>
          <p:cNvSpPr>
            <a:spLocks noGrp="1" noChangeArrowheads="1"/>
          </p:cNvSpPr>
          <p:nvPr>
            <p:ph type="title"/>
          </p:nvPr>
        </p:nvSpPr>
        <p:spPr/>
        <p:txBody>
          <a:bodyPr/>
          <a:lstStyle/>
          <a:p>
            <a:r>
              <a:rPr lang="en-US" dirty="0"/>
              <a:t>Joint Development</a:t>
            </a:r>
          </a:p>
        </p:txBody>
      </p:sp>
      <p:sp>
        <p:nvSpPr>
          <p:cNvPr id="8" name="Rectangle 7"/>
          <p:cNvSpPr/>
          <p:nvPr/>
        </p:nvSpPr>
        <p:spPr>
          <a:xfrm>
            <a:off x="6553200" y="2514600"/>
            <a:ext cx="4343400" cy="3170099"/>
          </a:xfrm>
          <a:prstGeom prst="rect">
            <a:avLst/>
          </a:prstGeom>
        </p:spPr>
        <p:txBody>
          <a:bodyPr wrap="square">
            <a:spAutoFit/>
          </a:bodyPr>
          <a:lstStyle/>
          <a:p>
            <a:r>
              <a:rPr lang="en-US" sz="2000" dirty="0"/>
              <a:t>Sequence of joint development</a:t>
            </a:r>
          </a:p>
          <a:p>
            <a:r>
              <a:rPr lang="en-US" sz="2000" dirty="0"/>
              <a:t> </a:t>
            </a:r>
          </a:p>
          <a:p>
            <a:r>
              <a:rPr lang="en-US" sz="2000" dirty="0"/>
              <a:t>Time 1 refers to time before first joint forms, and time 7 is last. </a:t>
            </a:r>
          </a:p>
          <a:p>
            <a:endParaRPr lang="en-US" sz="2000" dirty="0"/>
          </a:p>
          <a:p>
            <a:r>
              <a:rPr lang="en-US" sz="2000" dirty="0"/>
              <a:t>Scenario shows that joints form in random sequence, but result in regular spacing (d</a:t>
            </a:r>
            <a:r>
              <a:rPr lang="en-US" sz="2000" baseline="-25000" dirty="0"/>
              <a:t>m</a:t>
            </a:r>
            <a:r>
              <a:rPr lang="en-US" sz="2000" dirty="0"/>
              <a:t>).</a:t>
            </a:r>
          </a:p>
          <a:p>
            <a:endParaRPr lang="en-US" sz="2000" dirty="0"/>
          </a:p>
          <a:p>
            <a:r>
              <a:rPr lang="en-US" sz="2000" dirty="0"/>
              <a:t>Why?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87606"/>
          <a:stretch/>
        </p:blipFill>
        <p:spPr>
          <a:xfrm>
            <a:off x="2209800" y="716409"/>
            <a:ext cx="3200400" cy="731391"/>
          </a:xfrm>
          <a:prstGeom prst="rect">
            <a:avLst/>
          </a:prstGeom>
        </p:spPr>
      </p:pic>
      <p:sp>
        <p:nvSpPr>
          <p:cNvPr id="3" name="Left Arrow 2"/>
          <p:cNvSpPr/>
          <p:nvPr/>
        </p:nvSpPr>
        <p:spPr bwMode="auto">
          <a:xfrm>
            <a:off x="1447800" y="914400"/>
            <a:ext cx="381000" cy="152400"/>
          </a:xfrm>
          <a:prstGeom prst="leftArrow">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Left Arrow 8"/>
          <p:cNvSpPr/>
          <p:nvPr/>
        </p:nvSpPr>
        <p:spPr bwMode="auto">
          <a:xfrm rot="10800000">
            <a:off x="5105400" y="914400"/>
            <a:ext cx="381000" cy="152400"/>
          </a:xfrm>
          <a:prstGeom prst="leftArrow">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4" name="Date Placeholder 3"/>
          <p:cNvSpPr>
            <a:spLocks noGrp="1"/>
          </p:cNvSpPr>
          <p:nvPr>
            <p:ph type="dt" sz="half" idx="12"/>
          </p:nvPr>
        </p:nvSpPr>
        <p:spPr/>
        <p:txBody>
          <a:bodyPr/>
          <a:lstStyle/>
          <a:p>
            <a:r>
              <a:rPr lang="en-US"/>
              <a:t>© Ben van der Pluijm</a:t>
            </a:r>
          </a:p>
        </p:txBody>
      </p:sp>
      <p:pic>
        <p:nvPicPr>
          <p:cNvPr id="13" name="Picture 12">
            <a:extLst>
              <a:ext uri="{FF2B5EF4-FFF2-40B4-BE49-F238E27FC236}">
                <a16:creationId xmlns:a16="http://schemas.microsoft.com/office/drawing/2014/main" id="{F2076926-870C-45A7-A7D4-E1551DEE7A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15" b="74791"/>
          <a:stretch/>
        </p:blipFill>
        <p:spPr>
          <a:xfrm>
            <a:off x="2209800" y="1447800"/>
            <a:ext cx="3200400" cy="731391"/>
          </a:xfrm>
          <a:prstGeom prst="rect">
            <a:avLst/>
          </a:prstGeom>
        </p:spPr>
      </p:pic>
      <p:pic>
        <p:nvPicPr>
          <p:cNvPr id="14" name="Picture 13">
            <a:extLst>
              <a:ext uri="{FF2B5EF4-FFF2-40B4-BE49-F238E27FC236}">
                <a16:creationId xmlns:a16="http://schemas.microsoft.com/office/drawing/2014/main" id="{F1A39CF2-8359-4F4A-B56B-CB00EE8AF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568" b="-4588"/>
          <a:stretch/>
        </p:blipFill>
        <p:spPr>
          <a:xfrm>
            <a:off x="2204027" y="5257800"/>
            <a:ext cx="3200400" cy="1417499"/>
          </a:xfrm>
          <a:prstGeom prst="rect">
            <a:avLst/>
          </a:prstGeom>
        </p:spPr>
      </p:pic>
      <p:pic>
        <p:nvPicPr>
          <p:cNvPr id="15" name="Picture 14">
            <a:extLst>
              <a:ext uri="{FF2B5EF4-FFF2-40B4-BE49-F238E27FC236}">
                <a16:creationId xmlns:a16="http://schemas.microsoft.com/office/drawing/2014/main" id="{00403571-C798-471C-8CDC-824DFB2E3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693" b="60516"/>
          <a:stretch/>
        </p:blipFill>
        <p:spPr>
          <a:xfrm>
            <a:off x="2204027" y="2133600"/>
            <a:ext cx="3200400" cy="813854"/>
          </a:xfrm>
          <a:prstGeom prst="rect">
            <a:avLst/>
          </a:prstGeom>
        </p:spPr>
      </p:pic>
      <p:pic>
        <p:nvPicPr>
          <p:cNvPr id="16" name="Picture 15">
            <a:extLst>
              <a:ext uri="{FF2B5EF4-FFF2-40B4-BE49-F238E27FC236}">
                <a16:creationId xmlns:a16="http://schemas.microsoft.com/office/drawing/2014/main" id="{659B54CF-C234-426D-A7B5-18DCB6CBB7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436" b="19169"/>
          <a:stretch/>
        </p:blipFill>
        <p:spPr>
          <a:xfrm>
            <a:off x="2183245" y="4602608"/>
            <a:ext cx="3200400" cy="731392"/>
          </a:xfrm>
          <a:prstGeom prst="rect">
            <a:avLst/>
          </a:prstGeom>
        </p:spPr>
      </p:pic>
      <p:pic>
        <p:nvPicPr>
          <p:cNvPr id="17" name="Picture 16">
            <a:extLst>
              <a:ext uri="{FF2B5EF4-FFF2-40B4-BE49-F238E27FC236}">
                <a16:creationId xmlns:a16="http://schemas.microsoft.com/office/drawing/2014/main" id="{B3D300AA-6AAD-42BE-9B47-F215EC69A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492" b="33114"/>
          <a:stretch/>
        </p:blipFill>
        <p:spPr>
          <a:xfrm>
            <a:off x="2183245" y="3810000"/>
            <a:ext cx="3200400" cy="731391"/>
          </a:xfrm>
          <a:prstGeom prst="rect">
            <a:avLst/>
          </a:prstGeom>
        </p:spPr>
      </p:pic>
      <p:pic>
        <p:nvPicPr>
          <p:cNvPr id="18" name="Picture 17">
            <a:extLst>
              <a:ext uri="{FF2B5EF4-FFF2-40B4-BE49-F238E27FC236}">
                <a16:creationId xmlns:a16="http://schemas.microsoft.com/office/drawing/2014/main" id="{22BB4B43-0CD6-47C2-9AA2-2713D150C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924" b="47576"/>
          <a:stretch/>
        </p:blipFill>
        <p:spPr>
          <a:xfrm>
            <a:off x="2183245" y="2953364"/>
            <a:ext cx="3200400" cy="7376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1796</TotalTime>
  <Words>2800</Words>
  <Application>Microsoft Office PowerPoint</Application>
  <PresentationFormat>Widescreen</PresentationFormat>
  <Paragraphs>318</Paragraphs>
  <Slides>27</Slides>
  <Notes>21</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Calibri</vt:lpstr>
      <vt:lpstr>Helvetica</vt:lpstr>
      <vt:lpstr>Symbol</vt:lpstr>
      <vt:lpstr>Times New Roman</vt:lpstr>
      <vt:lpstr>Wingdings</vt:lpstr>
      <vt:lpstr>Pixel</vt:lpstr>
      <vt:lpstr>Joints and Veins</vt:lpstr>
      <vt:lpstr>We Discuss …</vt:lpstr>
      <vt:lpstr>Crack Modes</vt:lpstr>
      <vt:lpstr>Joint Surfaces</vt:lpstr>
      <vt:lpstr>Plumose Structures</vt:lpstr>
      <vt:lpstr>Joint Structure</vt:lpstr>
      <vt:lpstr>Extra: Larsen Ice Shelf, Antarctica</vt:lpstr>
      <vt:lpstr>Systematic Joint Arrays</vt:lpstr>
      <vt:lpstr>Joint Development</vt:lpstr>
      <vt:lpstr>Stress Shadows and Joints</vt:lpstr>
      <vt:lpstr>Stress Shadows and Joint Spacing</vt:lpstr>
      <vt:lpstr>Joints and Lithology (and Elasticity)</vt:lpstr>
      <vt:lpstr>Elasticity</vt:lpstr>
      <vt:lpstr>Joints and Lithology (and Elasticity)</vt:lpstr>
      <vt:lpstr>Other Joints: Sheeting (or Unroofing) Joints</vt:lpstr>
      <vt:lpstr>Other Joints: Columnar (or Cooling) Joints</vt:lpstr>
      <vt:lpstr>Joint terminations</vt:lpstr>
      <vt:lpstr>Veins</vt:lpstr>
      <vt:lpstr>Veins (=filled joints and fractures) and Vein Arrays</vt:lpstr>
      <vt:lpstr>Vein Morphology</vt:lpstr>
      <vt:lpstr>Vein Fibers</vt:lpstr>
      <vt:lpstr>Antitaxial Veins</vt:lpstr>
      <vt:lpstr>Syntaxial Veins</vt:lpstr>
      <vt:lpstr>Crack Opening and Fibers</vt:lpstr>
      <vt:lpstr>En-echelon and Sigmoidal Veins</vt:lpstr>
      <vt:lpstr>Structure and Society: Fractures and Veins</vt:lpstr>
      <vt:lpstr>Lithium Reserves and Resources</vt:lpstr>
    </vt:vector>
  </TitlesOfParts>
  <Company>Univ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Joints &amp; Veins</dc:title>
  <dc:creator>Ben van der Pluijm</dc:creator>
  <cp:lastModifiedBy>van der Pluijm, Ben</cp:lastModifiedBy>
  <cp:revision>213</cp:revision>
  <dcterms:created xsi:type="dcterms:W3CDTF">2003-12-17T17:41:21Z</dcterms:created>
  <dcterms:modified xsi:type="dcterms:W3CDTF">2023-09-14T19:57:33Z</dcterms:modified>
</cp:coreProperties>
</file>