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29"/>
  </p:notesMasterIdLst>
  <p:handoutMasterIdLst>
    <p:handoutMasterId r:id="rId30"/>
  </p:handoutMasterIdLst>
  <p:sldIdLst>
    <p:sldId id="256" r:id="rId2"/>
    <p:sldId id="261" r:id="rId3"/>
    <p:sldId id="489" r:id="rId4"/>
    <p:sldId id="358" r:id="rId5"/>
    <p:sldId id="361" r:id="rId6"/>
    <p:sldId id="388" r:id="rId7"/>
    <p:sldId id="471" r:id="rId8"/>
    <p:sldId id="383" r:id="rId9"/>
    <p:sldId id="389" r:id="rId10"/>
    <p:sldId id="352" r:id="rId11"/>
    <p:sldId id="365" r:id="rId12"/>
    <p:sldId id="488" r:id="rId13"/>
    <p:sldId id="366" r:id="rId14"/>
    <p:sldId id="359" r:id="rId15"/>
    <p:sldId id="360" r:id="rId16"/>
    <p:sldId id="372" r:id="rId17"/>
    <p:sldId id="370" r:id="rId18"/>
    <p:sldId id="378" r:id="rId19"/>
    <p:sldId id="375" r:id="rId20"/>
    <p:sldId id="376" r:id="rId21"/>
    <p:sldId id="380" r:id="rId22"/>
    <p:sldId id="369" r:id="rId23"/>
    <p:sldId id="343" r:id="rId24"/>
    <p:sldId id="350" r:id="rId25"/>
    <p:sldId id="371" r:id="rId26"/>
    <p:sldId id="426" r:id="rId27"/>
    <p:sldId id="386"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03" autoAdjust="0"/>
    <p:restoredTop sz="84652" autoAdjust="0"/>
  </p:normalViewPr>
  <p:slideViewPr>
    <p:cSldViewPr>
      <p:cViewPr varScale="1">
        <p:scale>
          <a:sx n="75" d="100"/>
          <a:sy n="75" d="100"/>
        </p:scale>
        <p:origin x="90" y="12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78423215965928"/>
          <c:y val="9.355784373107208E-2"/>
          <c:w val="0.56310729372505219"/>
          <c:h val="0.74678117441202208"/>
        </c:manualLayout>
      </c:layout>
      <c:lineChart>
        <c:grouping val="standard"/>
        <c:varyColors val="0"/>
        <c:ser>
          <c:idx val="0"/>
          <c:order val="0"/>
          <c:tx>
            <c:strRef>
              <c:f>Sheet1!$B$1</c:f>
              <c:strCache>
                <c:ptCount val="1"/>
                <c:pt idx="0">
                  <c:v>2000</c:v>
                </c:pt>
              </c:strCache>
            </c:strRef>
          </c:tx>
          <c:cat>
            <c:strRef>
              <c:f>Sheet1!$A$2:$A$6</c:f>
              <c:strCache>
                <c:ptCount val="5"/>
                <c:pt idx="0">
                  <c:v>4-5</c:v>
                </c:pt>
                <c:pt idx="1">
                  <c:v>5-6</c:v>
                </c:pt>
                <c:pt idx="2">
                  <c:v>6-7</c:v>
                </c:pt>
                <c:pt idx="3">
                  <c:v>7-8</c:v>
                </c:pt>
                <c:pt idx="4">
                  <c:v>8-9</c:v>
                </c:pt>
              </c:strCache>
            </c:strRef>
          </c:cat>
          <c:val>
            <c:numRef>
              <c:f>Sheet1!$B$2:$B$6</c:f>
              <c:numCache>
                <c:formatCode>General</c:formatCode>
                <c:ptCount val="5"/>
                <c:pt idx="0">
                  <c:v>8008</c:v>
                </c:pt>
                <c:pt idx="1">
                  <c:v>1344</c:v>
                </c:pt>
                <c:pt idx="2">
                  <c:v>146</c:v>
                </c:pt>
                <c:pt idx="3">
                  <c:v>14</c:v>
                </c:pt>
                <c:pt idx="4">
                  <c:v>1</c:v>
                </c:pt>
              </c:numCache>
            </c:numRef>
          </c:val>
          <c:smooth val="1"/>
          <c:extLst>
            <c:ext xmlns:c16="http://schemas.microsoft.com/office/drawing/2014/chart" uri="{C3380CC4-5D6E-409C-BE32-E72D297353CC}">
              <c16:uniqueId val="{00000000-EDAE-4CCD-A2C4-501C0BE30675}"/>
            </c:ext>
          </c:extLst>
        </c:ser>
        <c:ser>
          <c:idx val="1"/>
          <c:order val="1"/>
          <c:tx>
            <c:strRef>
              <c:f>Sheet1!$C$1</c:f>
              <c:strCache>
                <c:ptCount val="1"/>
                <c:pt idx="0">
                  <c:v>2001</c:v>
                </c:pt>
              </c:strCache>
            </c:strRef>
          </c:tx>
          <c:cat>
            <c:strRef>
              <c:f>Sheet1!$A$2:$A$6</c:f>
              <c:strCache>
                <c:ptCount val="5"/>
                <c:pt idx="0">
                  <c:v>4-5</c:v>
                </c:pt>
                <c:pt idx="1">
                  <c:v>5-6</c:v>
                </c:pt>
                <c:pt idx="2">
                  <c:v>6-7</c:v>
                </c:pt>
                <c:pt idx="3">
                  <c:v>7-8</c:v>
                </c:pt>
                <c:pt idx="4">
                  <c:v>8-9</c:v>
                </c:pt>
              </c:strCache>
            </c:strRef>
          </c:cat>
          <c:val>
            <c:numRef>
              <c:f>Sheet1!$C$2:$C$6</c:f>
              <c:numCache>
                <c:formatCode>General</c:formatCode>
                <c:ptCount val="5"/>
                <c:pt idx="0">
                  <c:v>7991</c:v>
                </c:pt>
                <c:pt idx="1">
                  <c:v>1224</c:v>
                </c:pt>
                <c:pt idx="2">
                  <c:v>121</c:v>
                </c:pt>
                <c:pt idx="3">
                  <c:v>15</c:v>
                </c:pt>
                <c:pt idx="4">
                  <c:v>1</c:v>
                </c:pt>
              </c:numCache>
            </c:numRef>
          </c:val>
          <c:smooth val="0"/>
          <c:extLst>
            <c:ext xmlns:c16="http://schemas.microsoft.com/office/drawing/2014/chart" uri="{C3380CC4-5D6E-409C-BE32-E72D297353CC}">
              <c16:uniqueId val="{00000001-EDAE-4CCD-A2C4-501C0BE30675}"/>
            </c:ext>
          </c:extLst>
        </c:ser>
        <c:ser>
          <c:idx val="2"/>
          <c:order val="2"/>
          <c:tx>
            <c:strRef>
              <c:f>Sheet1!$D$1</c:f>
              <c:strCache>
                <c:ptCount val="1"/>
                <c:pt idx="0">
                  <c:v>2002</c:v>
                </c:pt>
              </c:strCache>
            </c:strRef>
          </c:tx>
          <c:cat>
            <c:strRef>
              <c:f>Sheet1!$A$2:$A$6</c:f>
              <c:strCache>
                <c:ptCount val="5"/>
                <c:pt idx="0">
                  <c:v>4-5</c:v>
                </c:pt>
                <c:pt idx="1">
                  <c:v>5-6</c:v>
                </c:pt>
                <c:pt idx="2">
                  <c:v>6-7</c:v>
                </c:pt>
                <c:pt idx="3">
                  <c:v>7-8</c:v>
                </c:pt>
                <c:pt idx="4">
                  <c:v>8-9</c:v>
                </c:pt>
              </c:strCache>
            </c:strRef>
          </c:cat>
          <c:val>
            <c:numRef>
              <c:f>Sheet1!$D$2:$D$6</c:f>
              <c:numCache>
                <c:formatCode>General</c:formatCode>
                <c:ptCount val="5"/>
                <c:pt idx="0">
                  <c:v>8541</c:v>
                </c:pt>
                <c:pt idx="1">
                  <c:v>1201</c:v>
                </c:pt>
                <c:pt idx="2">
                  <c:v>127</c:v>
                </c:pt>
                <c:pt idx="3">
                  <c:v>13</c:v>
                </c:pt>
                <c:pt idx="4">
                  <c:v>0</c:v>
                </c:pt>
              </c:numCache>
            </c:numRef>
          </c:val>
          <c:smooth val="0"/>
          <c:extLst>
            <c:ext xmlns:c16="http://schemas.microsoft.com/office/drawing/2014/chart" uri="{C3380CC4-5D6E-409C-BE32-E72D297353CC}">
              <c16:uniqueId val="{00000002-EDAE-4CCD-A2C4-501C0BE30675}"/>
            </c:ext>
          </c:extLst>
        </c:ser>
        <c:ser>
          <c:idx val="3"/>
          <c:order val="3"/>
          <c:tx>
            <c:strRef>
              <c:f>Sheet1!$E$1</c:f>
              <c:strCache>
                <c:ptCount val="1"/>
                <c:pt idx="0">
                  <c:v>2003</c:v>
                </c:pt>
              </c:strCache>
            </c:strRef>
          </c:tx>
          <c:cat>
            <c:strRef>
              <c:f>Sheet1!$A$2:$A$6</c:f>
              <c:strCache>
                <c:ptCount val="5"/>
                <c:pt idx="0">
                  <c:v>4-5</c:v>
                </c:pt>
                <c:pt idx="1">
                  <c:v>5-6</c:v>
                </c:pt>
                <c:pt idx="2">
                  <c:v>6-7</c:v>
                </c:pt>
                <c:pt idx="3">
                  <c:v>7-8</c:v>
                </c:pt>
                <c:pt idx="4">
                  <c:v>8-9</c:v>
                </c:pt>
              </c:strCache>
            </c:strRef>
          </c:cat>
          <c:val>
            <c:numRef>
              <c:f>Sheet1!$E$2:$E$6</c:f>
              <c:numCache>
                <c:formatCode>General</c:formatCode>
                <c:ptCount val="5"/>
                <c:pt idx="0">
                  <c:v>8455</c:v>
                </c:pt>
                <c:pt idx="1">
                  <c:v>1202</c:v>
                </c:pt>
                <c:pt idx="2">
                  <c:v>140</c:v>
                </c:pt>
                <c:pt idx="3">
                  <c:v>14</c:v>
                </c:pt>
                <c:pt idx="4">
                  <c:v>1</c:v>
                </c:pt>
              </c:numCache>
            </c:numRef>
          </c:val>
          <c:smooth val="0"/>
          <c:extLst>
            <c:ext xmlns:c16="http://schemas.microsoft.com/office/drawing/2014/chart" uri="{C3380CC4-5D6E-409C-BE32-E72D297353CC}">
              <c16:uniqueId val="{00000003-EDAE-4CCD-A2C4-501C0BE30675}"/>
            </c:ext>
          </c:extLst>
        </c:ser>
        <c:ser>
          <c:idx val="4"/>
          <c:order val="4"/>
          <c:tx>
            <c:strRef>
              <c:f>Sheet1!$F$1</c:f>
              <c:strCache>
                <c:ptCount val="1"/>
                <c:pt idx="0">
                  <c:v>2004</c:v>
                </c:pt>
              </c:strCache>
            </c:strRef>
          </c:tx>
          <c:cat>
            <c:strRef>
              <c:f>Sheet1!$A$2:$A$6</c:f>
              <c:strCache>
                <c:ptCount val="5"/>
                <c:pt idx="0">
                  <c:v>4-5</c:v>
                </c:pt>
                <c:pt idx="1">
                  <c:v>5-6</c:v>
                </c:pt>
                <c:pt idx="2">
                  <c:v>6-7</c:v>
                </c:pt>
                <c:pt idx="3">
                  <c:v>7-8</c:v>
                </c:pt>
                <c:pt idx="4">
                  <c:v>8-9</c:v>
                </c:pt>
              </c:strCache>
            </c:strRef>
          </c:cat>
          <c:val>
            <c:numRef>
              <c:f>Sheet1!$F$2:$F$6</c:f>
              <c:numCache>
                <c:formatCode>General</c:formatCode>
                <c:ptCount val="5"/>
                <c:pt idx="0">
                  <c:v>10888</c:v>
                </c:pt>
                <c:pt idx="1">
                  <c:v>1515</c:v>
                </c:pt>
                <c:pt idx="2">
                  <c:v>141</c:v>
                </c:pt>
                <c:pt idx="3">
                  <c:v>14</c:v>
                </c:pt>
                <c:pt idx="4">
                  <c:v>2</c:v>
                </c:pt>
              </c:numCache>
            </c:numRef>
          </c:val>
          <c:smooth val="0"/>
          <c:extLst>
            <c:ext xmlns:c16="http://schemas.microsoft.com/office/drawing/2014/chart" uri="{C3380CC4-5D6E-409C-BE32-E72D297353CC}">
              <c16:uniqueId val="{00000004-EDAE-4CCD-A2C4-501C0BE30675}"/>
            </c:ext>
          </c:extLst>
        </c:ser>
        <c:ser>
          <c:idx val="5"/>
          <c:order val="5"/>
          <c:tx>
            <c:strRef>
              <c:f>Sheet1!$G$1</c:f>
              <c:strCache>
                <c:ptCount val="1"/>
                <c:pt idx="0">
                  <c:v>2005</c:v>
                </c:pt>
              </c:strCache>
            </c:strRef>
          </c:tx>
          <c:cat>
            <c:strRef>
              <c:f>Sheet1!$A$2:$A$6</c:f>
              <c:strCache>
                <c:ptCount val="5"/>
                <c:pt idx="0">
                  <c:v>4-5</c:v>
                </c:pt>
                <c:pt idx="1">
                  <c:v>5-6</c:v>
                </c:pt>
                <c:pt idx="2">
                  <c:v>6-7</c:v>
                </c:pt>
                <c:pt idx="3">
                  <c:v>7-8</c:v>
                </c:pt>
                <c:pt idx="4">
                  <c:v>8-9</c:v>
                </c:pt>
              </c:strCache>
            </c:strRef>
          </c:cat>
          <c:val>
            <c:numRef>
              <c:f>Sheet1!$G$2:$G$6</c:f>
              <c:numCache>
                <c:formatCode>General</c:formatCode>
                <c:ptCount val="5"/>
                <c:pt idx="0">
                  <c:v>13917</c:v>
                </c:pt>
                <c:pt idx="1">
                  <c:v>1693</c:v>
                </c:pt>
                <c:pt idx="2">
                  <c:v>140</c:v>
                </c:pt>
                <c:pt idx="3">
                  <c:v>10</c:v>
                </c:pt>
                <c:pt idx="4">
                  <c:v>1</c:v>
                </c:pt>
              </c:numCache>
            </c:numRef>
          </c:val>
          <c:smooth val="0"/>
          <c:extLst>
            <c:ext xmlns:c16="http://schemas.microsoft.com/office/drawing/2014/chart" uri="{C3380CC4-5D6E-409C-BE32-E72D297353CC}">
              <c16:uniqueId val="{00000005-EDAE-4CCD-A2C4-501C0BE30675}"/>
            </c:ext>
          </c:extLst>
        </c:ser>
        <c:ser>
          <c:idx val="6"/>
          <c:order val="6"/>
          <c:tx>
            <c:strRef>
              <c:f>Sheet1!$H$1</c:f>
              <c:strCache>
                <c:ptCount val="1"/>
                <c:pt idx="0">
                  <c:v>2010</c:v>
                </c:pt>
              </c:strCache>
            </c:strRef>
          </c:tx>
          <c:cat>
            <c:strRef>
              <c:f>Sheet1!$A$2:$A$6</c:f>
              <c:strCache>
                <c:ptCount val="5"/>
                <c:pt idx="0">
                  <c:v>4-5</c:v>
                </c:pt>
                <c:pt idx="1">
                  <c:v>5-6</c:v>
                </c:pt>
                <c:pt idx="2">
                  <c:v>6-7</c:v>
                </c:pt>
                <c:pt idx="3">
                  <c:v>7-8</c:v>
                </c:pt>
                <c:pt idx="4">
                  <c:v>8-9</c:v>
                </c:pt>
              </c:strCache>
            </c:strRef>
          </c:cat>
          <c:val>
            <c:numRef>
              <c:f>Sheet1!$H$2:$H$6</c:f>
              <c:numCache>
                <c:formatCode>General</c:formatCode>
                <c:ptCount val="5"/>
                <c:pt idx="0">
                  <c:v>10138</c:v>
                </c:pt>
                <c:pt idx="1">
                  <c:v>2209</c:v>
                </c:pt>
                <c:pt idx="2">
                  <c:v>150</c:v>
                </c:pt>
                <c:pt idx="3">
                  <c:v>23</c:v>
                </c:pt>
                <c:pt idx="4">
                  <c:v>1</c:v>
                </c:pt>
              </c:numCache>
            </c:numRef>
          </c:val>
          <c:smooth val="0"/>
          <c:extLst>
            <c:ext xmlns:c16="http://schemas.microsoft.com/office/drawing/2014/chart" uri="{C3380CC4-5D6E-409C-BE32-E72D297353CC}">
              <c16:uniqueId val="{00000006-EDAE-4CCD-A2C4-501C0BE30675}"/>
            </c:ext>
          </c:extLst>
        </c:ser>
        <c:ser>
          <c:idx val="7"/>
          <c:order val="7"/>
          <c:tx>
            <c:strRef>
              <c:f>Sheet1!$I$1</c:f>
              <c:strCache>
                <c:ptCount val="1"/>
                <c:pt idx="0">
                  <c:v>2011</c:v>
                </c:pt>
              </c:strCache>
            </c:strRef>
          </c:tx>
          <c:cat>
            <c:strRef>
              <c:f>Sheet1!$A$2:$A$6</c:f>
              <c:strCache>
                <c:ptCount val="5"/>
                <c:pt idx="0">
                  <c:v>4-5</c:v>
                </c:pt>
                <c:pt idx="1">
                  <c:v>5-6</c:v>
                </c:pt>
                <c:pt idx="2">
                  <c:v>6-7</c:v>
                </c:pt>
                <c:pt idx="3">
                  <c:v>7-8</c:v>
                </c:pt>
                <c:pt idx="4">
                  <c:v>8-9</c:v>
                </c:pt>
              </c:strCache>
            </c:strRef>
          </c:cat>
          <c:val>
            <c:numRef>
              <c:f>Sheet1!$I$2:$I$6</c:f>
              <c:numCache>
                <c:formatCode>General</c:formatCode>
                <c:ptCount val="5"/>
                <c:pt idx="0">
                  <c:v>13129</c:v>
                </c:pt>
                <c:pt idx="1">
                  <c:v>2276</c:v>
                </c:pt>
                <c:pt idx="2">
                  <c:v>185</c:v>
                </c:pt>
                <c:pt idx="3">
                  <c:v>9</c:v>
                </c:pt>
                <c:pt idx="4">
                  <c:v>1</c:v>
                </c:pt>
              </c:numCache>
            </c:numRef>
          </c:val>
          <c:smooth val="0"/>
          <c:extLst>
            <c:ext xmlns:c16="http://schemas.microsoft.com/office/drawing/2014/chart" uri="{C3380CC4-5D6E-409C-BE32-E72D297353CC}">
              <c16:uniqueId val="{00000007-EDAE-4CCD-A2C4-501C0BE30675}"/>
            </c:ext>
          </c:extLst>
        </c:ser>
        <c:ser>
          <c:idx val="8"/>
          <c:order val="8"/>
          <c:tx>
            <c:strRef>
              <c:f>Sheet1!$J$1</c:f>
              <c:strCache>
                <c:ptCount val="1"/>
                <c:pt idx="0">
                  <c:v>2012</c:v>
                </c:pt>
              </c:strCache>
            </c:strRef>
          </c:tx>
          <c:cat>
            <c:strRef>
              <c:f>Sheet1!$A$2:$A$6</c:f>
              <c:strCache>
                <c:ptCount val="5"/>
                <c:pt idx="0">
                  <c:v>4-5</c:v>
                </c:pt>
                <c:pt idx="1">
                  <c:v>5-6</c:v>
                </c:pt>
                <c:pt idx="2">
                  <c:v>6-7</c:v>
                </c:pt>
                <c:pt idx="3">
                  <c:v>7-8</c:v>
                </c:pt>
                <c:pt idx="4">
                  <c:v>8-9</c:v>
                </c:pt>
              </c:strCache>
            </c:strRef>
          </c:cat>
          <c:val>
            <c:numRef>
              <c:f>Sheet1!$J$2:$J$6</c:f>
              <c:numCache>
                <c:formatCode>General</c:formatCode>
                <c:ptCount val="5"/>
                <c:pt idx="0">
                  <c:v>10955</c:v>
                </c:pt>
                <c:pt idx="1">
                  <c:v>1401</c:v>
                </c:pt>
                <c:pt idx="2">
                  <c:v>108</c:v>
                </c:pt>
                <c:pt idx="3">
                  <c:v>12</c:v>
                </c:pt>
                <c:pt idx="4">
                  <c:v>2</c:v>
                </c:pt>
              </c:numCache>
            </c:numRef>
          </c:val>
          <c:smooth val="0"/>
          <c:extLst>
            <c:ext xmlns:c16="http://schemas.microsoft.com/office/drawing/2014/chart" uri="{C3380CC4-5D6E-409C-BE32-E72D297353CC}">
              <c16:uniqueId val="{00000008-EDAE-4CCD-A2C4-501C0BE30675}"/>
            </c:ext>
          </c:extLst>
        </c:ser>
        <c:ser>
          <c:idx val="9"/>
          <c:order val="9"/>
          <c:tx>
            <c:strRef>
              <c:f>Sheet1!$K$1</c:f>
              <c:strCache>
                <c:ptCount val="1"/>
                <c:pt idx="0">
                  <c:v>2013</c:v>
                </c:pt>
              </c:strCache>
            </c:strRef>
          </c:tx>
          <c:cat>
            <c:strRef>
              <c:f>Sheet1!$A$2:$A$6</c:f>
              <c:strCache>
                <c:ptCount val="5"/>
                <c:pt idx="0">
                  <c:v>4-5</c:v>
                </c:pt>
                <c:pt idx="1">
                  <c:v>5-6</c:v>
                </c:pt>
                <c:pt idx="2">
                  <c:v>6-7</c:v>
                </c:pt>
                <c:pt idx="3">
                  <c:v>7-8</c:v>
                </c:pt>
                <c:pt idx="4">
                  <c:v>8-9</c:v>
                </c:pt>
              </c:strCache>
            </c:strRef>
          </c:cat>
          <c:val>
            <c:numRef>
              <c:f>Sheet1!$K$2:$K$6</c:f>
              <c:numCache>
                <c:formatCode>General</c:formatCode>
                <c:ptCount val="5"/>
                <c:pt idx="0">
                  <c:v>11877</c:v>
                </c:pt>
                <c:pt idx="1">
                  <c:v>1453</c:v>
                </c:pt>
                <c:pt idx="2">
                  <c:v>123</c:v>
                </c:pt>
                <c:pt idx="3">
                  <c:v>17</c:v>
                </c:pt>
                <c:pt idx="4">
                  <c:v>2</c:v>
                </c:pt>
              </c:numCache>
            </c:numRef>
          </c:val>
          <c:smooth val="0"/>
          <c:extLst>
            <c:ext xmlns:c16="http://schemas.microsoft.com/office/drawing/2014/chart" uri="{C3380CC4-5D6E-409C-BE32-E72D297353CC}">
              <c16:uniqueId val="{00000009-EDAE-4CCD-A2C4-501C0BE30675}"/>
            </c:ext>
          </c:extLst>
        </c:ser>
        <c:ser>
          <c:idx val="10"/>
          <c:order val="10"/>
          <c:tx>
            <c:strRef>
              <c:f>Sheet1!$L$1</c:f>
              <c:strCache>
                <c:ptCount val="1"/>
                <c:pt idx="0">
                  <c:v>2014</c:v>
                </c:pt>
              </c:strCache>
            </c:strRef>
          </c:tx>
          <c:cat>
            <c:strRef>
              <c:f>Sheet1!$A$2:$A$6</c:f>
              <c:strCache>
                <c:ptCount val="5"/>
                <c:pt idx="0">
                  <c:v>4-5</c:v>
                </c:pt>
                <c:pt idx="1">
                  <c:v>5-6</c:v>
                </c:pt>
                <c:pt idx="2">
                  <c:v>6-7</c:v>
                </c:pt>
                <c:pt idx="3">
                  <c:v>7-8</c:v>
                </c:pt>
                <c:pt idx="4">
                  <c:v>8-9</c:v>
                </c:pt>
              </c:strCache>
            </c:strRef>
          </c:cat>
          <c:val>
            <c:numRef>
              <c:f>Sheet1!$L$2:$L$6</c:f>
              <c:numCache>
                <c:formatCode>General</c:formatCode>
                <c:ptCount val="5"/>
                <c:pt idx="0">
                  <c:v>14941</c:v>
                </c:pt>
                <c:pt idx="1">
                  <c:v>1574</c:v>
                </c:pt>
                <c:pt idx="2">
                  <c:v>143</c:v>
                </c:pt>
                <c:pt idx="3">
                  <c:v>11</c:v>
                </c:pt>
                <c:pt idx="4">
                  <c:v>1</c:v>
                </c:pt>
              </c:numCache>
            </c:numRef>
          </c:val>
          <c:smooth val="0"/>
          <c:extLst>
            <c:ext xmlns:c16="http://schemas.microsoft.com/office/drawing/2014/chart" uri="{C3380CC4-5D6E-409C-BE32-E72D297353CC}">
              <c16:uniqueId val="{00000001-3C67-461B-832A-F5D0DF776B3E}"/>
            </c:ext>
          </c:extLst>
        </c:ser>
        <c:ser>
          <c:idx val="11"/>
          <c:order val="11"/>
          <c:tx>
            <c:strRef>
              <c:f>Sheet1!$M$1</c:f>
              <c:strCache>
                <c:ptCount val="1"/>
                <c:pt idx="0">
                  <c:v>2015</c:v>
                </c:pt>
              </c:strCache>
            </c:strRef>
          </c:tx>
          <c:cat>
            <c:strRef>
              <c:f>Sheet1!$A$2:$A$6</c:f>
              <c:strCache>
                <c:ptCount val="5"/>
                <c:pt idx="0">
                  <c:v>4-5</c:v>
                </c:pt>
                <c:pt idx="1">
                  <c:v>5-6</c:v>
                </c:pt>
                <c:pt idx="2">
                  <c:v>6-7</c:v>
                </c:pt>
                <c:pt idx="3">
                  <c:v>7-8</c:v>
                </c:pt>
                <c:pt idx="4">
                  <c:v>8-9</c:v>
                </c:pt>
              </c:strCache>
            </c:strRef>
          </c:cat>
          <c:val>
            <c:numRef>
              <c:f>Sheet1!$M$2:$M$6</c:f>
              <c:numCache>
                <c:formatCode>General</c:formatCode>
                <c:ptCount val="5"/>
                <c:pt idx="0">
                  <c:v>13239</c:v>
                </c:pt>
                <c:pt idx="1">
                  <c:v>1419</c:v>
                </c:pt>
                <c:pt idx="2">
                  <c:v>127</c:v>
                </c:pt>
                <c:pt idx="3">
                  <c:v>18</c:v>
                </c:pt>
                <c:pt idx="4">
                  <c:v>1</c:v>
                </c:pt>
              </c:numCache>
            </c:numRef>
          </c:val>
          <c:smooth val="0"/>
          <c:extLst>
            <c:ext xmlns:c16="http://schemas.microsoft.com/office/drawing/2014/chart" uri="{C3380CC4-5D6E-409C-BE32-E72D297353CC}">
              <c16:uniqueId val="{00000002-3C67-461B-832A-F5D0DF776B3E}"/>
            </c:ext>
          </c:extLst>
        </c:ser>
        <c:ser>
          <c:idx val="12"/>
          <c:order val="12"/>
          <c:tx>
            <c:strRef>
              <c:f>Sheet1!$N$1</c:f>
              <c:strCache>
                <c:ptCount val="1"/>
                <c:pt idx="0">
                  <c:v>2016</c:v>
                </c:pt>
              </c:strCache>
            </c:strRef>
          </c:tx>
          <c:cat>
            <c:strRef>
              <c:f>Sheet1!$A$2:$A$6</c:f>
              <c:strCache>
                <c:ptCount val="5"/>
                <c:pt idx="0">
                  <c:v>4-5</c:v>
                </c:pt>
                <c:pt idx="1">
                  <c:v>5-6</c:v>
                </c:pt>
                <c:pt idx="2">
                  <c:v>6-7</c:v>
                </c:pt>
                <c:pt idx="3">
                  <c:v>7-8</c:v>
                </c:pt>
                <c:pt idx="4">
                  <c:v>8-9</c:v>
                </c:pt>
              </c:strCache>
            </c:strRef>
          </c:cat>
          <c:val>
            <c:numRef>
              <c:f>Sheet1!$N$2:$N$6</c:f>
              <c:numCache>
                <c:formatCode>General</c:formatCode>
                <c:ptCount val="5"/>
                <c:pt idx="0">
                  <c:v>13700</c:v>
                </c:pt>
                <c:pt idx="1">
                  <c:v>1550</c:v>
                </c:pt>
                <c:pt idx="2">
                  <c:v>131</c:v>
                </c:pt>
                <c:pt idx="3">
                  <c:v>16</c:v>
                </c:pt>
                <c:pt idx="4">
                  <c:v>0</c:v>
                </c:pt>
              </c:numCache>
            </c:numRef>
          </c:val>
          <c:smooth val="0"/>
          <c:extLst>
            <c:ext xmlns:c16="http://schemas.microsoft.com/office/drawing/2014/chart" uri="{C3380CC4-5D6E-409C-BE32-E72D297353CC}">
              <c16:uniqueId val="{00000003-3C67-461B-832A-F5D0DF776B3E}"/>
            </c:ext>
          </c:extLst>
        </c:ser>
        <c:ser>
          <c:idx val="13"/>
          <c:order val="13"/>
          <c:tx>
            <c:strRef>
              <c:f>Sheet1!$O$1</c:f>
              <c:strCache>
                <c:ptCount val="1"/>
                <c:pt idx="0">
                  <c:v>2017</c:v>
                </c:pt>
              </c:strCache>
            </c:strRef>
          </c:tx>
          <c:cat>
            <c:strRef>
              <c:f>Sheet1!$A$2:$A$6</c:f>
              <c:strCache>
                <c:ptCount val="5"/>
                <c:pt idx="0">
                  <c:v>4-5</c:v>
                </c:pt>
                <c:pt idx="1">
                  <c:v>5-6</c:v>
                </c:pt>
                <c:pt idx="2">
                  <c:v>6-7</c:v>
                </c:pt>
                <c:pt idx="3">
                  <c:v>7-8</c:v>
                </c:pt>
                <c:pt idx="4">
                  <c:v>8-9</c:v>
                </c:pt>
              </c:strCache>
            </c:strRef>
          </c:cat>
          <c:val>
            <c:numRef>
              <c:f>Sheet1!$O$2:$O$6</c:f>
              <c:numCache>
                <c:formatCode>General</c:formatCode>
                <c:ptCount val="5"/>
                <c:pt idx="0">
                  <c:v>11544</c:v>
                </c:pt>
                <c:pt idx="1">
                  <c:v>1447</c:v>
                </c:pt>
                <c:pt idx="2">
                  <c:v>104</c:v>
                </c:pt>
                <c:pt idx="3">
                  <c:v>6</c:v>
                </c:pt>
                <c:pt idx="4">
                  <c:v>1</c:v>
                </c:pt>
              </c:numCache>
            </c:numRef>
          </c:val>
          <c:smooth val="0"/>
          <c:extLst>
            <c:ext xmlns:c16="http://schemas.microsoft.com/office/drawing/2014/chart" uri="{C3380CC4-5D6E-409C-BE32-E72D297353CC}">
              <c16:uniqueId val="{00000004-3C67-461B-832A-F5D0DF776B3E}"/>
            </c:ext>
          </c:extLst>
        </c:ser>
        <c:ser>
          <c:idx val="14"/>
          <c:order val="14"/>
          <c:tx>
            <c:strRef>
              <c:f>Sheet1!$P$1</c:f>
              <c:strCache>
                <c:ptCount val="1"/>
                <c:pt idx="0">
                  <c:v>2018</c:v>
                </c:pt>
              </c:strCache>
            </c:strRef>
          </c:tx>
          <c:cat>
            <c:strRef>
              <c:f>Sheet1!$A$2:$A$6</c:f>
              <c:strCache>
                <c:ptCount val="5"/>
                <c:pt idx="0">
                  <c:v>4-5</c:v>
                </c:pt>
                <c:pt idx="1">
                  <c:v>5-6</c:v>
                </c:pt>
                <c:pt idx="2">
                  <c:v>6-7</c:v>
                </c:pt>
                <c:pt idx="3">
                  <c:v>7-8</c:v>
                </c:pt>
                <c:pt idx="4">
                  <c:v>8-9</c:v>
                </c:pt>
              </c:strCache>
            </c:strRef>
          </c:cat>
          <c:val>
            <c:numRef>
              <c:f>Sheet1!$P$2:$P$6</c:f>
              <c:numCache>
                <c:formatCode>General</c:formatCode>
                <c:ptCount val="5"/>
                <c:pt idx="0">
                  <c:v>12782</c:v>
                </c:pt>
                <c:pt idx="1">
                  <c:v>1671</c:v>
                </c:pt>
                <c:pt idx="2">
                  <c:v>118</c:v>
                </c:pt>
                <c:pt idx="3">
                  <c:v>16</c:v>
                </c:pt>
                <c:pt idx="4">
                  <c:v>1</c:v>
                </c:pt>
              </c:numCache>
            </c:numRef>
          </c:val>
          <c:smooth val="0"/>
          <c:extLst>
            <c:ext xmlns:c16="http://schemas.microsoft.com/office/drawing/2014/chart" uri="{C3380CC4-5D6E-409C-BE32-E72D297353CC}">
              <c16:uniqueId val="{00000005-3C67-461B-832A-F5D0DF776B3E}"/>
            </c:ext>
          </c:extLst>
        </c:ser>
        <c:ser>
          <c:idx val="15"/>
          <c:order val="15"/>
          <c:tx>
            <c:strRef>
              <c:f>Sheet1!$Q$1</c:f>
              <c:strCache>
                <c:ptCount val="1"/>
                <c:pt idx="0">
                  <c:v>2019</c:v>
                </c:pt>
              </c:strCache>
            </c:strRef>
          </c:tx>
          <c:cat>
            <c:strRef>
              <c:f>Sheet1!$A$2:$A$6</c:f>
              <c:strCache>
                <c:ptCount val="5"/>
                <c:pt idx="0">
                  <c:v>4-5</c:v>
                </c:pt>
                <c:pt idx="1">
                  <c:v>5-6</c:v>
                </c:pt>
                <c:pt idx="2">
                  <c:v>6-7</c:v>
                </c:pt>
                <c:pt idx="3">
                  <c:v>7-8</c:v>
                </c:pt>
                <c:pt idx="4">
                  <c:v>8-9</c:v>
                </c:pt>
              </c:strCache>
            </c:strRef>
          </c:cat>
          <c:val>
            <c:numRef>
              <c:f>Sheet1!$Q$2:$Q$6</c:f>
              <c:numCache>
                <c:formatCode>General</c:formatCode>
                <c:ptCount val="5"/>
                <c:pt idx="0">
                  <c:v>11897</c:v>
                </c:pt>
                <c:pt idx="1">
                  <c:v>1484</c:v>
                </c:pt>
                <c:pt idx="2">
                  <c:v>135</c:v>
                </c:pt>
                <c:pt idx="3">
                  <c:v>9</c:v>
                </c:pt>
                <c:pt idx="4">
                  <c:v>1</c:v>
                </c:pt>
              </c:numCache>
            </c:numRef>
          </c:val>
          <c:smooth val="0"/>
          <c:extLst>
            <c:ext xmlns:c16="http://schemas.microsoft.com/office/drawing/2014/chart" uri="{C3380CC4-5D6E-409C-BE32-E72D297353CC}">
              <c16:uniqueId val="{00000006-3C67-461B-832A-F5D0DF776B3E}"/>
            </c:ext>
          </c:extLst>
        </c:ser>
        <c:ser>
          <c:idx val="16"/>
          <c:order val="16"/>
          <c:tx>
            <c:strRef>
              <c:f>Sheet1!$R$1</c:f>
              <c:strCache>
                <c:ptCount val="1"/>
                <c:pt idx="0">
                  <c:v>2020</c:v>
                </c:pt>
              </c:strCache>
            </c:strRef>
          </c:tx>
          <c:spPr>
            <a:ln w="34925">
              <a:solidFill>
                <a:srgbClr val="FF0000"/>
              </a:solidFill>
            </a:ln>
          </c:spPr>
          <c:marker>
            <c:symbol val="circle"/>
            <c:size val="7"/>
            <c:spPr>
              <a:solidFill>
                <a:srgbClr val="FF0000"/>
              </a:solidFill>
              <a:ln>
                <a:solidFill>
                  <a:srgbClr val="FF0000"/>
                </a:solidFill>
              </a:ln>
            </c:spPr>
          </c:marker>
          <c:cat>
            <c:strRef>
              <c:f>Sheet1!$A$2:$A$6</c:f>
              <c:strCache>
                <c:ptCount val="5"/>
                <c:pt idx="0">
                  <c:v>4-5</c:v>
                </c:pt>
                <c:pt idx="1">
                  <c:v>5-6</c:v>
                </c:pt>
                <c:pt idx="2">
                  <c:v>6-7</c:v>
                </c:pt>
                <c:pt idx="3">
                  <c:v>7-8</c:v>
                </c:pt>
                <c:pt idx="4">
                  <c:v>8-9</c:v>
                </c:pt>
              </c:strCache>
            </c:strRef>
          </c:cat>
          <c:val>
            <c:numRef>
              <c:f>Sheet1!$R$2:$R$6</c:f>
              <c:numCache>
                <c:formatCode>General</c:formatCode>
                <c:ptCount val="5"/>
                <c:pt idx="0">
                  <c:v>12216</c:v>
                </c:pt>
                <c:pt idx="1">
                  <c:v>1315</c:v>
                </c:pt>
                <c:pt idx="2">
                  <c:v>112</c:v>
                </c:pt>
                <c:pt idx="3">
                  <c:v>9</c:v>
                </c:pt>
                <c:pt idx="4">
                  <c:v>0</c:v>
                </c:pt>
              </c:numCache>
            </c:numRef>
          </c:val>
          <c:smooth val="0"/>
          <c:extLst>
            <c:ext xmlns:c16="http://schemas.microsoft.com/office/drawing/2014/chart" uri="{C3380CC4-5D6E-409C-BE32-E72D297353CC}">
              <c16:uniqueId val="{00000007-3C67-461B-832A-F5D0DF776B3E}"/>
            </c:ext>
          </c:extLst>
        </c:ser>
        <c:dLbls>
          <c:showLegendKey val="0"/>
          <c:showVal val="0"/>
          <c:showCatName val="0"/>
          <c:showSerName val="0"/>
          <c:showPercent val="0"/>
          <c:showBubbleSize val="0"/>
        </c:dLbls>
        <c:marker val="1"/>
        <c:smooth val="0"/>
        <c:axId val="486036120"/>
        <c:axId val="486035336"/>
      </c:lineChart>
      <c:catAx>
        <c:axId val="486036120"/>
        <c:scaling>
          <c:orientation val="minMax"/>
        </c:scaling>
        <c:delete val="0"/>
        <c:axPos val="b"/>
        <c:title>
          <c:tx>
            <c:rich>
              <a:bodyPr/>
              <a:lstStyle/>
              <a:p>
                <a:pPr>
                  <a:defRPr sz="1400" b="0"/>
                </a:pPr>
                <a:r>
                  <a:rPr lang="en-US" sz="1400" b="0" dirty="0"/>
                  <a:t>Magnitude</a:t>
                </a:r>
              </a:p>
            </c:rich>
          </c:tx>
          <c:overlay val="0"/>
        </c:title>
        <c:numFmt formatCode="General" sourceLinked="1"/>
        <c:majorTickMark val="out"/>
        <c:minorTickMark val="none"/>
        <c:tickLblPos val="nextTo"/>
        <c:txPr>
          <a:bodyPr/>
          <a:lstStyle/>
          <a:p>
            <a:pPr>
              <a:defRPr sz="1400"/>
            </a:pPr>
            <a:endParaRPr lang="en-US"/>
          </a:p>
        </c:txPr>
        <c:crossAx val="486035336"/>
        <c:crosses val="autoZero"/>
        <c:auto val="1"/>
        <c:lblAlgn val="ctr"/>
        <c:lblOffset val="100"/>
        <c:noMultiLvlLbl val="0"/>
      </c:catAx>
      <c:valAx>
        <c:axId val="486035336"/>
        <c:scaling>
          <c:logBase val="10"/>
          <c:orientation val="minMax"/>
          <c:max val="25000"/>
          <c:min val="1"/>
        </c:scaling>
        <c:delete val="0"/>
        <c:axPos val="l"/>
        <c:majorGridlines>
          <c:spPr>
            <a:ln>
              <a:prstDash val="dash"/>
            </a:ln>
          </c:spPr>
        </c:majorGridlines>
        <c:title>
          <c:tx>
            <c:rich>
              <a:bodyPr/>
              <a:lstStyle/>
              <a:p>
                <a:pPr>
                  <a:defRPr sz="1400" b="0"/>
                </a:pPr>
                <a:r>
                  <a:rPr lang="en-US" sz="1400" b="0" dirty="0"/>
                  <a:t>Number</a:t>
                </a:r>
                <a:r>
                  <a:rPr lang="en-US" sz="1400" b="0" baseline="0" dirty="0"/>
                  <a:t> of EQs/y</a:t>
                </a:r>
                <a:endParaRPr lang="en-US" sz="1400" b="0" dirty="0"/>
              </a:p>
            </c:rich>
          </c:tx>
          <c:overlay val="0"/>
        </c:title>
        <c:numFmt formatCode="General" sourceLinked="1"/>
        <c:majorTickMark val="out"/>
        <c:minorTickMark val="none"/>
        <c:tickLblPos val="nextTo"/>
        <c:txPr>
          <a:bodyPr/>
          <a:lstStyle/>
          <a:p>
            <a:pPr>
              <a:defRPr sz="1400"/>
            </a:pPr>
            <a:endParaRPr lang="en-US"/>
          </a:p>
        </c:txPr>
        <c:crossAx val="486036120"/>
        <c:crosses val="autoZero"/>
        <c:crossBetween val="between"/>
      </c:valAx>
      <c:spPr>
        <a:solidFill>
          <a:schemeClr val="bg1"/>
        </a:solidFill>
        <a:ln>
          <a:solidFill>
            <a:schemeClr val="tx1"/>
          </a:solidFill>
        </a:ln>
      </c:spPr>
    </c:plotArea>
    <c:legend>
      <c:legendPos val="r"/>
      <c:layout>
        <c:manualLayout>
          <c:xMode val="edge"/>
          <c:yMode val="edge"/>
          <c:x val="0.79104905121425773"/>
          <c:y val="3.7894086768565691E-2"/>
          <c:w val="0.17830238201356907"/>
          <c:h val="0.92258452987494199"/>
        </c:manualLayout>
      </c:layout>
      <c:overlay val="0"/>
      <c:spPr>
        <a:solidFill>
          <a:schemeClr val="bg1"/>
        </a:solidFill>
        <a:ln>
          <a:solidFill>
            <a:schemeClr val="tx1"/>
          </a:solidFill>
        </a:ln>
      </c:spPr>
    </c:legend>
    <c:plotVisOnly val="1"/>
    <c:dispBlanksAs val="gap"/>
    <c:showDLblsOverMax val="0"/>
  </c:chart>
  <c:spPr>
    <a:solidFill>
      <a:schemeClr val="bg1"/>
    </a:solidFill>
    <a:ln>
      <a:solidFill>
        <a:schemeClr val="tx1"/>
      </a:solidFill>
    </a:ln>
  </c:spPr>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468342877594849"/>
          <c:y val="0.15346941874501152"/>
          <c:w val="0.78468289191123852"/>
          <c:h val="0.76534739295767973"/>
        </c:manualLayout>
      </c:layout>
      <c:scatterChart>
        <c:scatterStyle val="smoothMarker"/>
        <c:varyColors val="0"/>
        <c:ser>
          <c:idx val="4"/>
          <c:order val="0"/>
          <c:tx>
            <c:strRef>
              <c:f>Sheet1!$A$14</c:f>
              <c:strCache>
                <c:ptCount val="1"/>
                <c:pt idx="0">
                  <c:v>M 5.0-5.9</c:v>
                </c:pt>
              </c:strCache>
            </c:strRef>
          </c:tx>
          <c:spPr>
            <a:ln>
              <a:solidFill>
                <a:srgbClr val="00B050"/>
              </a:solidFill>
            </a:ln>
          </c:spPr>
          <c:marker>
            <c:symbol val="circle"/>
            <c:size val="7"/>
            <c:spPr>
              <a:solidFill>
                <a:srgbClr val="00B050"/>
              </a:solidFill>
              <a:ln>
                <a:solidFill>
                  <a:srgbClr val="00B050"/>
                </a:solidFill>
              </a:ln>
            </c:spPr>
          </c:marker>
          <c:trendline>
            <c:spPr>
              <a:ln>
                <a:solidFill>
                  <a:srgbClr val="00B050"/>
                </a:solidFill>
                <a:prstDash val="dash"/>
              </a:ln>
            </c:spPr>
            <c:trendlineType val="linear"/>
            <c:dispRSqr val="0"/>
            <c:dispEq val="0"/>
          </c:trendline>
          <c:xVal>
            <c:numRef>
              <c:f>Sheet1!$B$10:$V$10</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Sheet1!$B$14:$V$14</c:f>
              <c:numCache>
                <c:formatCode>General</c:formatCode>
                <c:ptCount val="21"/>
                <c:pt idx="0">
                  <c:v>1344</c:v>
                </c:pt>
                <c:pt idx="1">
                  <c:v>1224</c:v>
                </c:pt>
                <c:pt idx="2">
                  <c:v>1201</c:v>
                </c:pt>
                <c:pt idx="3">
                  <c:v>1203</c:v>
                </c:pt>
                <c:pt idx="4">
                  <c:v>1515</c:v>
                </c:pt>
                <c:pt idx="5">
                  <c:v>1693</c:v>
                </c:pt>
                <c:pt idx="6">
                  <c:v>1712</c:v>
                </c:pt>
                <c:pt idx="7">
                  <c:v>2074</c:v>
                </c:pt>
                <c:pt idx="8">
                  <c:v>1768</c:v>
                </c:pt>
                <c:pt idx="9">
                  <c:v>1895</c:v>
                </c:pt>
                <c:pt idx="10">
                  <c:v>2130</c:v>
                </c:pt>
                <c:pt idx="11">
                  <c:v>2276</c:v>
                </c:pt>
                <c:pt idx="12">
                  <c:v>1401</c:v>
                </c:pt>
                <c:pt idx="13">
                  <c:v>1453</c:v>
                </c:pt>
                <c:pt idx="14">
                  <c:v>1574</c:v>
                </c:pt>
                <c:pt idx="15">
                  <c:v>1419</c:v>
                </c:pt>
                <c:pt idx="16">
                  <c:v>1550</c:v>
                </c:pt>
                <c:pt idx="17">
                  <c:v>1455</c:v>
                </c:pt>
                <c:pt idx="18">
                  <c:v>1674</c:v>
                </c:pt>
                <c:pt idx="19">
                  <c:v>1492</c:v>
                </c:pt>
                <c:pt idx="20">
                  <c:v>1315</c:v>
                </c:pt>
              </c:numCache>
            </c:numRef>
          </c:yVal>
          <c:smooth val="1"/>
          <c:extLst>
            <c:ext xmlns:c16="http://schemas.microsoft.com/office/drawing/2014/chart" uri="{C3380CC4-5D6E-409C-BE32-E72D297353CC}">
              <c16:uniqueId val="{00000000-5C24-4924-9E89-9EBAE515E5CF}"/>
            </c:ext>
          </c:extLst>
        </c:ser>
        <c:ser>
          <c:idx val="0"/>
          <c:order val="1"/>
          <c:tx>
            <c:strRef>
              <c:f>Sheet1!$A$13</c:f>
              <c:strCache>
                <c:ptCount val="1"/>
                <c:pt idx="0">
                  <c:v>M 6.0-6.9</c:v>
                </c:pt>
              </c:strCache>
            </c:strRef>
          </c:tx>
          <c:spPr>
            <a:ln>
              <a:solidFill>
                <a:srgbClr val="0070C0"/>
              </a:solidFill>
            </a:ln>
          </c:spPr>
          <c:marker>
            <c:symbol val="circle"/>
            <c:size val="7"/>
            <c:spPr>
              <a:solidFill>
                <a:srgbClr val="0070C0"/>
              </a:solidFill>
              <a:ln>
                <a:solidFill>
                  <a:srgbClr val="0070C0"/>
                </a:solidFill>
              </a:ln>
            </c:spPr>
          </c:marker>
          <c:trendline>
            <c:spPr>
              <a:ln>
                <a:solidFill>
                  <a:srgbClr val="0070C0"/>
                </a:solidFill>
                <a:prstDash val="dash"/>
              </a:ln>
            </c:spPr>
            <c:trendlineType val="linear"/>
            <c:dispRSqr val="0"/>
            <c:dispEq val="0"/>
          </c:trendline>
          <c:xVal>
            <c:numRef>
              <c:f>Sheet1!$B$10:$V$10</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Sheet1!$B$13:$V$13</c:f>
              <c:numCache>
                <c:formatCode>General</c:formatCode>
                <c:ptCount val="21"/>
                <c:pt idx="0">
                  <c:v>146</c:v>
                </c:pt>
                <c:pt idx="1">
                  <c:v>121</c:v>
                </c:pt>
                <c:pt idx="2">
                  <c:v>127</c:v>
                </c:pt>
                <c:pt idx="3">
                  <c:v>140</c:v>
                </c:pt>
                <c:pt idx="4">
                  <c:v>141</c:v>
                </c:pt>
                <c:pt idx="5">
                  <c:v>140</c:v>
                </c:pt>
                <c:pt idx="6">
                  <c:v>142</c:v>
                </c:pt>
                <c:pt idx="7">
                  <c:v>178</c:v>
                </c:pt>
                <c:pt idx="8">
                  <c:v>168</c:v>
                </c:pt>
                <c:pt idx="9">
                  <c:v>144</c:v>
                </c:pt>
                <c:pt idx="10">
                  <c:v>151</c:v>
                </c:pt>
                <c:pt idx="11">
                  <c:v>185</c:v>
                </c:pt>
                <c:pt idx="12">
                  <c:v>108</c:v>
                </c:pt>
                <c:pt idx="13">
                  <c:v>123</c:v>
                </c:pt>
                <c:pt idx="14">
                  <c:v>143</c:v>
                </c:pt>
                <c:pt idx="15">
                  <c:v>127</c:v>
                </c:pt>
                <c:pt idx="16">
                  <c:v>130</c:v>
                </c:pt>
                <c:pt idx="17">
                  <c:v>104</c:v>
                </c:pt>
                <c:pt idx="18">
                  <c:v>117</c:v>
                </c:pt>
                <c:pt idx="19">
                  <c:v>135</c:v>
                </c:pt>
                <c:pt idx="20">
                  <c:v>112</c:v>
                </c:pt>
              </c:numCache>
            </c:numRef>
          </c:yVal>
          <c:smooth val="1"/>
          <c:extLst>
            <c:ext xmlns:c16="http://schemas.microsoft.com/office/drawing/2014/chart" uri="{C3380CC4-5D6E-409C-BE32-E72D297353CC}">
              <c16:uniqueId val="{00000001-5C24-4924-9E89-9EBAE515E5CF}"/>
            </c:ext>
          </c:extLst>
        </c:ser>
        <c:ser>
          <c:idx val="1"/>
          <c:order val="2"/>
          <c:tx>
            <c:strRef>
              <c:f>Sheet1!$A$12</c:f>
              <c:strCache>
                <c:ptCount val="1"/>
                <c:pt idx="0">
                  <c:v>M 7.0-7.9</c:v>
                </c:pt>
              </c:strCache>
            </c:strRef>
          </c:tx>
          <c:spPr>
            <a:ln>
              <a:solidFill>
                <a:srgbClr val="FFC000"/>
              </a:solidFill>
            </a:ln>
          </c:spPr>
          <c:marker>
            <c:symbol val="circle"/>
            <c:size val="7"/>
            <c:spPr>
              <a:solidFill>
                <a:srgbClr val="FFC000"/>
              </a:solidFill>
              <a:ln>
                <a:solidFill>
                  <a:srgbClr val="FFC000"/>
                </a:solidFill>
              </a:ln>
            </c:spPr>
          </c:marker>
          <c:trendline>
            <c:spPr>
              <a:ln>
                <a:solidFill>
                  <a:srgbClr val="FFC000"/>
                </a:solidFill>
                <a:prstDash val="dash"/>
              </a:ln>
            </c:spPr>
            <c:trendlineType val="linear"/>
            <c:dispRSqr val="0"/>
            <c:dispEq val="0"/>
          </c:trendline>
          <c:xVal>
            <c:numRef>
              <c:f>Sheet1!$B$10:$V$10</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Sheet1!$B$12:$V$12</c:f>
              <c:numCache>
                <c:formatCode>General</c:formatCode>
                <c:ptCount val="21"/>
                <c:pt idx="0">
                  <c:v>14</c:v>
                </c:pt>
                <c:pt idx="1">
                  <c:v>15</c:v>
                </c:pt>
                <c:pt idx="2">
                  <c:v>13</c:v>
                </c:pt>
                <c:pt idx="3">
                  <c:v>14</c:v>
                </c:pt>
                <c:pt idx="4">
                  <c:v>14</c:v>
                </c:pt>
                <c:pt idx="5">
                  <c:v>10</c:v>
                </c:pt>
                <c:pt idx="6">
                  <c:v>9</c:v>
                </c:pt>
                <c:pt idx="7">
                  <c:v>14</c:v>
                </c:pt>
                <c:pt idx="8">
                  <c:v>12</c:v>
                </c:pt>
                <c:pt idx="9">
                  <c:v>16</c:v>
                </c:pt>
                <c:pt idx="10">
                  <c:v>23</c:v>
                </c:pt>
                <c:pt idx="11">
                  <c:v>19</c:v>
                </c:pt>
                <c:pt idx="12">
                  <c:v>12</c:v>
                </c:pt>
                <c:pt idx="13">
                  <c:v>17</c:v>
                </c:pt>
                <c:pt idx="14">
                  <c:v>11</c:v>
                </c:pt>
                <c:pt idx="15">
                  <c:v>18</c:v>
                </c:pt>
                <c:pt idx="16">
                  <c:v>16</c:v>
                </c:pt>
                <c:pt idx="17">
                  <c:v>6</c:v>
                </c:pt>
                <c:pt idx="18">
                  <c:v>16</c:v>
                </c:pt>
                <c:pt idx="19">
                  <c:v>9</c:v>
                </c:pt>
                <c:pt idx="20">
                  <c:v>9</c:v>
                </c:pt>
              </c:numCache>
            </c:numRef>
          </c:yVal>
          <c:smooth val="1"/>
          <c:extLst>
            <c:ext xmlns:c16="http://schemas.microsoft.com/office/drawing/2014/chart" uri="{C3380CC4-5D6E-409C-BE32-E72D297353CC}">
              <c16:uniqueId val="{00000002-5C24-4924-9E89-9EBAE515E5CF}"/>
            </c:ext>
          </c:extLst>
        </c:ser>
        <c:ser>
          <c:idx val="2"/>
          <c:order val="3"/>
          <c:tx>
            <c:strRef>
              <c:f>Sheet1!$A$11</c:f>
              <c:strCache>
                <c:ptCount val="1"/>
                <c:pt idx="0">
                  <c:v>M 8+</c:v>
                </c:pt>
              </c:strCache>
            </c:strRef>
          </c:tx>
          <c:spPr>
            <a:ln>
              <a:noFill/>
            </a:ln>
          </c:spPr>
          <c:marker>
            <c:symbol val="circle"/>
            <c:size val="7"/>
            <c:spPr>
              <a:solidFill>
                <a:srgbClr val="FF0000"/>
              </a:solidFill>
              <a:ln>
                <a:solidFill>
                  <a:srgbClr val="FF0000"/>
                </a:solidFill>
              </a:ln>
            </c:spPr>
          </c:marker>
          <c:xVal>
            <c:numRef>
              <c:f>Sheet1!$B$10:$V$10</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Sheet1!$B$11:$V$11</c:f>
              <c:numCache>
                <c:formatCode>General</c:formatCode>
                <c:ptCount val="21"/>
                <c:pt idx="0">
                  <c:v>1</c:v>
                </c:pt>
                <c:pt idx="1">
                  <c:v>1</c:v>
                </c:pt>
                <c:pt idx="2">
                  <c:v>0</c:v>
                </c:pt>
                <c:pt idx="3">
                  <c:v>1</c:v>
                </c:pt>
                <c:pt idx="4">
                  <c:v>2</c:v>
                </c:pt>
                <c:pt idx="5">
                  <c:v>1</c:v>
                </c:pt>
                <c:pt idx="6">
                  <c:v>2</c:v>
                </c:pt>
                <c:pt idx="7">
                  <c:v>4</c:v>
                </c:pt>
                <c:pt idx="8">
                  <c:v>0</c:v>
                </c:pt>
                <c:pt idx="9">
                  <c:v>1</c:v>
                </c:pt>
                <c:pt idx="10">
                  <c:v>1</c:v>
                </c:pt>
                <c:pt idx="11">
                  <c:v>1</c:v>
                </c:pt>
                <c:pt idx="12">
                  <c:v>2</c:v>
                </c:pt>
                <c:pt idx="13">
                  <c:v>2</c:v>
                </c:pt>
                <c:pt idx="14">
                  <c:v>1</c:v>
                </c:pt>
                <c:pt idx="15">
                  <c:v>1</c:v>
                </c:pt>
                <c:pt idx="16">
                  <c:v>0</c:v>
                </c:pt>
                <c:pt idx="17">
                  <c:v>1</c:v>
                </c:pt>
                <c:pt idx="18">
                  <c:v>1</c:v>
                </c:pt>
                <c:pt idx="19">
                  <c:v>1</c:v>
                </c:pt>
                <c:pt idx="20">
                  <c:v>0</c:v>
                </c:pt>
              </c:numCache>
            </c:numRef>
          </c:yVal>
          <c:smooth val="1"/>
          <c:extLst>
            <c:ext xmlns:c16="http://schemas.microsoft.com/office/drawing/2014/chart" uri="{C3380CC4-5D6E-409C-BE32-E72D297353CC}">
              <c16:uniqueId val="{00000003-5C24-4924-9E89-9EBAE515E5CF}"/>
            </c:ext>
          </c:extLst>
        </c:ser>
        <c:dLbls>
          <c:showLegendKey val="0"/>
          <c:showVal val="0"/>
          <c:showCatName val="0"/>
          <c:showSerName val="0"/>
          <c:showPercent val="0"/>
          <c:showBubbleSize val="0"/>
        </c:dLbls>
        <c:axId val="486035728"/>
        <c:axId val="486036512"/>
      </c:scatterChart>
      <c:valAx>
        <c:axId val="486035728"/>
        <c:scaling>
          <c:orientation val="minMax"/>
          <c:max val="2020"/>
          <c:min val="2000"/>
        </c:scaling>
        <c:delete val="0"/>
        <c:axPos val="b"/>
        <c:numFmt formatCode="General" sourceLinked="1"/>
        <c:majorTickMark val="cross"/>
        <c:minorTickMark val="in"/>
        <c:tickLblPos val="nextTo"/>
        <c:spPr>
          <a:ln/>
        </c:spPr>
        <c:txPr>
          <a:bodyPr/>
          <a:lstStyle/>
          <a:p>
            <a:pPr>
              <a:defRPr sz="1400"/>
            </a:pPr>
            <a:endParaRPr lang="en-US"/>
          </a:p>
        </c:txPr>
        <c:crossAx val="486036512"/>
        <c:crossesAt val="0"/>
        <c:crossBetween val="midCat"/>
      </c:valAx>
      <c:valAx>
        <c:axId val="486036512"/>
        <c:scaling>
          <c:logBase val="10"/>
          <c:orientation val="minMax"/>
          <c:min val="1"/>
        </c:scaling>
        <c:delete val="0"/>
        <c:axPos val="l"/>
        <c:majorGridlines/>
        <c:title>
          <c:tx>
            <c:rich>
              <a:bodyPr/>
              <a:lstStyle/>
              <a:p>
                <a:pPr>
                  <a:defRPr sz="1400" b="0"/>
                </a:pPr>
                <a:r>
                  <a:rPr lang="en-US" sz="1400" b="0" dirty="0"/>
                  <a:t>Number of EQs/y</a:t>
                </a:r>
              </a:p>
            </c:rich>
          </c:tx>
          <c:layout>
            <c:manualLayout>
              <c:xMode val="edge"/>
              <c:yMode val="edge"/>
              <c:x val="2.5821596244131457E-2"/>
              <c:y val="0.38203006528258393"/>
            </c:manualLayout>
          </c:layout>
          <c:overlay val="0"/>
        </c:title>
        <c:numFmt formatCode="#,##0" sourceLinked="0"/>
        <c:majorTickMark val="out"/>
        <c:minorTickMark val="none"/>
        <c:tickLblPos val="nextTo"/>
        <c:crossAx val="486035728"/>
        <c:crosses val="autoZero"/>
        <c:crossBetween val="midCat"/>
      </c:valAx>
      <c:spPr>
        <a:ln>
          <a:solidFill>
            <a:schemeClr val="tx1"/>
          </a:solidFill>
        </a:ln>
      </c:spPr>
    </c:plotArea>
    <c:legend>
      <c:legendPos val="r"/>
      <c:legendEntry>
        <c:idx val="4"/>
        <c:delete val="1"/>
      </c:legendEntry>
      <c:legendEntry>
        <c:idx val="5"/>
        <c:delete val="1"/>
      </c:legendEntry>
      <c:legendEntry>
        <c:idx val="6"/>
        <c:delete val="1"/>
      </c:legendEntry>
      <c:layout>
        <c:manualLayout>
          <c:xMode val="edge"/>
          <c:yMode val="edge"/>
          <c:x val="0.25142823908375084"/>
          <c:y val="4.3390168916830056E-2"/>
          <c:w val="0.64028938120023138"/>
          <c:h val="0.18455574597431584"/>
        </c:manualLayout>
      </c:layout>
      <c:overlay val="0"/>
      <c:spPr>
        <a:solidFill>
          <a:schemeClr val="bg1"/>
        </a:solidFill>
        <a:ln>
          <a:solidFill>
            <a:schemeClr val="tx1"/>
          </a:solidFill>
        </a:ln>
      </c:spPr>
      <c:txPr>
        <a:bodyPr/>
        <a:lstStyle/>
        <a:p>
          <a:pPr>
            <a:defRPr sz="1600"/>
          </a:pPr>
          <a:endParaRPr lang="en-US"/>
        </a:p>
      </c:txPr>
    </c:legend>
    <c:plotVisOnly val="1"/>
    <c:dispBlanksAs val="gap"/>
    <c:showDLblsOverMax val="0"/>
  </c:chart>
  <c:txPr>
    <a:bodyPr/>
    <a:lstStyle/>
    <a:p>
      <a:pPr>
        <a:defRPr sz="12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359A9B-633C-48E5-B6E2-E50DC298CE43}" type="datetimeFigureOut">
              <a:rPr lang="en-US" smtClean="0"/>
              <a:pPr/>
              <a:t>9/14/2023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4137A7E-0BA8-47E3-9C52-E346E4C3BE1F}" type="slidenum">
              <a:rPr lang="en-US" smtClean="0"/>
              <a:pPr/>
              <a:t>‹#›</a:t>
            </a:fld>
            <a:endParaRPr lang="en-US"/>
          </a:p>
        </p:txBody>
      </p:sp>
    </p:spTree>
    <p:extLst>
      <p:ext uri="{BB962C8B-B14F-4D97-AF65-F5344CB8AC3E}">
        <p14:creationId xmlns:p14="http://schemas.microsoft.com/office/powerpoint/2010/main" val="542482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71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987693D4-C8A4-4187-8A4A-5BFFA233F151}" type="slidenum">
              <a:rPr lang="en-US"/>
              <a:pPr/>
              <a:t>‹#›</a:t>
            </a:fld>
            <a:endParaRPr lang="en-US"/>
          </a:p>
        </p:txBody>
      </p:sp>
    </p:spTree>
    <p:extLst>
      <p:ext uri="{BB962C8B-B14F-4D97-AF65-F5344CB8AC3E}">
        <p14:creationId xmlns:p14="http://schemas.microsoft.com/office/powerpoint/2010/main" val="2922367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7BF5B7-2C3C-4D24-AD65-7FD7ACD30FF3}" type="slidenum">
              <a:rPr lang="en-US"/>
              <a:pPr/>
              <a:t>1</a:t>
            </a:fld>
            <a:endParaRPr lang="en-US"/>
          </a:p>
        </p:txBody>
      </p:sp>
      <p:sp>
        <p:nvSpPr>
          <p:cNvPr id="9218" name="Rectangle 2"/>
          <p:cNvSpPr>
            <a:spLocks noGrp="1" noRot="1" noChangeAspect="1" noChangeArrowheads="1" noTextEdit="1"/>
          </p:cNvSpPr>
          <p:nvPr>
            <p:ph type="sldImg"/>
          </p:nvPr>
        </p:nvSpPr>
        <p:spPr>
          <a:xfrm>
            <a:off x="381000" y="685800"/>
            <a:ext cx="6096000" cy="3429000"/>
          </a:xfrm>
          <a:ln/>
        </p:spPr>
      </p:sp>
      <p:sp>
        <p:nvSpPr>
          <p:cNvPr id="9219" name="Rectangle 3"/>
          <p:cNvSpPr>
            <a:spLocks noGrp="1" noChangeArrowheads="1"/>
          </p:cNvSpPr>
          <p:nvPr>
            <p:ph type="body" idx="1"/>
          </p:nvPr>
        </p:nvSpPr>
        <p:spPr/>
        <p:txBody>
          <a:bodyPr/>
          <a:lstStyle/>
          <a:p>
            <a:r>
              <a:rPr lang="en-US" dirty="0"/>
              <a:t>Societal relevance: groundwater, gas/petroleum, mineralization; surface</a:t>
            </a:r>
            <a:r>
              <a:rPr lang="en-US" baseline="0" dirty="0"/>
              <a:t> stability </a:t>
            </a:r>
            <a:endParaRPr lang="en-US" dirty="0"/>
          </a:p>
        </p:txBody>
      </p:sp>
    </p:spTree>
    <p:extLst>
      <p:ext uri="{BB962C8B-B14F-4D97-AF65-F5344CB8AC3E}">
        <p14:creationId xmlns:p14="http://schemas.microsoft.com/office/powerpoint/2010/main" val="2562633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descr="04CO"/>
          <p:cNvSpPr>
            <a:spLocks noGrp="1" noChangeArrowheads="1"/>
          </p:cNvSpPr>
          <p:nvPr>
            <p:ph type="sldNum" sz="quarter" idx="5"/>
          </p:nvPr>
        </p:nvSpPr>
        <p:spPr>
          <a:noFill/>
        </p:spPr>
        <p:txBody>
          <a:bodyPr/>
          <a:lstStyle/>
          <a:p>
            <a:fld id="{F2C9F281-8FB5-425C-AD02-698DEB0BF581}" type="slidenum">
              <a:rPr lang="en-US">
                <a:latin typeface="Arial" charset="0"/>
              </a:rPr>
              <a:pPr/>
              <a:t>16</a:t>
            </a:fld>
            <a:endParaRPr lang="en-US">
              <a:latin typeface="Arial" charset="0"/>
            </a:endParaRPr>
          </a:p>
        </p:txBody>
      </p:sp>
      <p:sp>
        <p:nvSpPr>
          <p:cNvPr id="122883" name="Rectangle 2"/>
          <p:cNvSpPr>
            <a:spLocks noGrp="1" noRot="1" noChangeAspect="1" noChangeArrowheads="1" noTextEdit="1"/>
          </p:cNvSpPr>
          <p:nvPr>
            <p:ph type="sldImg"/>
          </p:nvPr>
        </p:nvSpPr>
        <p:spPr>
          <a:ln/>
        </p:spPr>
      </p:sp>
      <p:sp>
        <p:nvSpPr>
          <p:cNvPr id="122884" name="Rectangle 3" descr="04CO"/>
          <p:cNvSpPr>
            <a:spLocks noGrp="1" noChangeArrowheads="1"/>
          </p:cNvSpPr>
          <p:nvPr>
            <p:ph type="body" idx="1"/>
          </p:nvPr>
        </p:nvSpPr>
        <p:spPr>
          <a:noFill/>
          <a:ln/>
        </p:spPr>
        <p:txBody>
          <a:bodyPr/>
          <a:lstStyle/>
          <a:p>
            <a:pPr eaLnBrk="1" hangingPunct="1"/>
            <a:r>
              <a:rPr lang="en-US" dirty="0">
                <a:latin typeface="Times" charset="0"/>
              </a:rPr>
              <a:t>FIGURE 4.29 Mid-continent earthquakes. (a) Comparison of the effects of two earthquakes of similar magnitude. The 1895  Charleston, Missouri, earthquake impacted a relatively huge area in the central United States, whereas the 1994 Northridge earthquake’s  effects were limited to Southern California. Red indicates areas of minor-to-major damage to buildings and their contents.  Yellow indicates areas where shaking was felt but there was little or no damage to objects, such as dishes. (b) Damage from the 1886  earthquake along East Bay Street in Charleston, South Carolina.  </a:t>
            </a:r>
            <a:r>
              <a:rPr lang="en-US" dirty="0">
                <a:latin typeface="Arial" charset="0"/>
              </a:rPr>
              <a:t>    </a:t>
            </a:r>
            <a:endParaRPr lang="en-US" dirty="0">
              <a:latin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Times" charset="0"/>
              </a:rPr>
              <a:t>FIGURE 4.30 The New Madrid seismic zone covers parts  of four states and consists of an ancient, fault-bounded  depression (rift) buried below 1.5 kilometers (almost a mile)  of sedimentary rocks. An area of major seismic hazard, it is  studied intensively. USGS DATA  </a:t>
            </a:r>
            <a:r>
              <a:rPr lang="en-US" dirty="0">
                <a:latin typeface="Arial" charset="0"/>
              </a:rPr>
              <a:t>    </a:t>
            </a:r>
            <a:endParaRPr lang="en-US" dirty="0">
              <a:latin typeface="Times" charset="0"/>
            </a:endParaRPr>
          </a:p>
          <a:p>
            <a:pPr eaLnBrk="1" hangingPunct="1"/>
            <a:endParaRPr lang="en-US" dirty="0">
              <a:latin typeface="Times" charset="0"/>
            </a:endParaRPr>
          </a:p>
          <a:p>
            <a:pPr eaLnBrk="1" hangingPunct="1"/>
            <a:endParaRPr lang="en-US" dirty="0">
              <a:latin typeface="Arial" charset="0"/>
            </a:endParaRPr>
          </a:p>
        </p:txBody>
      </p:sp>
    </p:spTree>
    <p:extLst>
      <p:ext uri="{BB962C8B-B14F-4D97-AF65-F5344CB8AC3E}">
        <p14:creationId xmlns:p14="http://schemas.microsoft.com/office/powerpoint/2010/main" val="1732042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3856C17-B979-4177-A808-77B67C1B7CE2}" type="slidenum">
              <a:rPr lang="en-US" smtClean="0"/>
              <a:pPr/>
              <a:t>17</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30042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7693D4-C8A4-4187-8A4A-5BFFA233F151}" type="slidenum">
              <a:rPr lang="en-US" smtClean="0"/>
              <a:pPr/>
              <a:t>18</a:t>
            </a:fld>
            <a:endParaRPr lang="en-US"/>
          </a:p>
        </p:txBody>
      </p:sp>
    </p:spTree>
    <p:extLst>
      <p:ext uri="{BB962C8B-B14F-4D97-AF65-F5344CB8AC3E}">
        <p14:creationId xmlns:p14="http://schemas.microsoft.com/office/powerpoint/2010/main" val="1090566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 form first P wave arrivals</a:t>
            </a:r>
          </a:p>
        </p:txBody>
      </p:sp>
      <p:sp>
        <p:nvSpPr>
          <p:cNvPr id="4" name="Slide Number Placeholder 3"/>
          <p:cNvSpPr>
            <a:spLocks noGrp="1"/>
          </p:cNvSpPr>
          <p:nvPr>
            <p:ph type="sldNum" sz="quarter" idx="10"/>
          </p:nvPr>
        </p:nvSpPr>
        <p:spPr/>
        <p:txBody>
          <a:bodyPr/>
          <a:lstStyle/>
          <a:p>
            <a:fld id="{987693D4-C8A4-4187-8A4A-5BFFA233F151}" type="slidenum">
              <a:rPr lang="en-US" smtClean="0"/>
              <a:pPr/>
              <a:t>19</a:t>
            </a:fld>
            <a:endParaRPr lang="en-US"/>
          </a:p>
        </p:txBody>
      </p:sp>
    </p:spTree>
    <p:extLst>
      <p:ext uri="{BB962C8B-B14F-4D97-AF65-F5344CB8AC3E}">
        <p14:creationId xmlns:p14="http://schemas.microsoft.com/office/powerpoint/2010/main" val="3901617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descr="04CO"/>
          <p:cNvSpPr>
            <a:spLocks noGrp="1" noChangeArrowheads="1"/>
          </p:cNvSpPr>
          <p:nvPr>
            <p:ph type="sldNum" sz="quarter" idx="5"/>
          </p:nvPr>
        </p:nvSpPr>
        <p:spPr>
          <a:noFill/>
        </p:spPr>
        <p:txBody>
          <a:bodyPr/>
          <a:lstStyle/>
          <a:p>
            <a:fld id="{330F6A88-B8FC-4DF9-9C6D-6C66D45D9866}" type="slidenum">
              <a:rPr lang="en-US">
                <a:latin typeface="Arial" charset="0"/>
              </a:rPr>
              <a:pPr/>
              <a:t>22</a:t>
            </a:fld>
            <a:endParaRPr lang="en-US">
              <a:latin typeface="Arial" charset="0"/>
            </a:endParaRPr>
          </a:p>
        </p:txBody>
      </p:sp>
      <p:sp>
        <p:nvSpPr>
          <p:cNvPr id="128003" name="Rectangle 2"/>
          <p:cNvSpPr>
            <a:spLocks noGrp="1" noRot="1" noChangeAspect="1" noChangeArrowheads="1" noTextEdit="1"/>
          </p:cNvSpPr>
          <p:nvPr>
            <p:ph type="sldImg"/>
          </p:nvPr>
        </p:nvSpPr>
        <p:spPr>
          <a:ln/>
        </p:spPr>
      </p:sp>
      <p:sp>
        <p:nvSpPr>
          <p:cNvPr id="128004" name="Rectangle 3" descr="04CO"/>
          <p:cNvSpPr>
            <a:spLocks noGrp="1" noChangeArrowheads="1"/>
          </p:cNvSpPr>
          <p:nvPr>
            <p:ph type="body" idx="1"/>
          </p:nvPr>
        </p:nvSpPr>
        <p:spPr>
          <a:noFill/>
          <a:ln/>
        </p:spPr>
        <p:txBody>
          <a:bodyPr/>
          <a:lstStyle/>
          <a:p>
            <a:pPr eaLnBrk="1" hangingPunct="1"/>
            <a:r>
              <a:rPr lang="en-US" dirty="0">
                <a:latin typeface="Times" charset="0"/>
              </a:rPr>
              <a:t>FIGURE 4.33 Probabilities that one or more  magnitude-6.7 or greater earthquakes will strike  on specific faults in the San Francisco Bay region  between 2000 and 2030. The San Andreas,  Rogers Creek, and Hayward faults have the highest  probabilities. Total probability for the region  is computed as 70% (or 10%). </a:t>
            </a:r>
          </a:p>
          <a:p>
            <a:pPr eaLnBrk="1" hangingPunct="1"/>
            <a:r>
              <a:rPr lang="en-US" dirty="0">
                <a:latin typeface="Times" charset="0"/>
              </a:rPr>
              <a:t>FIGURE 4.34 A graphing of 463 earthquakes of magnitude 4  or greater in a small area near a nuclear reactor in Southern  California over a period of 44 years. Statistically, the graph shows  that 600 magnitude-4 earthquakes can be expected in 100 years,  or 6 per year on average. The probability of a magnitude-8 earthquake  in 100 years is 0.1, which would be 1 in 1,000 years. Such  plots can be constructed for a region or for the world. The  graphs are all similar in shape; only the numbers differ.  </a:t>
            </a:r>
            <a:r>
              <a:rPr lang="en-US" dirty="0">
                <a:latin typeface="Arial" charset="0"/>
              </a:rPr>
              <a:t>    </a:t>
            </a:r>
            <a:endParaRPr lang="en-US" dirty="0">
              <a:latin typeface="Times" charset="0"/>
            </a:endParaRPr>
          </a:p>
          <a:p>
            <a:pPr eaLnBrk="1" hangingPunct="1"/>
            <a:endParaRPr lang="en-US" dirty="0">
              <a:latin typeface="Times" charset="0"/>
            </a:endParaRPr>
          </a:p>
          <a:p>
            <a:pPr eaLnBrk="1" hangingPunct="1"/>
            <a:endParaRPr lang="en-US" dirty="0">
              <a:latin typeface="Arial" charset="0"/>
            </a:endParaRPr>
          </a:p>
        </p:txBody>
      </p:sp>
    </p:spTree>
    <p:extLst>
      <p:ext uri="{BB962C8B-B14F-4D97-AF65-F5344CB8AC3E}">
        <p14:creationId xmlns:p14="http://schemas.microsoft.com/office/powerpoint/2010/main" val="2099529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descr="04CO"/>
          <p:cNvSpPr>
            <a:spLocks noGrp="1" noChangeArrowheads="1"/>
          </p:cNvSpPr>
          <p:nvPr>
            <p:ph type="sldNum" sz="quarter" idx="5"/>
          </p:nvPr>
        </p:nvSpPr>
        <p:spPr>
          <a:noFill/>
        </p:spPr>
        <p:txBody>
          <a:bodyPr/>
          <a:lstStyle/>
          <a:p>
            <a:fld id="{330F6A88-B8FC-4DF9-9C6D-6C66D45D9866}" type="slidenum">
              <a:rPr lang="en-US">
                <a:solidFill>
                  <a:prstClr val="black"/>
                </a:solidFill>
                <a:latin typeface="Arial" charset="0"/>
              </a:rPr>
              <a:pPr/>
              <a:t>24</a:t>
            </a:fld>
            <a:endParaRPr lang="en-US">
              <a:solidFill>
                <a:prstClr val="black"/>
              </a:solidFill>
              <a:latin typeface="Arial" charset="0"/>
            </a:endParaRPr>
          </a:p>
        </p:txBody>
      </p:sp>
      <p:sp>
        <p:nvSpPr>
          <p:cNvPr id="128003" name="Rectangle 2"/>
          <p:cNvSpPr>
            <a:spLocks noGrp="1" noRot="1" noChangeAspect="1" noChangeArrowheads="1" noTextEdit="1"/>
          </p:cNvSpPr>
          <p:nvPr>
            <p:ph type="sldImg"/>
          </p:nvPr>
        </p:nvSpPr>
        <p:spPr>
          <a:ln/>
        </p:spPr>
      </p:sp>
      <p:sp>
        <p:nvSpPr>
          <p:cNvPr id="128004" name="Rectangle 3" descr="04CO"/>
          <p:cNvSpPr>
            <a:spLocks noGrp="1" noChangeArrowheads="1"/>
          </p:cNvSpPr>
          <p:nvPr>
            <p:ph type="body" idx="1"/>
          </p:nvPr>
        </p:nvSpPr>
        <p:spPr>
          <a:noFill/>
          <a:ln/>
        </p:spPr>
        <p:txBody>
          <a:bodyPr/>
          <a:lstStyle/>
          <a:p>
            <a:pPr eaLnBrk="1" hangingPunct="1"/>
            <a:r>
              <a:rPr lang="en-US" dirty="0">
                <a:latin typeface="Times" charset="0"/>
              </a:rPr>
              <a:t>FIGURE 4.33 Probabilities that one or more  magnitude-6.7 or greater earthquakes will strike  on specific faults in the San Francisco Bay region  between 2000 and 2030. The San Andreas,  Rogers Creek, and Hayward faults have the highest  probabilities. Total probability for the region  is computed as 70% (or 10%). </a:t>
            </a:r>
          </a:p>
          <a:p>
            <a:pPr eaLnBrk="1" hangingPunct="1"/>
            <a:r>
              <a:rPr lang="en-US" dirty="0">
                <a:latin typeface="Times" charset="0"/>
              </a:rPr>
              <a:t>FIGURE 4.34 A graphing of 463 earthquakes of magnitude 4  or greater in a small area near a nuclear reactor in Southern  California over a period of 44 years. Statistically, the graph shows  that 600 magnitude-4 earthquakes can be expected in 100 years,  or 6 per year on average. The probability of a magnitude-8 earthquake  in 100 years is 0.1, which would be 1 in 1,000 years. Such  plots can be constructed for a region or for the world. The  graphs are all similar in shape; only the numbers differ.  </a:t>
            </a:r>
            <a:r>
              <a:rPr lang="en-US" dirty="0">
                <a:latin typeface="Arial" charset="0"/>
              </a:rPr>
              <a:t>    </a:t>
            </a:r>
            <a:endParaRPr lang="en-US" dirty="0">
              <a:latin typeface="Times" charset="0"/>
            </a:endParaRPr>
          </a:p>
          <a:p>
            <a:pPr eaLnBrk="1" hangingPunct="1"/>
            <a:endParaRPr lang="en-US" dirty="0">
              <a:latin typeface="Times" charset="0"/>
            </a:endParaRPr>
          </a:p>
          <a:p>
            <a:pPr eaLnBrk="1" hangingPunct="1"/>
            <a:endParaRPr lang="en-US" dirty="0">
              <a:latin typeface="Arial" charset="0"/>
            </a:endParaRPr>
          </a:p>
        </p:txBody>
      </p:sp>
    </p:spTree>
    <p:extLst>
      <p:ext uri="{BB962C8B-B14F-4D97-AF65-F5344CB8AC3E}">
        <p14:creationId xmlns:p14="http://schemas.microsoft.com/office/powerpoint/2010/main" val="2610123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Times" charset="0"/>
              </a:rPr>
              <a:t>(b) Damage from the 1886  earthquake along East Bay Street in Charleston, South Carolina.</a:t>
            </a:r>
            <a:endParaRPr lang="en-US" dirty="0"/>
          </a:p>
        </p:txBody>
      </p:sp>
      <p:sp>
        <p:nvSpPr>
          <p:cNvPr id="4" name="Slide Number Placeholder 3"/>
          <p:cNvSpPr>
            <a:spLocks noGrp="1"/>
          </p:cNvSpPr>
          <p:nvPr>
            <p:ph type="sldNum" sz="quarter" idx="10"/>
          </p:nvPr>
        </p:nvSpPr>
        <p:spPr/>
        <p:txBody>
          <a:bodyPr/>
          <a:lstStyle/>
          <a:p>
            <a:pPr>
              <a:defRPr/>
            </a:pPr>
            <a:fld id="{3CC55EE6-BB91-44C2-A5A8-68F7325AD976}" type="slidenum">
              <a:rPr lang="en-US" smtClean="0"/>
              <a:pPr>
                <a:defRPr/>
              </a:pPr>
              <a:t>25</a:t>
            </a:fld>
            <a:endParaRPr lang="en-US"/>
          </a:p>
        </p:txBody>
      </p:sp>
    </p:spTree>
    <p:extLst>
      <p:ext uri="{BB962C8B-B14F-4D97-AF65-F5344CB8AC3E}">
        <p14:creationId xmlns:p14="http://schemas.microsoft.com/office/powerpoint/2010/main" val="1339478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877568-B2EA-4359-85B4-F168D71F683B}" type="slidenum">
              <a:rPr lang="en-US"/>
              <a:pPr/>
              <a:t>2</a:t>
            </a:fld>
            <a:endParaRPr lang="en-US"/>
          </a:p>
        </p:txBody>
      </p:sp>
      <p:sp>
        <p:nvSpPr>
          <p:cNvPr id="64514" name="Rectangle 2"/>
          <p:cNvSpPr>
            <a:spLocks noGrp="1" noRot="1" noChangeAspect="1" noChangeArrowheads="1" noTextEdit="1"/>
          </p:cNvSpPr>
          <p:nvPr>
            <p:ph type="sldImg"/>
          </p:nvPr>
        </p:nvSpPr>
        <p:spPr>
          <a:xfrm>
            <a:off x="381000" y="685800"/>
            <a:ext cx="6096000" cy="3429000"/>
          </a:xfrm>
          <a:ln/>
        </p:spPr>
      </p:sp>
      <p:sp>
        <p:nvSpPr>
          <p:cNvPr id="645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63328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descr="04CO"/>
          <p:cNvSpPr>
            <a:spLocks noGrp="1" noChangeArrowheads="1"/>
          </p:cNvSpPr>
          <p:nvPr>
            <p:ph type="sldNum" sz="quarter" idx="5"/>
          </p:nvPr>
        </p:nvSpPr>
        <p:spPr>
          <a:noFill/>
        </p:spPr>
        <p:txBody>
          <a:bodyPr/>
          <a:lstStyle/>
          <a:p>
            <a:fld id="{35997408-519F-44D1-A587-D2C075883B51}" type="slidenum">
              <a:rPr lang="en-US">
                <a:latin typeface="Arial" charset="0"/>
              </a:rPr>
              <a:pPr/>
              <a:t>4</a:t>
            </a:fld>
            <a:endParaRPr lang="en-US">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a:latin typeface="Times" charset="0"/>
              </a:rPr>
              <a:t>FIGURE 4.2 (a–d) The cycle of elastic-strain buildup and release for a right-lateral strike-slip fault according to Reid’s elastic rebound  theory of earthquakes. At the instant of rupture, (c), energy is released in the form of earthquake waves that radiate out in all directions.  (e) Right-lateral offset of a fence by 2.5 meters (8 ft) by displacement on the San Andreas fault in 1906; Marin County, California.  </a:t>
            </a:r>
            <a:r>
              <a:rPr lang="en-US">
                <a:latin typeface="Arial" charset="0"/>
              </a:rPr>
              <a:t>    </a:t>
            </a:r>
            <a:endParaRPr lang="en-US">
              <a:latin typeface="Times" charset="0"/>
            </a:endParaRPr>
          </a:p>
          <a:p>
            <a:pPr eaLnBrk="1" hangingPunct="1"/>
            <a:endParaRPr lang="en-US">
              <a:latin typeface="Times" charset="0"/>
            </a:endParaRPr>
          </a:p>
          <a:p>
            <a:pPr eaLnBrk="1" hangingPunct="1"/>
            <a:endParaRPr lang="en-US">
              <a:latin typeface="Arial" charset="0"/>
            </a:endParaRPr>
          </a:p>
        </p:txBody>
      </p:sp>
    </p:spTree>
    <p:extLst>
      <p:ext uri="{BB962C8B-B14F-4D97-AF65-F5344CB8AC3E}">
        <p14:creationId xmlns:p14="http://schemas.microsoft.com/office/powerpoint/2010/main" val="2547359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descr="04CO"/>
          <p:cNvSpPr>
            <a:spLocks noGrp="1" noChangeArrowheads="1"/>
          </p:cNvSpPr>
          <p:nvPr>
            <p:ph type="sldNum" sz="quarter" idx="5"/>
          </p:nvPr>
        </p:nvSpPr>
        <p:spPr>
          <a:noFill/>
        </p:spPr>
        <p:txBody>
          <a:bodyPr/>
          <a:lstStyle/>
          <a:p>
            <a:fld id="{EC5E2238-ECC1-4622-9F35-90BB7A5D01CB}" type="slidenum">
              <a:rPr lang="en-US">
                <a:latin typeface="Arial" charset="0"/>
              </a:rPr>
              <a:pPr/>
              <a:t>5</a:t>
            </a:fld>
            <a:endParaRPr lang="en-US">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dirty="0">
                <a:latin typeface="Times" charset="0"/>
              </a:rPr>
              <a:t>FIGURE 4.5 Seismometer </a:t>
            </a:r>
            <a:r>
              <a:rPr lang="en-US" i="1" dirty="0">
                <a:latin typeface="Times" charset="0"/>
              </a:rPr>
              <a:t>(left) </a:t>
            </a:r>
            <a:r>
              <a:rPr lang="en-US" dirty="0">
                <a:latin typeface="Times" charset="0"/>
              </a:rPr>
              <a:t>and  seismogram </a:t>
            </a:r>
            <a:r>
              <a:rPr lang="en-US" i="1" dirty="0">
                <a:latin typeface="Times" charset="0"/>
              </a:rPr>
              <a:t>(right) </a:t>
            </a:r>
            <a:r>
              <a:rPr lang="en-US" dirty="0">
                <a:latin typeface="Times" charset="0"/>
              </a:rPr>
              <a:t>used to demonstrate  method of detecting and recording earthquakes.  The record on the seismogram is  not an earthquake, but represents the  seismometer’s detection of vibrations  from students’ footsteps amplified about  2,000 times.  </a:t>
            </a:r>
          </a:p>
          <a:p>
            <a:pPr eaLnBrk="1" hangingPunct="1"/>
            <a:r>
              <a:rPr lang="en-US" dirty="0">
                <a:latin typeface="Times" charset="0"/>
              </a:rPr>
              <a:t>FIGURE 4.6 The first earthquake detector, invented about  A.D. 130 by Chinese scholar Chang </a:t>
            </a:r>
            <a:r>
              <a:rPr lang="en-US" dirty="0" err="1">
                <a:latin typeface="Times" charset="0"/>
              </a:rPr>
              <a:t>Heng</a:t>
            </a:r>
            <a:r>
              <a:rPr lang="en-US" dirty="0">
                <a:latin typeface="Times" charset="0"/>
              </a:rPr>
              <a:t>. Balls held in the dragons’  mouths were aligned with a pendulum inside the vase.  When an earthquake occurred the pendulum swung and pushed  balls into the mouths of the frogs aligned with the pendulum’s  swing. If the frogs facing north and south contained balls, for  example, Chang </a:t>
            </a:r>
            <a:r>
              <a:rPr lang="en-US" dirty="0" err="1">
                <a:latin typeface="Times" charset="0"/>
              </a:rPr>
              <a:t>Heng</a:t>
            </a:r>
            <a:r>
              <a:rPr lang="en-US" dirty="0">
                <a:latin typeface="Times" charset="0"/>
              </a:rPr>
              <a:t> could say that the earthquake epicenter  was north or south of the instrument. </a:t>
            </a:r>
            <a:r>
              <a:rPr lang="en-US" dirty="0">
                <a:latin typeface="Arial" charset="0"/>
              </a:rPr>
              <a:t>    </a:t>
            </a:r>
            <a:endParaRPr lang="en-US" dirty="0">
              <a:latin typeface="Times" charset="0"/>
            </a:endParaRPr>
          </a:p>
          <a:p>
            <a:pPr eaLnBrk="1" hangingPunct="1"/>
            <a:endParaRPr lang="en-US" dirty="0">
              <a:latin typeface="Times" charset="0"/>
            </a:endParaRPr>
          </a:p>
          <a:p>
            <a:pPr eaLnBrk="1" hangingPunct="1"/>
            <a:endParaRPr lang="en-US" dirty="0">
              <a:latin typeface="Arial" charset="0"/>
            </a:endParaRPr>
          </a:p>
        </p:txBody>
      </p:sp>
    </p:spTree>
    <p:extLst>
      <p:ext uri="{BB962C8B-B14F-4D97-AF65-F5344CB8AC3E}">
        <p14:creationId xmlns:p14="http://schemas.microsoft.com/office/powerpoint/2010/main" val="141617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AA56CB-8A34-4A1A-8020-59B446FDC08B}" type="slidenum">
              <a:rPr lang="en-US" smtClean="0"/>
              <a:t>11</a:t>
            </a:fld>
            <a:endParaRPr lang="en-US"/>
          </a:p>
        </p:txBody>
      </p:sp>
    </p:spTree>
    <p:extLst>
      <p:ext uri="{BB962C8B-B14F-4D97-AF65-F5344CB8AC3E}">
        <p14:creationId xmlns:p14="http://schemas.microsoft.com/office/powerpoint/2010/main" val="518183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AA56CB-8A34-4A1A-8020-59B446FDC08B}" type="slidenum">
              <a:rPr lang="en-US" smtClean="0"/>
              <a:t>12</a:t>
            </a:fld>
            <a:endParaRPr lang="en-US"/>
          </a:p>
        </p:txBody>
      </p:sp>
    </p:spTree>
    <p:extLst>
      <p:ext uri="{BB962C8B-B14F-4D97-AF65-F5344CB8AC3E}">
        <p14:creationId xmlns:p14="http://schemas.microsoft.com/office/powerpoint/2010/main" val="4276624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descr="04CO"/>
          <p:cNvSpPr>
            <a:spLocks noGrp="1" noChangeArrowheads="1"/>
          </p:cNvSpPr>
          <p:nvPr>
            <p:ph type="sldNum" sz="quarter" idx="5"/>
          </p:nvPr>
        </p:nvSpPr>
        <p:spPr>
          <a:noFill/>
        </p:spPr>
        <p:txBody>
          <a:bodyPr/>
          <a:lstStyle/>
          <a:p>
            <a:fld id="{829FB38D-46CA-4604-B5A6-2EE0A1BB8A39}" type="slidenum">
              <a:rPr lang="en-US">
                <a:latin typeface="Arial" charset="0"/>
              </a:rPr>
              <a:pPr/>
              <a:t>13</a:t>
            </a:fld>
            <a:endParaRPr lang="en-US">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a:latin typeface="Times" charset="0"/>
              </a:rPr>
              <a:t>FIGURE 4.11 Earthquake  magnitude and energy. (a)  Richter magnitudes of nine  selected earthquakes,  1906–1994. (b) Equivalent  moment magnitudes of energetic  human-caused events  (</a:t>
            </a:r>
            <a:r>
              <a:rPr lang="en-US" i="1">
                <a:latin typeface="Times" charset="0"/>
              </a:rPr>
              <a:t>squares</a:t>
            </a:r>
            <a:r>
              <a:rPr lang="en-US">
                <a:latin typeface="Times" charset="0"/>
              </a:rPr>
              <a:t>), natural events (</a:t>
            </a:r>
            <a:r>
              <a:rPr lang="en-US" i="1">
                <a:latin typeface="Times" charset="0"/>
              </a:rPr>
              <a:t>triangles</a:t>
            </a:r>
            <a:r>
              <a:rPr lang="en-US">
                <a:latin typeface="Times" charset="0"/>
              </a:rPr>
              <a:t>),  and large earthquakes  (</a:t>
            </a:r>
            <a:r>
              <a:rPr lang="en-US" i="1">
                <a:latin typeface="Times" charset="0"/>
              </a:rPr>
              <a:t>circles</a:t>
            </a:r>
            <a:r>
              <a:rPr lang="en-US">
                <a:latin typeface="Times" charset="0"/>
              </a:rPr>
              <a:t>). The erg is a  unit of energy, or work, in  the metric (cgs) system. To  lift a one-pound weight one  foot requires 1.4 x 107 ergs.  </a:t>
            </a:r>
            <a:r>
              <a:rPr lang="en-US">
                <a:latin typeface="Arial" charset="0"/>
              </a:rPr>
              <a:t>    </a:t>
            </a:r>
            <a:endParaRPr lang="en-US">
              <a:latin typeface="Times" charset="0"/>
            </a:endParaRPr>
          </a:p>
          <a:p>
            <a:pPr eaLnBrk="1" hangingPunct="1"/>
            <a:endParaRPr lang="en-US">
              <a:latin typeface="Times" charset="0"/>
            </a:endParaRPr>
          </a:p>
          <a:p>
            <a:pPr eaLnBrk="1" hangingPunct="1"/>
            <a:endParaRPr lang="en-US">
              <a:latin typeface="Arial" charset="0"/>
            </a:endParaRPr>
          </a:p>
        </p:txBody>
      </p:sp>
    </p:spTree>
    <p:extLst>
      <p:ext uri="{BB962C8B-B14F-4D97-AF65-F5344CB8AC3E}">
        <p14:creationId xmlns:p14="http://schemas.microsoft.com/office/powerpoint/2010/main" val="3014562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7FCC32A8-821E-4E59-B6BA-3A2CB97AE10E}" type="slidenum">
              <a:rPr lang="en-US" smtClean="0"/>
              <a:pPr/>
              <a:t>14</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19154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descr="04CO"/>
          <p:cNvSpPr>
            <a:spLocks noGrp="1" noChangeArrowheads="1"/>
          </p:cNvSpPr>
          <p:nvPr>
            <p:ph type="sldNum" sz="quarter" idx="5"/>
          </p:nvPr>
        </p:nvSpPr>
        <p:spPr>
          <a:noFill/>
        </p:spPr>
        <p:txBody>
          <a:bodyPr/>
          <a:lstStyle/>
          <a:p>
            <a:fld id="{EFB5FDAD-F79B-4CE8-BF79-7635DF5A6CB4}" type="slidenum">
              <a:rPr lang="en-US">
                <a:latin typeface="Arial" charset="0"/>
              </a:rPr>
              <a:pPr/>
              <a:t>15</a:t>
            </a:fld>
            <a:endParaRPr lang="en-US">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a:latin typeface="Times" charset="0"/>
              </a:rPr>
              <a:t>FIGURE 4.10 (a) </a:t>
            </a:r>
            <a:r>
              <a:rPr lang="en-US" dirty="0" err="1">
                <a:latin typeface="Times" charset="0"/>
              </a:rPr>
              <a:t>Isoseismal</a:t>
            </a:r>
            <a:r>
              <a:rPr lang="en-US" dirty="0">
                <a:latin typeface="Times" charset="0"/>
              </a:rPr>
              <a:t> map of the near-field (close  to the epicenter) modified </a:t>
            </a:r>
            <a:r>
              <a:rPr lang="en-US" dirty="0" err="1">
                <a:latin typeface="Times" charset="0"/>
              </a:rPr>
              <a:t>Mercalli</a:t>
            </a:r>
            <a:r>
              <a:rPr lang="en-US" dirty="0">
                <a:latin typeface="Times" charset="0"/>
              </a:rPr>
              <a:t> scale intensities of the  1994 Northridge, California, earthquake. Intensity-IX values  are assigned where there are spectacular partial collapses of  modern buildings, destroyed wood-frame buildings, and collapses  of elevated freeways (see Appendix 4). (b) Community  Internet Intensity Map (CIIM) for the same earthquake. The  main difference in appearance is due to the fact that the  intensities were not contoured but assigned to ZIP code  areas of the respondents. (a) SCEC data (b) USGS  </a:t>
            </a:r>
            <a:r>
              <a:rPr lang="en-US" dirty="0">
                <a:latin typeface="Arial" charset="0"/>
              </a:rPr>
              <a:t>    </a:t>
            </a:r>
            <a:endParaRPr lang="en-US" dirty="0">
              <a:latin typeface="Times" charset="0"/>
            </a:endParaRPr>
          </a:p>
          <a:p>
            <a:pPr eaLnBrk="1" hangingPunct="1"/>
            <a:endParaRPr lang="en-US" dirty="0">
              <a:latin typeface="Times" charset="0"/>
            </a:endParaRPr>
          </a:p>
          <a:p>
            <a:pPr eaLnBrk="1" hangingPunct="1"/>
            <a:endParaRPr lang="en-US" dirty="0">
              <a:latin typeface="Arial" charset="0"/>
            </a:endParaRPr>
          </a:p>
        </p:txBody>
      </p:sp>
    </p:spTree>
    <p:extLst>
      <p:ext uri="{BB962C8B-B14F-4D97-AF65-F5344CB8AC3E}">
        <p14:creationId xmlns:p14="http://schemas.microsoft.com/office/powerpoint/2010/main" val="4041180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12192000" cy="6858000"/>
            <a:chOff x="0" y="0"/>
            <a:chExt cx="5760" cy="4320"/>
          </a:xfrm>
        </p:grpSpPr>
        <p:sp>
          <p:nvSpPr>
            <p:cNvPr id="5123"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eaLnBrk="1" hangingPunct="1"/>
              <a:endParaRPr lang="en-US" sz="2400">
                <a:latin typeface="Times New Roman" pitchFamily="18" charset="0"/>
              </a:endParaRPr>
            </a:p>
          </p:txBody>
        </p:sp>
        <p:sp>
          <p:nvSpPr>
            <p:cNvPr id="5124"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grpSp>
          <p:nvGrpSpPr>
            <p:cNvPr id="5125" name="Group 5"/>
            <p:cNvGrpSpPr>
              <a:grpSpLocks/>
            </p:cNvGrpSpPr>
            <p:nvPr/>
          </p:nvGrpSpPr>
          <p:grpSpPr bwMode="auto">
            <a:xfrm>
              <a:off x="0" y="672"/>
              <a:ext cx="1806" cy="1989"/>
              <a:chOff x="0" y="672"/>
              <a:chExt cx="1806" cy="1989"/>
            </a:xfrm>
          </p:grpSpPr>
          <p:sp>
            <p:nvSpPr>
              <p:cNvPr id="5126"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27"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28"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29"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5130"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31"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32"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5133"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34"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35"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grpSp>
      </p:grpSp>
      <p:sp>
        <p:nvSpPr>
          <p:cNvPr id="5136" name="Rectangle 16"/>
          <p:cNvSpPr>
            <a:spLocks noGrp="1" noChangeArrowheads="1"/>
          </p:cNvSpPr>
          <p:nvPr>
            <p:ph type="dt" sz="half" idx="2"/>
          </p:nvPr>
        </p:nvSpPr>
        <p:spPr>
          <a:xfrm>
            <a:off x="609600" y="6400800"/>
            <a:ext cx="2844800" cy="457200"/>
          </a:xfrm>
        </p:spPr>
        <p:txBody>
          <a:bodyPr/>
          <a:lstStyle>
            <a:lvl1pPr>
              <a:defRPr sz="1200"/>
            </a:lvl1pPr>
          </a:lstStyle>
          <a:p>
            <a:r>
              <a:rPr lang="en-US"/>
              <a:t>© Ben van der Pluijm</a:t>
            </a:r>
          </a:p>
        </p:txBody>
      </p:sp>
      <p:sp>
        <p:nvSpPr>
          <p:cNvPr id="5137" name="Rectangle 17"/>
          <p:cNvSpPr>
            <a:spLocks noGrp="1" noChangeArrowheads="1"/>
          </p:cNvSpPr>
          <p:nvPr>
            <p:ph type="ftr" sz="quarter" idx="3"/>
          </p:nvPr>
        </p:nvSpPr>
        <p:spPr>
          <a:xfrm>
            <a:off x="4165600" y="6400800"/>
            <a:ext cx="3860800" cy="457200"/>
          </a:xfrm>
        </p:spPr>
        <p:txBody>
          <a:bodyPr/>
          <a:lstStyle>
            <a:lvl1pPr>
              <a:defRPr sz="1200"/>
            </a:lvl1pPr>
          </a:lstStyle>
          <a:p>
            <a:r>
              <a:rPr lang="en-US"/>
              <a:t>Earthquakes</a:t>
            </a:r>
          </a:p>
        </p:txBody>
      </p:sp>
      <p:sp>
        <p:nvSpPr>
          <p:cNvPr id="5138" name="Rectangle 18"/>
          <p:cNvSpPr>
            <a:spLocks noGrp="1" noChangeArrowheads="1"/>
          </p:cNvSpPr>
          <p:nvPr>
            <p:ph type="sldNum" sz="quarter" idx="4"/>
          </p:nvPr>
        </p:nvSpPr>
        <p:spPr>
          <a:xfrm>
            <a:off x="8737600" y="6400800"/>
            <a:ext cx="2844800" cy="457200"/>
          </a:xfrm>
        </p:spPr>
        <p:txBody>
          <a:bodyPr/>
          <a:lstStyle>
            <a:lvl1pPr>
              <a:defRPr sz="1200">
                <a:latin typeface="Arial Black" pitchFamily="34" charset="0"/>
              </a:defRPr>
            </a:lvl1pPr>
          </a:lstStyle>
          <a:p>
            <a:fld id="{AF5FD2CF-192D-4550-8427-0DE30576BD81}" type="slidenum">
              <a:rPr lang="en-US"/>
              <a:pPr/>
              <a:t>‹#›</a:t>
            </a:fld>
            <a:endParaRPr lang="en-US"/>
          </a:p>
        </p:txBody>
      </p:sp>
      <p:sp>
        <p:nvSpPr>
          <p:cNvPr id="5139" name="Rectangle 19"/>
          <p:cNvSpPr>
            <a:spLocks noGrp="1" noChangeArrowheads="1"/>
          </p:cNvSpPr>
          <p:nvPr>
            <p:ph type="ctrTitle"/>
          </p:nvPr>
        </p:nvSpPr>
        <p:spPr>
          <a:xfrm>
            <a:off x="3962400" y="1828800"/>
            <a:ext cx="8026400" cy="2209800"/>
          </a:xfrm>
        </p:spPr>
        <p:txBody>
          <a:bodyPr/>
          <a:lstStyle>
            <a:lvl1pPr>
              <a:defRPr sz="3300">
                <a:solidFill>
                  <a:srgbClr val="FFFFFF"/>
                </a:solidFill>
              </a:defRPr>
            </a:lvl1pPr>
          </a:lstStyle>
          <a:p>
            <a:r>
              <a:rPr lang="en-US"/>
              <a:t>Click to edit Master title style</a:t>
            </a:r>
          </a:p>
        </p:txBody>
      </p:sp>
      <p:sp>
        <p:nvSpPr>
          <p:cNvPr id="5140" name="Rectangle 20"/>
          <p:cNvSpPr>
            <a:spLocks noGrp="1" noChangeArrowheads="1"/>
          </p:cNvSpPr>
          <p:nvPr>
            <p:ph type="subTitle" idx="1"/>
          </p:nvPr>
        </p:nvSpPr>
        <p:spPr>
          <a:xfrm>
            <a:off x="3962400" y="4267200"/>
            <a:ext cx="8026400" cy="1752600"/>
          </a:xfrm>
        </p:spPr>
        <p:txBody>
          <a:bodyPr/>
          <a:lstStyle>
            <a:lvl1pPr marL="0" indent="0">
              <a:defRPr sz="1900"/>
            </a:lvl1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Earthquakes</a:t>
            </a:r>
          </a:p>
        </p:txBody>
      </p:sp>
      <p:sp>
        <p:nvSpPr>
          <p:cNvPr id="5" name="Slide Number Placeholder 4"/>
          <p:cNvSpPr>
            <a:spLocks noGrp="1"/>
          </p:cNvSpPr>
          <p:nvPr>
            <p:ph type="sldNum" sz="quarter" idx="11"/>
          </p:nvPr>
        </p:nvSpPr>
        <p:spPr/>
        <p:txBody>
          <a:bodyPr/>
          <a:lstStyle>
            <a:lvl1pPr>
              <a:defRPr/>
            </a:lvl1pPr>
          </a:lstStyle>
          <a:p>
            <a:fld id="{53318A41-A72F-454C-8711-4B6DFA2E7C49}"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381000"/>
            <a:ext cx="2768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381000"/>
            <a:ext cx="8102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Earthquakes</a:t>
            </a:r>
          </a:p>
        </p:txBody>
      </p:sp>
      <p:sp>
        <p:nvSpPr>
          <p:cNvPr id="5" name="Slide Number Placeholder 4"/>
          <p:cNvSpPr>
            <a:spLocks noGrp="1"/>
          </p:cNvSpPr>
          <p:nvPr>
            <p:ph type="sldNum" sz="quarter" idx="11"/>
          </p:nvPr>
        </p:nvSpPr>
        <p:spPr/>
        <p:txBody>
          <a:bodyPr/>
          <a:lstStyle>
            <a:lvl1pPr>
              <a:defRPr/>
            </a:lvl1pPr>
          </a:lstStyle>
          <a:p>
            <a:fld id="{ABCFF6D9-67F6-4B66-9C70-9E7EFC625BE8}"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US"/>
              <a:t>Earthquakes</a:t>
            </a:r>
          </a:p>
        </p:txBody>
      </p:sp>
      <p:sp>
        <p:nvSpPr>
          <p:cNvPr id="5" name="Slide Number Placeholder 4"/>
          <p:cNvSpPr>
            <a:spLocks noGrp="1"/>
          </p:cNvSpPr>
          <p:nvPr>
            <p:ph type="sldNum" sz="quarter" idx="11"/>
          </p:nvPr>
        </p:nvSpPr>
        <p:spPr/>
        <p:txBody>
          <a:bodyPr/>
          <a:lstStyle>
            <a:lvl1pPr>
              <a:defRPr/>
            </a:lvl1pPr>
          </a:lstStyle>
          <a:p>
            <a:fld id="{97779678-B62D-491F-AF2F-F97F98301FE6}"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t>Earthquakes</a:t>
            </a:r>
          </a:p>
        </p:txBody>
      </p:sp>
      <p:sp>
        <p:nvSpPr>
          <p:cNvPr id="5" name="Slide Number Placeholder 4"/>
          <p:cNvSpPr>
            <a:spLocks noGrp="1"/>
          </p:cNvSpPr>
          <p:nvPr>
            <p:ph type="sldNum" sz="quarter" idx="11"/>
          </p:nvPr>
        </p:nvSpPr>
        <p:spPr/>
        <p:txBody>
          <a:bodyPr/>
          <a:lstStyle>
            <a:lvl1pPr>
              <a:defRPr/>
            </a:lvl1pPr>
          </a:lstStyle>
          <a:p>
            <a:fld id="{89B35BB3-664C-4B1B-A381-6E94A2318E11}"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066800"/>
            <a:ext cx="538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0"/>
            <a:ext cx="538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t>Earthquakes</a:t>
            </a:r>
          </a:p>
        </p:txBody>
      </p:sp>
      <p:sp>
        <p:nvSpPr>
          <p:cNvPr id="6" name="Slide Number Placeholder 5"/>
          <p:cNvSpPr>
            <a:spLocks noGrp="1"/>
          </p:cNvSpPr>
          <p:nvPr>
            <p:ph type="sldNum" sz="quarter" idx="11"/>
          </p:nvPr>
        </p:nvSpPr>
        <p:spPr/>
        <p:txBody>
          <a:bodyPr/>
          <a:lstStyle>
            <a:lvl1pPr>
              <a:defRPr/>
            </a:lvl1pPr>
          </a:lstStyle>
          <a:p>
            <a:fld id="{B32ADD13-284A-4B4E-AE5A-0551DB6DE786}"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t>Earthquakes</a:t>
            </a:r>
          </a:p>
        </p:txBody>
      </p:sp>
      <p:sp>
        <p:nvSpPr>
          <p:cNvPr id="8" name="Slide Number Placeholder 7"/>
          <p:cNvSpPr>
            <a:spLocks noGrp="1"/>
          </p:cNvSpPr>
          <p:nvPr>
            <p:ph type="sldNum" sz="quarter" idx="11"/>
          </p:nvPr>
        </p:nvSpPr>
        <p:spPr/>
        <p:txBody>
          <a:bodyPr/>
          <a:lstStyle>
            <a:lvl1pPr>
              <a:defRPr/>
            </a:lvl1pPr>
          </a:lstStyle>
          <a:p>
            <a:fld id="{9A85D22A-928B-4E28-AAC6-98BA5E68700E}" type="slidenum">
              <a:rPr lang="en-US"/>
              <a:pPr/>
              <a:t>‹#›</a:t>
            </a:fld>
            <a:endParaRPr lang="en-US"/>
          </a:p>
        </p:txBody>
      </p:sp>
      <p:sp>
        <p:nvSpPr>
          <p:cNvPr id="9" name="Date Placeholder 8"/>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15553"/>
          </a:xfrm>
        </p:spPr>
        <p:txBody>
          <a:bodyPr/>
          <a:lstStyle>
            <a:lvl1pPr>
              <a:defRPr sz="28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lvl1pPr>
          </a:lstStyle>
          <a:p>
            <a:r>
              <a:rPr lang="en-US"/>
              <a:t>Earthquakes</a:t>
            </a:r>
          </a:p>
        </p:txBody>
      </p:sp>
      <p:sp>
        <p:nvSpPr>
          <p:cNvPr id="4" name="Slide Number Placeholder 3"/>
          <p:cNvSpPr>
            <a:spLocks noGrp="1"/>
          </p:cNvSpPr>
          <p:nvPr>
            <p:ph type="sldNum" sz="quarter" idx="11"/>
          </p:nvPr>
        </p:nvSpPr>
        <p:spPr/>
        <p:txBody>
          <a:bodyPr/>
          <a:lstStyle>
            <a:lvl1pPr>
              <a:defRPr/>
            </a:lvl1pPr>
          </a:lstStyle>
          <a:p>
            <a:fld id="{89B8BB09-7ADC-45C8-ACEA-EA61D5B96AC7}" type="slidenum">
              <a:rPr lang="en-US"/>
              <a:pPr/>
              <a:t>‹#›</a:t>
            </a:fld>
            <a:endParaRPr lang="en-US"/>
          </a:p>
        </p:txBody>
      </p:sp>
      <p:sp>
        <p:nvSpPr>
          <p:cNvPr id="5" name="Date Placeholder 4"/>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Earthquakes</a:t>
            </a:r>
          </a:p>
        </p:txBody>
      </p:sp>
      <p:sp>
        <p:nvSpPr>
          <p:cNvPr id="3" name="Slide Number Placeholder 2"/>
          <p:cNvSpPr>
            <a:spLocks noGrp="1"/>
          </p:cNvSpPr>
          <p:nvPr>
            <p:ph type="sldNum" sz="quarter" idx="11"/>
          </p:nvPr>
        </p:nvSpPr>
        <p:spPr/>
        <p:txBody>
          <a:bodyPr/>
          <a:lstStyle>
            <a:lvl1pPr>
              <a:defRPr/>
            </a:lvl1pPr>
          </a:lstStyle>
          <a:p>
            <a:fld id="{48938BCB-42E5-4B73-855D-0BFB15581D22}" type="slidenum">
              <a:rPr lang="en-US"/>
              <a:pPr/>
              <a:t>‹#›</a:t>
            </a:fld>
            <a:endParaRPr lang="en-US"/>
          </a:p>
        </p:txBody>
      </p:sp>
      <p:sp>
        <p:nvSpPr>
          <p:cNvPr id="4" name="Date Placeholder 3"/>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Earthquakes</a:t>
            </a:r>
          </a:p>
        </p:txBody>
      </p:sp>
      <p:sp>
        <p:nvSpPr>
          <p:cNvPr id="6" name="Slide Number Placeholder 5"/>
          <p:cNvSpPr>
            <a:spLocks noGrp="1"/>
          </p:cNvSpPr>
          <p:nvPr>
            <p:ph type="sldNum" sz="quarter" idx="11"/>
          </p:nvPr>
        </p:nvSpPr>
        <p:spPr/>
        <p:txBody>
          <a:bodyPr/>
          <a:lstStyle>
            <a:lvl1pPr>
              <a:defRPr/>
            </a:lvl1pPr>
          </a:lstStyle>
          <a:p>
            <a:fld id="{206848A9-FDB7-4D75-B376-BE9DF160D6D0}"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Earthquakes</a:t>
            </a:r>
          </a:p>
        </p:txBody>
      </p:sp>
      <p:sp>
        <p:nvSpPr>
          <p:cNvPr id="6" name="Slide Number Placeholder 5"/>
          <p:cNvSpPr>
            <a:spLocks noGrp="1"/>
          </p:cNvSpPr>
          <p:nvPr>
            <p:ph type="sldNum" sz="quarter" idx="11"/>
          </p:nvPr>
        </p:nvSpPr>
        <p:spPr/>
        <p:txBody>
          <a:bodyPr/>
          <a:lstStyle>
            <a:lvl1pPr>
              <a:defRPr/>
            </a:lvl1pPr>
          </a:lstStyle>
          <a:p>
            <a:fld id="{385D10CA-A66F-4F5B-A466-ACE2BFA7033E}"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cs typeface="Arial" pitchFamily="34" charset="0"/>
              </a:defRPr>
            </a:lvl1pPr>
          </a:lstStyle>
          <a:p>
            <a:r>
              <a:rPr lang="en-US"/>
              <a:t>Earthquakes</a:t>
            </a:r>
          </a:p>
        </p:txBody>
      </p:sp>
      <p:sp>
        <p:nvSpPr>
          <p:cNvPr id="4099" name="Rectangle 3"/>
          <p:cNvSpPr>
            <a:spLocks noGrp="1" noChangeArrowheads="1"/>
          </p:cNvSpPr>
          <p:nvPr>
            <p:ph type="sldNum" sz="quarter" idx="4"/>
          </p:nvPr>
        </p:nvSpPr>
        <p:spPr bwMode="auto">
          <a:xfrm>
            <a:off x="9144000" y="64008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vl1pPr>
          </a:lstStyle>
          <a:p>
            <a:fld id="{DB0627A7-9C8E-4079-9D0B-F69A963D5B71}" type="slidenum">
              <a:rPr lang="en-US"/>
              <a:pPr/>
              <a:t>‹#›</a:t>
            </a:fld>
            <a:endParaRPr lang="en-US"/>
          </a:p>
        </p:txBody>
      </p:sp>
      <p:sp>
        <p:nvSpPr>
          <p:cNvPr id="4110" name="Rectangle 14"/>
          <p:cNvSpPr>
            <a:spLocks noGrp="1" noChangeArrowheads="1"/>
          </p:cNvSpPr>
          <p:nvPr>
            <p:ph type="title"/>
          </p:nvPr>
        </p:nvSpPr>
        <p:spPr bwMode="auto">
          <a:xfrm>
            <a:off x="0" y="0"/>
            <a:ext cx="12192000" cy="615553"/>
          </a:xfrm>
          <a:prstGeom prst="rect">
            <a:avLst/>
          </a:prstGeom>
          <a:solidFill>
            <a:srgbClr val="002060"/>
          </a:solidFill>
          <a:ln w="9525">
            <a:noFill/>
            <a:miter lim="800000"/>
            <a:headEnd/>
            <a:tailEnd/>
          </a:ln>
          <a:effectLst/>
        </p:spPr>
        <p:txBody>
          <a:bodyPr vert="horz" wrap="square" lIns="457200" tIns="91440" rIns="91440" bIns="91440" numCol="1" anchor="ctr" anchorCtr="0" compatLnSpc="1">
            <a:prstTxWarp prst="textNoShape">
              <a:avLst/>
            </a:prstTxWarp>
            <a:spAutoFit/>
          </a:bodyPr>
          <a:lstStyle/>
          <a:p>
            <a:pPr lvl="0"/>
            <a:r>
              <a:rPr lang="en-US" dirty="0"/>
              <a:t>Click to edit Master title style</a:t>
            </a:r>
          </a:p>
        </p:txBody>
      </p:sp>
      <p:sp>
        <p:nvSpPr>
          <p:cNvPr id="4111" name="Rectangle 15"/>
          <p:cNvSpPr>
            <a:spLocks noGrp="1" noChangeArrowheads="1"/>
          </p:cNvSpPr>
          <p:nvPr>
            <p:ph type="body" idx="1"/>
          </p:nvPr>
        </p:nvSpPr>
        <p:spPr bwMode="auto">
          <a:xfrm>
            <a:off x="609600" y="1066800"/>
            <a:ext cx="10972800"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112" name="Rectangle 16"/>
          <p:cNvSpPr>
            <a:spLocks noGrp="1" noChangeArrowheads="1"/>
          </p:cNvSpPr>
          <p:nvPr>
            <p:ph type="dt" sz="half" idx="2"/>
          </p:nvPr>
        </p:nvSpPr>
        <p:spPr bwMode="auto">
          <a:xfrm>
            <a:off x="508000" y="638175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vl1pPr>
          </a:lstStyle>
          <a:p>
            <a:r>
              <a:rPr lang="en-US"/>
              <a:t>© Ben van der Pluijm</a:t>
            </a:r>
          </a:p>
        </p:txBody>
      </p:sp>
      <p:pic>
        <p:nvPicPr>
          <p:cNvPr id="17" name="Picture 1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838" y="6492240"/>
            <a:ext cx="445562" cy="36576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hdr="0"/>
  <p:txStyles>
    <p:title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2"/>
          </a:solidFill>
          <a:latin typeface="Arial" pitchFamily="34" charset="0"/>
        </a:defRPr>
      </a:lvl2pPr>
      <a:lvl3pPr algn="l" rtl="0" fontAlgn="base">
        <a:spcBef>
          <a:spcPct val="0"/>
        </a:spcBef>
        <a:spcAft>
          <a:spcPct val="0"/>
        </a:spcAft>
        <a:defRPr sz="2800">
          <a:solidFill>
            <a:schemeClr val="bg2"/>
          </a:solidFill>
          <a:latin typeface="Arial" pitchFamily="34" charset="0"/>
        </a:defRPr>
      </a:lvl3pPr>
      <a:lvl4pPr algn="l" rtl="0" fontAlgn="base">
        <a:spcBef>
          <a:spcPct val="0"/>
        </a:spcBef>
        <a:spcAft>
          <a:spcPct val="0"/>
        </a:spcAft>
        <a:defRPr sz="2800">
          <a:solidFill>
            <a:schemeClr val="bg2"/>
          </a:solidFill>
          <a:latin typeface="Arial" pitchFamily="34" charset="0"/>
        </a:defRPr>
      </a:lvl4pPr>
      <a:lvl5pPr algn="l" rtl="0" fontAlgn="base">
        <a:spcBef>
          <a:spcPct val="0"/>
        </a:spcBef>
        <a:spcAft>
          <a:spcPct val="0"/>
        </a:spcAft>
        <a:defRPr sz="2800">
          <a:solidFill>
            <a:schemeClr val="bg2"/>
          </a:solidFill>
          <a:latin typeface="Arial" pitchFamily="34" charset="0"/>
        </a:defRPr>
      </a:lvl5pPr>
      <a:lvl6pPr marL="457200" algn="l" rtl="0" fontAlgn="base">
        <a:spcBef>
          <a:spcPct val="0"/>
        </a:spcBef>
        <a:spcAft>
          <a:spcPct val="0"/>
        </a:spcAft>
        <a:defRPr sz="2800">
          <a:solidFill>
            <a:schemeClr val="bg2"/>
          </a:solidFill>
          <a:latin typeface="Arial" pitchFamily="34" charset="0"/>
        </a:defRPr>
      </a:lvl6pPr>
      <a:lvl7pPr marL="914400" algn="l" rtl="0" fontAlgn="base">
        <a:spcBef>
          <a:spcPct val="0"/>
        </a:spcBef>
        <a:spcAft>
          <a:spcPct val="0"/>
        </a:spcAft>
        <a:defRPr sz="2800">
          <a:solidFill>
            <a:schemeClr val="bg2"/>
          </a:solidFill>
          <a:latin typeface="Arial" pitchFamily="34" charset="0"/>
        </a:defRPr>
      </a:lvl7pPr>
      <a:lvl8pPr marL="1371600" algn="l" rtl="0" fontAlgn="base">
        <a:spcBef>
          <a:spcPct val="0"/>
        </a:spcBef>
        <a:spcAft>
          <a:spcPct val="0"/>
        </a:spcAft>
        <a:defRPr sz="2800">
          <a:solidFill>
            <a:schemeClr val="bg2"/>
          </a:solidFill>
          <a:latin typeface="Arial" pitchFamily="34" charset="0"/>
        </a:defRPr>
      </a:lvl8pPr>
      <a:lvl9pPr marL="1828800" algn="l" rtl="0" fontAlgn="base">
        <a:spcBef>
          <a:spcPct val="0"/>
        </a:spcBef>
        <a:spcAft>
          <a:spcPct val="0"/>
        </a:spcAft>
        <a:defRPr sz="2800">
          <a:solidFill>
            <a:schemeClr val="bg2"/>
          </a:solidFill>
          <a:latin typeface="Arial" pitchFamily="34" charset="0"/>
        </a:defRPr>
      </a:lvl9pPr>
    </p:titleStyle>
    <p:bodyStyle>
      <a:lvl1pPr marL="342900" indent="-342900" algn="l" rtl="0" fontAlgn="base">
        <a:spcBef>
          <a:spcPct val="20000"/>
        </a:spcBef>
        <a:spcAft>
          <a:spcPct val="0"/>
        </a:spcAft>
        <a:buClr>
          <a:schemeClr val="bg2"/>
        </a:buClr>
        <a:buSzPct val="75000"/>
        <a:buFont typeface="Wingdings" pitchFamily="2" charset="2"/>
        <a:defRPr>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defRPr sz="16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defRPr sz="1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defRPr sz="12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defRPr sz="12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defRPr sz="12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defRPr sz="12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defRPr sz="12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ds.iris.edu/seismon/swav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19800" y="1828800"/>
            <a:ext cx="4597400" cy="2209800"/>
          </a:xfrm>
          <a:noFill/>
        </p:spPr>
        <p:txBody>
          <a:bodyPr/>
          <a:lstStyle/>
          <a:p>
            <a:r>
              <a:rPr lang="en-US" dirty="0"/>
              <a:t>About Earthquakes</a:t>
            </a:r>
          </a:p>
        </p:txBody>
      </p:sp>
      <p:sp>
        <p:nvSpPr>
          <p:cNvPr id="7" name="Rectangle 5"/>
          <p:cNvSpPr>
            <a:spLocks noGrp="1" noChangeArrowheads="1"/>
          </p:cNvSpPr>
          <p:nvPr>
            <p:ph type="subTitle" idx="1"/>
          </p:nvPr>
        </p:nvSpPr>
        <p:spPr>
          <a:xfrm>
            <a:off x="3733800" y="4419600"/>
            <a:ext cx="6629400" cy="1828800"/>
          </a:xfrm>
        </p:spPr>
        <p:txBody>
          <a:bodyPr/>
          <a:lstStyle/>
          <a:p>
            <a:r>
              <a:rPr lang="en-US" sz="2400" dirty="0">
                <a:solidFill>
                  <a:schemeClr val="bg2"/>
                </a:solidFill>
              </a:rPr>
              <a:t>Earth Structure</a:t>
            </a:r>
            <a:br>
              <a:rPr lang="en-US" sz="2400" dirty="0">
                <a:solidFill>
                  <a:schemeClr val="bg2"/>
                </a:solidFill>
              </a:rPr>
            </a:br>
            <a:r>
              <a:rPr lang="en-US" sz="2400" dirty="0">
                <a:solidFill>
                  <a:schemeClr val="bg2"/>
                </a:solidFill>
              </a:rPr>
              <a:t>(</a:t>
            </a:r>
            <a:r>
              <a:rPr lang="en-US" sz="2000" dirty="0">
                <a:solidFill>
                  <a:schemeClr val="bg2"/>
                </a:solidFill>
              </a:rPr>
              <a:t>Processes in Structural Geology &amp;Tectonics)</a:t>
            </a:r>
          </a:p>
          <a:p>
            <a:endParaRPr lang="en-US" sz="2000" dirty="0">
              <a:solidFill>
                <a:schemeClr val="bg2"/>
              </a:solidFill>
            </a:endParaRPr>
          </a:p>
          <a:p>
            <a:r>
              <a:rPr lang="en-US" sz="2000" dirty="0">
                <a:solidFill>
                  <a:schemeClr val="bg2"/>
                </a:solidFill>
              </a:rPr>
              <a:t>© Ben van der Pluijm</a:t>
            </a:r>
          </a:p>
          <a:p>
            <a:fld id="{31758DFA-22EC-4475-A55C-3124A4D51909}" type="datetime8">
              <a:rPr lang="en-US" sz="1200" smtClean="0">
                <a:solidFill>
                  <a:schemeClr val="bg2"/>
                </a:solidFill>
                <a:cs typeface="Arial" pitchFamily="34" charset="0"/>
              </a:rPr>
              <a:pPr/>
              <a:t>9/14/2023 4:00 PM</a:t>
            </a:fld>
            <a:endParaRPr lang="en-US" sz="1200" dirty="0">
              <a:solidFill>
                <a:schemeClr val="bg2"/>
              </a:solidFill>
              <a:cs typeface="Arial" pitchFamily="34" charset="0"/>
            </a:endParaRPr>
          </a:p>
        </p:txBody>
      </p:sp>
      <p:pic>
        <p:nvPicPr>
          <p:cNvPr id="4" name="Picture 3">
            <a:extLst>
              <a:ext uri="{FF2B5EF4-FFF2-40B4-BE49-F238E27FC236}">
                <a16:creationId xmlns:a16="http://schemas.microsoft.com/office/drawing/2014/main" id="{E8407341-8860-4042-ABD6-6B6E3F2B07F4}"/>
              </a:ext>
            </a:extLst>
          </p:cNvPr>
          <p:cNvPicPr>
            <a:picLocks noChangeAspect="1"/>
          </p:cNvPicPr>
          <p:nvPr/>
        </p:nvPicPr>
        <p:blipFill>
          <a:blip r:embed="rId3"/>
          <a:stretch>
            <a:fillRect/>
          </a:stretch>
        </p:blipFill>
        <p:spPr>
          <a:xfrm rot="20974681">
            <a:off x="1365236" y="858346"/>
            <a:ext cx="3926192"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Earthquake waves</a:t>
            </a:r>
          </a:p>
        </p:txBody>
      </p:sp>
      <p:sp>
        <p:nvSpPr>
          <p:cNvPr id="3" name="Footer Placeholder 2"/>
          <p:cNvSpPr>
            <a:spLocks noGrp="1"/>
          </p:cNvSpPr>
          <p:nvPr>
            <p:ph type="ftr" sz="quarter" idx="10"/>
          </p:nvPr>
        </p:nvSpPr>
        <p:spPr/>
        <p:txBody>
          <a:bodyPr/>
          <a:lstStyle/>
          <a:p>
            <a:r>
              <a:rPr lang="en-US"/>
              <a:t>Earthquakes</a:t>
            </a:r>
          </a:p>
        </p:txBody>
      </p:sp>
      <p:sp>
        <p:nvSpPr>
          <p:cNvPr id="4" name="Slide Number Placeholder 3"/>
          <p:cNvSpPr>
            <a:spLocks noGrp="1"/>
          </p:cNvSpPr>
          <p:nvPr>
            <p:ph type="sldNum" sz="quarter" idx="11"/>
          </p:nvPr>
        </p:nvSpPr>
        <p:spPr/>
        <p:txBody>
          <a:bodyPr/>
          <a:lstStyle/>
          <a:p>
            <a:fld id="{89B8BB09-7ADC-45C8-ACEA-EA61D5B96AC7}" type="slidenum">
              <a:rPr lang="en-US" smtClean="0"/>
              <a:pPr/>
              <a:t>10</a:t>
            </a:fld>
            <a:endParaRPr lang="en-US"/>
          </a:p>
        </p:txBody>
      </p:sp>
      <p:sp>
        <p:nvSpPr>
          <p:cNvPr id="5" name="TextBox 4"/>
          <p:cNvSpPr txBox="1"/>
          <p:nvPr/>
        </p:nvSpPr>
        <p:spPr>
          <a:xfrm rot="5400000">
            <a:off x="10412978" y="4343611"/>
            <a:ext cx="2911374" cy="276999"/>
          </a:xfrm>
          <a:prstGeom prst="rect">
            <a:avLst/>
          </a:prstGeom>
          <a:noFill/>
        </p:spPr>
        <p:txBody>
          <a:bodyPr wrap="none" rtlCol="0">
            <a:spAutoFit/>
          </a:bodyPr>
          <a:lstStyle/>
          <a:p>
            <a:r>
              <a:rPr lang="en-US" sz="1200" dirty="0"/>
              <a:t>IRIS: </a:t>
            </a:r>
            <a:r>
              <a:rPr lang="en-US" sz="1200" dirty="0">
                <a:hlinkClick r:id="rId4"/>
              </a:rPr>
              <a:t>http://ds.iris.edu/seismon/swaves/</a:t>
            </a:r>
            <a:r>
              <a:rPr lang="en-US" sz="1200" dirty="0"/>
              <a:t> </a:t>
            </a:r>
          </a:p>
        </p:txBody>
      </p:sp>
      <p:pic>
        <p:nvPicPr>
          <p:cNvPr id="6" name="Picture 5"/>
          <p:cNvPicPr>
            <a:picLocks noChangeAspect="1"/>
          </p:cNvPicPr>
          <p:nvPr/>
        </p:nvPicPr>
        <p:blipFill rotWithShape="1">
          <a:blip r:embed="rId5"/>
          <a:srcRect l="18056" t="18889" r="45139" b="20000"/>
          <a:stretch/>
        </p:blipFill>
        <p:spPr>
          <a:xfrm>
            <a:off x="7394855" y="2136074"/>
            <a:ext cx="4038600" cy="4191000"/>
          </a:xfrm>
          <a:prstGeom prst="rect">
            <a:avLst/>
          </a:prstGeom>
        </p:spPr>
      </p:pic>
      <p:pic>
        <p:nvPicPr>
          <p:cNvPr id="10" name="SumatraEQwav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0657" y="966187"/>
            <a:ext cx="6400800" cy="5360887"/>
          </a:xfrm>
          <a:prstGeom prst="rect">
            <a:avLst/>
          </a:prstGeom>
        </p:spPr>
      </p:pic>
      <p:sp>
        <p:nvSpPr>
          <p:cNvPr id="7" name="Date Placeholder 6"/>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41023258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Seismic Moment and Moment Magnitude</a:t>
            </a:r>
            <a:endParaRPr lang="en-US" baseline="-25000" dirty="0"/>
          </a:p>
        </p:txBody>
      </p:sp>
      <p:sp>
        <p:nvSpPr>
          <p:cNvPr id="5" name="Footer Placeholder 4"/>
          <p:cNvSpPr>
            <a:spLocks noGrp="1"/>
          </p:cNvSpPr>
          <p:nvPr>
            <p:ph type="ftr" sz="quarter" idx="10"/>
          </p:nvPr>
        </p:nvSpPr>
        <p:spPr/>
        <p:txBody>
          <a:bodyPr/>
          <a:lstStyle/>
          <a:p>
            <a:pPr>
              <a:defRPr/>
            </a:pPr>
            <a:r>
              <a:rPr lang="en-US"/>
              <a:t>Earthquakes</a:t>
            </a:r>
          </a:p>
        </p:txBody>
      </p:sp>
      <p:sp>
        <p:nvSpPr>
          <p:cNvPr id="6" name="Slide Number Placeholder 5"/>
          <p:cNvSpPr>
            <a:spLocks noGrp="1"/>
          </p:cNvSpPr>
          <p:nvPr>
            <p:ph type="sldNum" sz="quarter" idx="11"/>
          </p:nvPr>
        </p:nvSpPr>
        <p:spPr/>
        <p:txBody>
          <a:bodyPr/>
          <a:lstStyle/>
          <a:p>
            <a:pPr>
              <a:defRPr/>
            </a:pPr>
            <a:fld id="{CBC61A33-EBA9-466B-95C1-59C48688908E}" type="slidenum">
              <a:rPr lang="en-US" smtClean="0"/>
              <a:pPr>
                <a:defRPr/>
              </a:pPr>
              <a:t>11</a:t>
            </a:fld>
            <a:endParaRPr lang="en-US"/>
          </a:p>
        </p:txBody>
      </p:sp>
      <p:sp>
        <p:nvSpPr>
          <p:cNvPr id="3" name="TextBox 2"/>
          <p:cNvSpPr txBox="1"/>
          <p:nvPr/>
        </p:nvSpPr>
        <p:spPr>
          <a:xfrm>
            <a:off x="1308290" y="4831140"/>
            <a:ext cx="10045510" cy="1569660"/>
          </a:xfrm>
          <a:prstGeom prst="rect">
            <a:avLst/>
          </a:prstGeom>
          <a:noFill/>
        </p:spPr>
        <p:txBody>
          <a:bodyPr wrap="square" rtlCol="0">
            <a:spAutoFit/>
          </a:bodyPr>
          <a:lstStyle/>
          <a:p>
            <a:r>
              <a:rPr lang="en-US" sz="2400" b="1" dirty="0"/>
              <a:t>Seismic Moment (M</a:t>
            </a:r>
            <a:r>
              <a:rPr lang="en-US" sz="2400" b="1" baseline="-25000" dirty="0"/>
              <a:t>o</a:t>
            </a:r>
            <a:r>
              <a:rPr lang="en-US" sz="2400" b="1" dirty="0"/>
              <a:t>) =</a:t>
            </a:r>
          </a:p>
          <a:p>
            <a:r>
              <a:rPr lang="en-US" sz="2400" dirty="0"/>
              <a:t>= elastic parameter (rigidity) of rock X fault displacement X fault displacement area </a:t>
            </a:r>
            <a:br>
              <a:rPr lang="en-US" sz="2400" dirty="0"/>
            </a:br>
            <a:r>
              <a:rPr lang="en-US" sz="2400" dirty="0"/>
              <a:t>	</a:t>
            </a:r>
            <a:r>
              <a:rPr lang="en-US" sz="2000" dirty="0"/>
              <a:t>SI unit is </a:t>
            </a:r>
            <a:r>
              <a:rPr lang="en-US" sz="2000" i="1" dirty="0"/>
              <a:t>dyne.cm</a:t>
            </a:r>
            <a:r>
              <a:rPr lang="en-US" sz="2000" dirty="0"/>
              <a:t> or </a:t>
            </a:r>
            <a:r>
              <a:rPr lang="en-US" sz="2000" i="1" dirty="0"/>
              <a:t>erg</a:t>
            </a:r>
            <a:endParaRPr lang="en-US" sz="2000" dirty="0"/>
          </a:p>
        </p:txBody>
      </p:sp>
      <p:pic>
        <p:nvPicPr>
          <p:cNvPr id="6146" name="Picture 2" descr="Short-Period Satu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25605"/>
            <a:ext cx="3322154" cy="3200400"/>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12"/>
          </p:nvPr>
        </p:nvSpPr>
        <p:spPr/>
        <p:txBody>
          <a:bodyPr/>
          <a:lstStyle/>
          <a:p>
            <a:r>
              <a:rPr lang="en-US"/>
              <a:t>© Ben van der Pluijm</a:t>
            </a:r>
          </a:p>
        </p:txBody>
      </p:sp>
      <p:sp>
        <p:nvSpPr>
          <p:cNvPr id="9" name="TextBox 8">
            <a:extLst>
              <a:ext uri="{FF2B5EF4-FFF2-40B4-BE49-F238E27FC236}">
                <a16:creationId xmlns:a16="http://schemas.microsoft.com/office/drawing/2014/main" id="{29388255-A36E-42E2-A53D-E3D16779D274}"/>
              </a:ext>
            </a:extLst>
          </p:cNvPr>
          <p:cNvSpPr txBox="1"/>
          <p:nvPr/>
        </p:nvSpPr>
        <p:spPr>
          <a:xfrm>
            <a:off x="5029200" y="3136326"/>
            <a:ext cx="6781800" cy="1569660"/>
          </a:xfrm>
          <a:prstGeom prst="rect">
            <a:avLst/>
          </a:prstGeom>
          <a:noFill/>
        </p:spPr>
        <p:txBody>
          <a:bodyPr wrap="square" rtlCol="0">
            <a:spAutoFit/>
          </a:bodyPr>
          <a:lstStyle/>
          <a:p>
            <a:pPr marL="173038" indent="-173038">
              <a:buFont typeface="Arial" pitchFamily="34" charset="0"/>
              <a:buChar char="•"/>
            </a:pPr>
            <a:r>
              <a:rPr lang="en-US" sz="2400" dirty="0"/>
              <a:t>Original Richter scale used body waves, so underestimates total energy of earthquakes</a:t>
            </a:r>
          </a:p>
          <a:p>
            <a:pPr marL="173038" indent="-173038">
              <a:buFont typeface="Arial" pitchFamily="34" charset="0"/>
              <a:buChar char="•"/>
            </a:pPr>
            <a:r>
              <a:rPr lang="en-US" sz="2400" dirty="0"/>
              <a:t>Energy defines societal impact</a:t>
            </a:r>
          </a:p>
          <a:p>
            <a:pPr marL="173038" indent="-173038">
              <a:buFont typeface="Arial" pitchFamily="34" charset="0"/>
              <a:buChar char="•"/>
            </a:pPr>
            <a:r>
              <a:rPr lang="en-US" sz="2400" dirty="0"/>
              <a:t>Energy is linearly related to Seismic Moment</a:t>
            </a:r>
          </a:p>
        </p:txBody>
      </p:sp>
      <p:pic>
        <p:nvPicPr>
          <p:cNvPr id="10" name="Picture 3" descr="M07_12">
            <a:extLst>
              <a:ext uri="{FF2B5EF4-FFF2-40B4-BE49-F238E27FC236}">
                <a16:creationId xmlns:a16="http://schemas.microsoft.com/office/drawing/2014/main" id="{AA2E575C-179F-49AB-B393-9F941AA8B56A}"/>
              </a:ext>
            </a:extLst>
          </p:cNvPr>
          <p:cNvPicPr>
            <a:picLocks noChangeAspect="1" noChangeArrowheads="1"/>
          </p:cNvPicPr>
          <p:nvPr/>
        </p:nvPicPr>
        <p:blipFill>
          <a:blip r:embed="rId4" cstate="print"/>
          <a:srcRect b="4663"/>
          <a:stretch>
            <a:fillRect/>
          </a:stretch>
        </p:blipFill>
        <p:spPr bwMode="auto">
          <a:xfrm>
            <a:off x="6086316" y="990759"/>
            <a:ext cx="4480084" cy="2015495"/>
          </a:xfrm>
          <a:prstGeom prst="rect">
            <a:avLst/>
          </a:prstGeom>
          <a:noFill/>
          <a:ln w="9525">
            <a:noFill/>
            <a:miter lim="800000"/>
            <a:headEnd/>
            <a:tailEnd/>
          </a:ln>
        </p:spPr>
      </p:pic>
      <p:sp>
        <p:nvSpPr>
          <p:cNvPr id="8" name="Oval 7">
            <a:extLst>
              <a:ext uri="{FF2B5EF4-FFF2-40B4-BE49-F238E27FC236}">
                <a16:creationId xmlns:a16="http://schemas.microsoft.com/office/drawing/2014/main" id="{BE844223-D638-4AAE-B865-37ABDF517C3F}"/>
              </a:ext>
            </a:extLst>
          </p:cNvPr>
          <p:cNvSpPr/>
          <p:nvPr/>
        </p:nvSpPr>
        <p:spPr bwMode="auto">
          <a:xfrm>
            <a:off x="7543800" y="990759"/>
            <a:ext cx="838200" cy="30464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31365079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Seismic Moment and Moment Magnitude</a:t>
            </a:r>
            <a:endParaRPr lang="en-US" baseline="-25000" dirty="0"/>
          </a:p>
        </p:txBody>
      </p:sp>
      <p:sp>
        <p:nvSpPr>
          <p:cNvPr id="5" name="Footer Placeholder 4"/>
          <p:cNvSpPr>
            <a:spLocks noGrp="1"/>
          </p:cNvSpPr>
          <p:nvPr>
            <p:ph type="ftr" sz="quarter" idx="10"/>
          </p:nvPr>
        </p:nvSpPr>
        <p:spPr/>
        <p:txBody>
          <a:bodyPr/>
          <a:lstStyle/>
          <a:p>
            <a:pPr>
              <a:defRPr/>
            </a:pPr>
            <a:r>
              <a:rPr lang="en-US"/>
              <a:t>Earthquakes</a:t>
            </a:r>
          </a:p>
        </p:txBody>
      </p:sp>
      <p:sp>
        <p:nvSpPr>
          <p:cNvPr id="6" name="Slide Number Placeholder 5"/>
          <p:cNvSpPr>
            <a:spLocks noGrp="1"/>
          </p:cNvSpPr>
          <p:nvPr>
            <p:ph type="sldNum" sz="quarter" idx="11"/>
          </p:nvPr>
        </p:nvSpPr>
        <p:spPr/>
        <p:txBody>
          <a:bodyPr/>
          <a:lstStyle/>
          <a:p>
            <a:pPr>
              <a:defRPr/>
            </a:pPr>
            <a:fld id="{CBC61A33-EBA9-466B-95C1-59C48688908E}" type="slidenum">
              <a:rPr lang="en-US" smtClean="0"/>
              <a:pPr>
                <a:defRPr/>
              </a:pPr>
              <a:t>12</a:t>
            </a:fld>
            <a:endParaRPr lang="en-US"/>
          </a:p>
        </p:txBody>
      </p:sp>
      <p:sp>
        <p:nvSpPr>
          <p:cNvPr id="3" name="TextBox 2"/>
          <p:cNvSpPr txBox="1"/>
          <p:nvPr/>
        </p:nvSpPr>
        <p:spPr>
          <a:xfrm>
            <a:off x="838200" y="4294598"/>
            <a:ext cx="5410201" cy="1938992"/>
          </a:xfrm>
          <a:prstGeom prst="rect">
            <a:avLst/>
          </a:prstGeom>
          <a:noFill/>
        </p:spPr>
        <p:txBody>
          <a:bodyPr wrap="square" rtlCol="0">
            <a:spAutoFit/>
          </a:bodyPr>
          <a:lstStyle/>
          <a:p>
            <a:r>
              <a:rPr lang="en-US" sz="2400" b="1" dirty="0"/>
              <a:t>Moment magnitude, M</a:t>
            </a:r>
            <a:r>
              <a:rPr lang="en-US" sz="2400" b="1" baseline="-25000" dirty="0"/>
              <a:t>w</a:t>
            </a:r>
            <a:r>
              <a:rPr lang="en-US" sz="2400" b="1" dirty="0"/>
              <a:t>:</a:t>
            </a:r>
          </a:p>
          <a:p>
            <a:r>
              <a:rPr lang="en-US" sz="2400" dirty="0"/>
              <a:t>2/3 log M</a:t>
            </a:r>
            <a:r>
              <a:rPr lang="en-US" sz="2400" baseline="-25000" dirty="0"/>
              <a:t>o</a:t>
            </a:r>
            <a:r>
              <a:rPr lang="en-US" sz="2400" dirty="0"/>
              <a:t> – 16.1</a:t>
            </a:r>
          </a:p>
          <a:p>
            <a:endParaRPr lang="en-US" sz="2400" dirty="0"/>
          </a:p>
          <a:p>
            <a:r>
              <a:rPr lang="en-US" sz="2400" dirty="0"/>
              <a:t>(Up to M ≈ 7 equivalent to old Richter scale)</a:t>
            </a:r>
          </a:p>
        </p:txBody>
      </p:sp>
      <p:graphicFrame>
        <p:nvGraphicFramePr>
          <p:cNvPr id="4" name="Table 3"/>
          <p:cNvGraphicFramePr>
            <a:graphicFrameLocks noGrp="1"/>
          </p:cNvGraphicFramePr>
          <p:nvPr>
            <p:extLst>
              <p:ext uri="{D42A27DB-BD31-4B8C-83A1-F6EECF244321}">
                <p14:modId xmlns:p14="http://schemas.microsoft.com/office/powerpoint/2010/main" val="2879454368"/>
              </p:ext>
            </p:extLst>
          </p:nvPr>
        </p:nvGraphicFramePr>
        <p:xfrm>
          <a:off x="6629400" y="3276600"/>
          <a:ext cx="4495800" cy="2548759"/>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348706">
                <a:tc>
                  <a:txBody>
                    <a:bodyPr/>
                    <a:lstStyle/>
                    <a:p>
                      <a:r>
                        <a:rPr lang="en-US" sz="1600" dirty="0">
                          <a:solidFill>
                            <a:srgbClr val="002060"/>
                          </a:solidFill>
                        </a:rPr>
                        <a:t>Earthquake</a:t>
                      </a:r>
                    </a:p>
                  </a:txBody>
                  <a:tcPr/>
                </a:tc>
                <a:tc>
                  <a:txBody>
                    <a:bodyPr/>
                    <a:lstStyle/>
                    <a:p>
                      <a:pPr algn="ctr"/>
                      <a:r>
                        <a:rPr lang="en-US" sz="1600" dirty="0">
                          <a:solidFill>
                            <a:srgbClr val="002060"/>
                          </a:solidFill>
                        </a:rPr>
                        <a:t>Richter</a:t>
                      </a:r>
                    </a:p>
                  </a:txBody>
                  <a:tcPr/>
                </a:tc>
                <a:tc>
                  <a:txBody>
                    <a:bodyPr/>
                    <a:lstStyle/>
                    <a:p>
                      <a:pPr algn="ctr"/>
                      <a:r>
                        <a:rPr lang="en-US" sz="1600" dirty="0">
                          <a:solidFill>
                            <a:srgbClr val="FFFF00"/>
                          </a:solidFill>
                          <a:effectLst/>
                        </a:rPr>
                        <a:t>Moment</a:t>
                      </a:r>
                    </a:p>
                  </a:txBody>
                  <a:tcPr/>
                </a:tc>
                <a:extLst>
                  <a:ext uri="{0D108BD9-81ED-4DB2-BD59-A6C34878D82A}">
                    <a16:rowId xmlns:a16="http://schemas.microsoft.com/office/drawing/2014/main" val="10000"/>
                  </a:ext>
                </a:extLst>
              </a:tr>
              <a:tr h="348706">
                <a:tc>
                  <a:txBody>
                    <a:bodyPr/>
                    <a:lstStyle/>
                    <a:p>
                      <a:r>
                        <a:rPr lang="en-US" sz="1600" dirty="0"/>
                        <a:t>Chile, 1960</a:t>
                      </a:r>
                    </a:p>
                  </a:txBody>
                  <a:tcPr/>
                </a:tc>
                <a:tc>
                  <a:txBody>
                    <a:bodyPr/>
                    <a:lstStyle/>
                    <a:p>
                      <a:pPr algn="ctr"/>
                      <a:r>
                        <a:rPr lang="en-US" sz="1600" dirty="0"/>
                        <a:t>8.3</a:t>
                      </a:r>
                    </a:p>
                  </a:txBody>
                  <a:tcPr/>
                </a:tc>
                <a:tc>
                  <a:txBody>
                    <a:bodyPr/>
                    <a:lstStyle/>
                    <a:p>
                      <a:pPr algn="ctr"/>
                      <a:r>
                        <a:rPr lang="en-US" sz="1600" dirty="0">
                          <a:solidFill>
                            <a:srgbClr val="FF0000"/>
                          </a:solidFill>
                        </a:rPr>
                        <a:t>9.5</a:t>
                      </a:r>
                    </a:p>
                  </a:txBody>
                  <a:tcPr/>
                </a:tc>
                <a:extLst>
                  <a:ext uri="{0D108BD9-81ED-4DB2-BD59-A6C34878D82A}">
                    <a16:rowId xmlns:a16="http://schemas.microsoft.com/office/drawing/2014/main" val="10001"/>
                  </a:ext>
                </a:extLst>
              </a:tr>
              <a:tr h="456523">
                <a:tc>
                  <a:txBody>
                    <a:bodyPr/>
                    <a:lstStyle/>
                    <a:p>
                      <a:r>
                        <a:rPr lang="en-US" sz="1600" dirty="0"/>
                        <a:t>Alaska, 1964</a:t>
                      </a:r>
                    </a:p>
                  </a:txBody>
                  <a:tcPr/>
                </a:tc>
                <a:tc>
                  <a:txBody>
                    <a:bodyPr/>
                    <a:lstStyle/>
                    <a:p>
                      <a:pPr algn="ctr"/>
                      <a:r>
                        <a:rPr lang="en-US" sz="1600" dirty="0"/>
                        <a:t>8.4</a:t>
                      </a:r>
                    </a:p>
                  </a:txBody>
                  <a:tcPr/>
                </a:tc>
                <a:tc>
                  <a:txBody>
                    <a:bodyPr/>
                    <a:lstStyle/>
                    <a:p>
                      <a:pPr algn="ctr"/>
                      <a:r>
                        <a:rPr lang="en-US" sz="1600" dirty="0">
                          <a:solidFill>
                            <a:srgbClr val="FF0000"/>
                          </a:solidFill>
                        </a:rPr>
                        <a:t>9.2</a:t>
                      </a:r>
                    </a:p>
                  </a:txBody>
                  <a:tcPr/>
                </a:tc>
                <a:extLst>
                  <a:ext uri="{0D108BD9-81ED-4DB2-BD59-A6C34878D82A}">
                    <a16:rowId xmlns:a16="http://schemas.microsoft.com/office/drawing/2014/main" val="10002"/>
                  </a:ext>
                </a:extLst>
              </a:tr>
              <a:tr h="348706">
                <a:tc>
                  <a:txBody>
                    <a:bodyPr/>
                    <a:lstStyle/>
                    <a:p>
                      <a:r>
                        <a:rPr lang="en-US" sz="1600" dirty="0"/>
                        <a:t>Mexico,</a:t>
                      </a:r>
                      <a:r>
                        <a:rPr lang="en-US" sz="1600" baseline="0" dirty="0"/>
                        <a:t> 1985</a:t>
                      </a:r>
                      <a:endParaRPr lang="en-US" sz="1600" dirty="0"/>
                    </a:p>
                  </a:txBody>
                  <a:tcPr/>
                </a:tc>
                <a:tc>
                  <a:txBody>
                    <a:bodyPr/>
                    <a:lstStyle/>
                    <a:p>
                      <a:pPr algn="ctr"/>
                      <a:r>
                        <a:rPr lang="en-US" sz="1600" dirty="0"/>
                        <a:t>8.1</a:t>
                      </a:r>
                    </a:p>
                  </a:txBody>
                  <a:tcPr/>
                </a:tc>
                <a:tc>
                  <a:txBody>
                    <a:bodyPr/>
                    <a:lstStyle/>
                    <a:p>
                      <a:pPr algn="ctr"/>
                      <a:r>
                        <a:rPr lang="en-US" sz="1600" dirty="0">
                          <a:solidFill>
                            <a:srgbClr val="FF0000"/>
                          </a:solidFill>
                        </a:rPr>
                        <a:t>8.1</a:t>
                      </a:r>
                    </a:p>
                  </a:txBody>
                  <a:tcPr/>
                </a:tc>
                <a:extLst>
                  <a:ext uri="{0D108BD9-81ED-4DB2-BD59-A6C34878D82A}">
                    <a16:rowId xmlns:a16="http://schemas.microsoft.com/office/drawing/2014/main" val="10003"/>
                  </a:ext>
                </a:extLst>
              </a:tr>
              <a:tr h="348706">
                <a:tc>
                  <a:txBody>
                    <a:bodyPr/>
                    <a:lstStyle/>
                    <a:p>
                      <a:r>
                        <a:rPr lang="en-US" sz="1600" dirty="0"/>
                        <a:t>Loma </a:t>
                      </a:r>
                      <a:r>
                        <a:rPr lang="en-US" sz="1600" dirty="0" err="1"/>
                        <a:t>Prieta</a:t>
                      </a:r>
                      <a:r>
                        <a:rPr lang="en-US" sz="1600" dirty="0"/>
                        <a:t>, 1989</a:t>
                      </a:r>
                    </a:p>
                  </a:txBody>
                  <a:tcPr/>
                </a:tc>
                <a:tc>
                  <a:txBody>
                    <a:bodyPr/>
                    <a:lstStyle/>
                    <a:p>
                      <a:pPr algn="ctr"/>
                      <a:r>
                        <a:rPr lang="en-US" sz="1600" dirty="0"/>
                        <a:t>7.1</a:t>
                      </a:r>
                    </a:p>
                  </a:txBody>
                  <a:tcPr/>
                </a:tc>
                <a:tc>
                  <a:txBody>
                    <a:bodyPr/>
                    <a:lstStyle/>
                    <a:p>
                      <a:pPr algn="ctr"/>
                      <a:r>
                        <a:rPr lang="en-US" sz="1600" dirty="0">
                          <a:solidFill>
                            <a:srgbClr val="FF0000"/>
                          </a:solidFill>
                        </a:rPr>
                        <a:t>7.0</a:t>
                      </a:r>
                    </a:p>
                  </a:txBody>
                  <a:tcPr/>
                </a:tc>
                <a:extLst>
                  <a:ext uri="{0D108BD9-81ED-4DB2-BD59-A6C34878D82A}">
                    <a16:rowId xmlns:a16="http://schemas.microsoft.com/office/drawing/2014/main" val="10004"/>
                  </a:ext>
                </a:extLst>
              </a:tr>
              <a:tr h="348706">
                <a:tc>
                  <a:txBody>
                    <a:bodyPr/>
                    <a:lstStyle/>
                    <a:p>
                      <a:r>
                        <a:rPr lang="en-US" sz="1600" dirty="0"/>
                        <a:t>Northridge,</a:t>
                      </a:r>
                      <a:r>
                        <a:rPr lang="en-US" sz="1600" baseline="0" dirty="0"/>
                        <a:t> 1994</a:t>
                      </a:r>
                      <a:endParaRPr lang="en-US" sz="1600" dirty="0"/>
                    </a:p>
                  </a:txBody>
                  <a:tcPr/>
                </a:tc>
                <a:tc>
                  <a:txBody>
                    <a:bodyPr/>
                    <a:lstStyle/>
                    <a:p>
                      <a:pPr algn="ctr"/>
                      <a:r>
                        <a:rPr lang="en-US" sz="1600" dirty="0"/>
                        <a:t>6.4</a:t>
                      </a:r>
                    </a:p>
                  </a:txBody>
                  <a:tcPr/>
                </a:tc>
                <a:tc>
                  <a:txBody>
                    <a:bodyPr/>
                    <a:lstStyle/>
                    <a:p>
                      <a:pPr algn="ctr"/>
                      <a:r>
                        <a:rPr lang="en-US" sz="1600" dirty="0">
                          <a:solidFill>
                            <a:srgbClr val="FF0000"/>
                          </a:solidFill>
                        </a:rPr>
                        <a:t>6.7</a:t>
                      </a:r>
                    </a:p>
                  </a:txBody>
                  <a:tcPr/>
                </a:tc>
                <a:extLst>
                  <a:ext uri="{0D108BD9-81ED-4DB2-BD59-A6C34878D82A}">
                    <a16:rowId xmlns:a16="http://schemas.microsoft.com/office/drawing/2014/main" val="10005"/>
                  </a:ext>
                </a:extLst>
              </a:tr>
              <a:tr h="348706">
                <a:tc>
                  <a:txBody>
                    <a:bodyPr/>
                    <a:lstStyle/>
                    <a:p>
                      <a:r>
                        <a:rPr lang="en-US" sz="1600" dirty="0"/>
                        <a:t>Kobe, 1995</a:t>
                      </a:r>
                    </a:p>
                  </a:txBody>
                  <a:tcPr/>
                </a:tc>
                <a:tc>
                  <a:txBody>
                    <a:bodyPr/>
                    <a:lstStyle/>
                    <a:p>
                      <a:pPr algn="ctr"/>
                      <a:r>
                        <a:rPr lang="en-US" sz="1600" dirty="0"/>
                        <a:t>7.2</a:t>
                      </a:r>
                    </a:p>
                  </a:txBody>
                  <a:tcPr/>
                </a:tc>
                <a:tc>
                  <a:txBody>
                    <a:bodyPr/>
                    <a:lstStyle/>
                    <a:p>
                      <a:pPr algn="ctr"/>
                      <a:r>
                        <a:rPr lang="en-US" sz="1600" dirty="0">
                          <a:solidFill>
                            <a:srgbClr val="FF0000"/>
                          </a:solidFill>
                        </a:rPr>
                        <a:t>6.9</a:t>
                      </a:r>
                    </a:p>
                  </a:txBody>
                  <a:tcPr/>
                </a:tc>
                <a:extLst>
                  <a:ext uri="{0D108BD9-81ED-4DB2-BD59-A6C34878D82A}">
                    <a16:rowId xmlns:a16="http://schemas.microsoft.com/office/drawing/2014/main" val="10006"/>
                  </a:ext>
                </a:extLst>
              </a:tr>
            </a:tbl>
          </a:graphicData>
        </a:graphic>
      </p:graphicFrame>
      <p:pic>
        <p:nvPicPr>
          <p:cNvPr id="6146" name="Picture 2" descr="Short-Period Satu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61096"/>
            <a:ext cx="3322154" cy="3200400"/>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12"/>
          </p:nvPr>
        </p:nvSpPr>
        <p:spPr/>
        <p:txBody>
          <a:bodyPr/>
          <a:lstStyle/>
          <a:p>
            <a:r>
              <a:rPr lang="en-US"/>
              <a:t>© Ben van der Pluijm</a:t>
            </a:r>
          </a:p>
        </p:txBody>
      </p:sp>
      <p:sp>
        <p:nvSpPr>
          <p:cNvPr id="11" name="TextBox 10">
            <a:extLst>
              <a:ext uri="{FF2B5EF4-FFF2-40B4-BE49-F238E27FC236}">
                <a16:creationId xmlns:a16="http://schemas.microsoft.com/office/drawing/2014/main" id="{F9C3AEF4-BF29-41BC-B712-3DFEA95EA4B5}"/>
              </a:ext>
            </a:extLst>
          </p:cNvPr>
          <p:cNvSpPr txBox="1"/>
          <p:nvPr/>
        </p:nvSpPr>
        <p:spPr>
          <a:xfrm>
            <a:off x="5715000" y="1286971"/>
            <a:ext cx="5410200" cy="1569660"/>
          </a:xfrm>
          <a:prstGeom prst="rect">
            <a:avLst/>
          </a:prstGeom>
          <a:noFill/>
        </p:spPr>
        <p:txBody>
          <a:bodyPr wrap="square">
            <a:spAutoFit/>
          </a:bodyPr>
          <a:lstStyle/>
          <a:p>
            <a:r>
              <a:rPr lang="en-US" sz="2400" b="1" dirty="0"/>
              <a:t>Seismic Moment, M</a:t>
            </a:r>
            <a:r>
              <a:rPr lang="en-US" sz="2400" b="1" baseline="-25000" dirty="0"/>
              <a:t>o</a:t>
            </a:r>
            <a:r>
              <a:rPr lang="en-US" sz="2400" b="1" dirty="0"/>
              <a:t>:</a:t>
            </a:r>
          </a:p>
          <a:p>
            <a:r>
              <a:rPr lang="en-US" sz="2400" dirty="0"/>
              <a:t>= rigidity of rock x displacement on fault x fault displacement area (</a:t>
            </a:r>
            <a:r>
              <a:rPr lang="en-US" sz="2400" i="1" dirty="0"/>
              <a:t>dyne.cm</a:t>
            </a:r>
            <a:r>
              <a:rPr lang="en-US" sz="2400" dirty="0"/>
              <a:t> or </a:t>
            </a:r>
            <a:r>
              <a:rPr lang="en-US" sz="2400" i="1" dirty="0"/>
              <a:t>erg</a:t>
            </a:r>
            <a:r>
              <a:rPr lang="en-US" sz="2400" dirty="0"/>
              <a:t>)</a:t>
            </a:r>
          </a:p>
        </p:txBody>
      </p:sp>
    </p:spTree>
    <p:extLst>
      <p:ext uri="{BB962C8B-B14F-4D97-AF65-F5344CB8AC3E}">
        <p14:creationId xmlns:p14="http://schemas.microsoft.com/office/powerpoint/2010/main" val="8405700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Earthquake Magnitude and Energy</a:t>
            </a:r>
          </a:p>
        </p:txBody>
      </p:sp>
      <p:sp>
        <p:nvSpPr>
          <p:cNvPr id="2" name="Footer Placeholder 1"/>
          <p:cNvSpPr>
            <a:spLocks noGrp="1"/>
          </p:cNvSpPr>
          <p:nvPr>
            <p:ph type="ftr" sz="quarter" idx="10"/>
          </p:nvPr>
        </p:nvSpPr>
        <p:spPr/>
        <p:txBody>
          <a:bodyPr/>
          <a:lstStyle/>
          <a:p>
            <a:pPr>
              <a:defRPr/>
            </a:pPr>
            <a:r>
              <a:rPr lang="en-US"/>
              <a:t>Earthquakes</a:t>
            </a:r>
          </a:p>
        </p:txBody>
      </p:sp>
      <p:sp>
        <p:nvSpPr>
          <p:cNvPr id="3" name="Slide Number Placeholder 2"/>
          <p:cNvSpPr>
            <a:spLocks noGrp="1"/>
          </p:cNvSpPr>
          <p:nvPr>
            <p:ph type="sldNum" sz="quarter" idx="11"/>
          </p:nvPr>
        </p:nvSpPr>
        <p:spPr/>
        <p:txBody>
          <a:bodyPr/>
          <a:lstStyle/>
          <a:p>
            <a:pPr>
              <a:defRPr/>
            </a:pPr>
            <a:fld id="{CBC61A33-EBA9-466B-95C1-59C48688908E}" type="slidenum">
              <a:rPr lang="en-US" smtClean="0"/>
              <a:pPr>
                <a:defRPr/>
              </a:pPr>
              <a:t>13</a:t>
            </a:fld>
            <a:endParaRPr lang="en-US"/>
          </a:p>
        </p:txBody>
      </p:sp>
      <p:sp>
        <p:nvSpPr>
          <p:cNvPr id="23555" name="Rectangle 3" descr="0411"/>
          <p:cNvSpPr>
            <a:spLocks noGrp="1" noChangeAspect="1" noChangeArrowheads="1"/>
          </p:cNvSpPr>
          <p:nvPr/>
        </p:nvSpPr>
        <p:spPr bwMode="auto">
          <a:xfrm>
            <a:off x="685800" y="907257"/>
            <a:ext cx="3712342" cy="5333579"/>
          </a:xfrm>
          <a:prstGeom prst="rect">
            <a:avLst/>
          </a:prstGeom>
          <a:blipFill dpi="0" rotWithShape="1">
            <a:blip r:embed="rId3" cstate="print"/>
            <a:srcRect/>
            <a:stretch>
              <a:fillRect b="-3649"/>
            </a:stretch>
          </a:blipFill>
          <a:ln w="9525">
            <a:noFill/>
            <a:miter lim="800000"/>
            <a:headEnd/>
            <a:tailEnd/>
          </a:ln>
        </p:spPr>
        <p:txBody>
          <a:bodyPr/>
          <a:lstStyle/>
          <a:p>
            <a:endParaRPr lang="en-US"/>
          </a:p>
        </p:txBody>
      </p:sp>
      <p:pic>
        <p:nvPicPr>
          <p:cNvPr id="6" name="Picture 5" descr="Picture1.jpg"/>
          <p:cNvPicPr>
            <a:picLocks noChangeAspect="1"/>
          </p:cNvPicPr>
          <p:nvPr/>
        </p:nvPicPr>
        <p:blipFill>
          <a:blip r:embed="rId4" cstate="print"/>
          <a:srcRect l="31430" b="32222"/>
          <a:stretch>
            <a:fillRect/>
          </a:stretch>
        </p:blipFill>
        <p:spPr>
          <a:xfrm>
            <a:off x="4942785" y="900113"/>
            <a:ext cx="3689219" cy="5428917"/>
          </a:xfrm>
          <a:prstGeom prst="rect">
            <a:avLst/>
          </a:prstGeom>
        </p:spPr>
      </p:pic>
      <p:cxnSp>
        <p:nvCxnSpPr>
          <p:cNvPr id="5" name="Straight Connector 4"/>
          <p:cNvCxnSpPr/>
          <p:nvPr/>
        </p:nvCxnSpPr>
        <p:spPr>
          <a:xfrm>
            <a:off x="4412431" y="907256"/>
            <a:ext cx="10429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405287" y="4436269"/>
            <a:ext cx="1057275" cy="1528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2"/>
          </p:nvPr>
        </p:nvSpPr>
        <p:spPr/>
        <p:txBody>
          <a:bodyPr/>
          <a:lstStyle/>
          <a:p>
            <a:r>
              <a:rPr lang="en-US"/>
              <a:t>© Ben van der Pluijm</a:t>
            </a:r>
          </a:p>
        </p:txBody>
      </p:sp>
      <p:sp>
        <p:nvSpPr>
          <p:cNvPr id="8" name="TextBox 7">
            <a:extLst>
              <a:ext uri="{FF2B5EF4-FFF2-40B4-BE49-F238E27FC236}">
                <a16:creationId xmlns:a16="http://schemas.microsoft.com/office/drawing/2014/main" id="{FC37FC8E-8EC8-45E8-8CFF-79CFC38C11A4}"/>
              </a:ext>
            </a:extLst>
          </p:cNvPr>
          <p:cNvSpPr txBox="1"/>
          <p:nvPr/>
        </p:nvSpPr>
        <p:spPr>
          <a:xfrm>
            <a:off x="9195980" y="2161182"/>
            <a:ext cx="2234019" cy="3416320"/>
          </a:xfrm>
          <a:prstGeom prst="rect">
            <a:avLst/>
          </a:prstGeom>
          <a:noFill/>
        </p:spPr>
        <p:txBody>
          <a:bodyPr wrap="square" rtlCol="0">
            <a:spAutoFit/>
          </a:bodyPr>
          <a:lstStyle/>
          <a:p>
            <a:r>
              <a:rPr lang="en-US" sz="2400" dirty="0"/>
              <a:t>Each M</a:t>
            </a:r>
            <a:r>
              <a:rPr lang="en-US" sz="2400" baseline="-25000" dirty="0"/>
              <a:t>w</a:t>
            </a:r>
            <a:r>
              <a:rPr lang="en-US" sz="2400" dirty="0"/>
              <a:t> step is ~30x energy</a:t>
            </a:r>
          </a:p>
          <a:p>
            <a:r>
              <a:rPr lang="en-US" sz="2400" dirty="0"/>
              <a:t>(slope of line)</a:t>
            </a:r>
          </a:p>
          <a:p>
            <a:endParaRPr lang="en-US" sz="2400" dirty="0"/>
          </a:p>
          <a:p>
            <a:r>
              <a:rPr lang="en-US" sz="2400" dirty="0"/>
              <a:t>For example:</a:t>
            </a:r>
            <a:br>
              <a:rPr lang="en-US" sz="2400" dirty="0"/>
            </a:br>
            <a:r>
              <a:rPr lang="en-US" sz="2400" dirty="0"/>
              <a:t>M</a:t>
            </a:r>
            <a:r>
              <a:rPr lang="en-US" sz="2400" baseline="-25000" dirty="0"/>
              <a:t>W</a:t>
            </a:r>
            <a:r>
              <a:rPr lang="en-US" sz="2400" dirty="0"/>
              <a:t>=7 has ~1000x more energy than M</a:t>
            </a:r>
            <a:r>
              <a:rPr lang="en-US" sz="2400" baseline="-25000" dirty="0"/>
              <a:t>W</a:t>
            </a:r>
            <a:r>
              <a:rPr lang="en-US" sz="2400" dirty="0"/>
              <a:t>=5</a:t>
            </a:r>
          </a:p>
        </p:txBody>
      </p:sp>
      <p:cxnSp>
        <p:nvCxnSpPr>
          <p:cNvPr id="11" name="Straight Connector 10">
            <a:extLst>
              <a:ext uri="{FF2B5EF4-FFF2-40B4-BE49-F238E27FC236}">
                <a16:creationId xmlns:a16="http://schemas.microsoft.com/office/drawing/2014/main" id="{80791A18-752D-68F0-0224-83D49708C4AA}"/>
              </a:ext>
            </a:extLst>
          </p:cNvPr>
          <p:cNvCxnSpPr/>
          <p:nvPr/>
        </p:nvCxnSpPr>
        <p:spPr bwMode="auto">
          <a:xfrm flipV="1">
            <a:off x="5638800" y="907256"/>
            <a:ext cx="2743200" cy="5057775"/>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16CAE3D8-E78C-4A05-0190-F16B4C2C1B14}"/>
              </a:ext>
            </a:extLst>
          </p:cNvPr>
          <p:cNvCxnSpPr>
            <a:cxnSpLocks/>
          </p:cNvCxnSpPr>
          <p:nvPr/>
        </p:nvCxnSpPr>
        <p:spPr bwMode="auto">
          <a:xfrm flipV="1">
            <a:off x="2286000" y="885825"/>
            <a:ext cx="1905000" cy="3550444"/>
          </a:xfrm>
          <a:prstGeom prst="line">
            <a:avLst/>
          </a:prstGeom>
          <a:solidFill>
            <a:schemeClr val="accent1"/>
          </a:solidFill>
          <a:ln w="95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9849243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wn Arrow 7"/>
          <p:cNvSpPr/>
          <p:nvPr/>
        </p:nvSpPr>
        <p:spPr bwMode="auto">
          <a:xfrm>
            <a:off x="219456" y="3505200"/>
            <a:ext cx="685800" cy="2743200"/>
          </a:xfrm>
          <a:prstGeom prst="down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0000"/>
              </a:solidFill>
              <a:effectLst/>
              <a:latin typeface="Arial" pitchFamily="34" charset="0"/>
            </a:endParaRPr>
          </a:p>
        </p:txBody>
      </p:sp>
      <p:sp>
        <p:nvSpPr>
          <p:cNvPr id="22530" name="Rectangle 2"/>
          <p:cNvSpPr>
            <a:spLocks noGrp="1" noChangeArrowheads="1"/>
          </p:cNvSpPr>
          <p:nvPr>
            <p:ph type="title"/>
          </p:nvPr>
        </p:nvSpPr>
        <p:spPr/>
        <p:txBody>
          <a:bodyPr/>
          <a:lstStyle/>
          <a:p>
            <a:pPr eaLnBrk="1" hangingPunct="1"/>
            <a:r>
              <a:rPr lang="en-US" dirty="0"/>
              <a:t>Societal Impact: Intensity (or Mercalli) Scale</a:t>
            </a:r>
          </a:p>
        </p:txBody>
      </p:sp>
      <p:sp>
        <p:nvSpPr>
          <p:cNvPr id="2" name="Footer Placeholder 1"/>
          <p:cNvSpPr>
            <a:spLocks noGrp="1"/>
          </p:cNvSpPr>
          <p:nvPr>
            <p:ph type="ftr" sz="quarter" idx="10"/>
          </p:nvPr>
        </p:nvSpPr>
        <p:spPr/>
        <p:txBody>
          <a:bodyPr/>
          <a:lstStyle/>
          <a:p>
            <a:pPr>
              <a:defRPr/>
            </a:pPr>
            <a:r>
              <a:rPr lang="en-US"/>
              <a:t>Earthquakes</a:t>
            </a:r>
          </a:p>
        </p:txBody>
      </p:sp>
      <p:sp>
        <p:nvSpPr>
          <p:cNvPr id="3" name="Slide Number Placeholder 2"/>
          <p:cNvSpPr>
            <a:spLocks noGrp="1"/>
          </p:cNvSpPr>
          <p:nvPr>
            <p:ph type="sldNum" sz="quarter" idx="11"/>
          </p:nvPr>
        </p:nvSpPr>
        <p:spPr/>
        <p:txBody>
          <a:bodyPr/>
          <a:lstStyle/>
          <a:p>
            <a:pPr>
              <a:defRPr/>
            </a:pPr>
            <a:fld id="{CBC61A33-EBA9-466B-95C1-59C48688908E}" type="slidenum">
              <a:rPr lang="en-US" smtClean="0"/>
              <a:pPr>
                <a:defRPr/>
              </a:pPr>
              <a:t>14</a:t>
            </a:fld>
            <a:endParaRPr lang="en-US"/>
          </a:p>
        </p:txBody>
      </p:sp>
      <p:graphicFrame>
        <p:nvGraphicFramePr>
          <p:cNvPr id="91139" name="Group 3"/>
          <p:cNvGraphicFramePr>
            <a:graphicFrameLocks noGrp="1"/>
          </p:cNvGraphicFramePr>
          <p:nvPr>
            <p:ph idx="4294967295"/>
            <p:extLst>
              <p:ext uri="{D42A27DB-BD31-4B8C-83A1-F6EECF244321}">
                <p14:modId xmlns:p14="http://schemas.microsoft.com/office/powerpoint/2010/main" val="2409708976"/>
              </p:ext>
            </p:extLst>
          </p:nvPr>
        </p:nvGraphicFramePr>
        <p:xfrm>
          <a:off x="990600" y="1055687"/>
          <a:ext cx="10972800" cy="5340986"/>
        </p:xfrm>
        <a:graphic>
          <a:graphicData uri="http://schemas.openxmlformats.org/drawingml/2006/table">
            <a:tbl>
              <a:tblPr/>
              <a:tblGrid>
                <a:gridCol w="697855">
                  <a:extLst>
                    <a:ext uri="{9D8B030D-6E8A-4147-A177-3AD203B41FA5}">
                      <a16:colId xmlns:a16="http://schemas.microsoft.com/office/drawing/2014/main" val="20000"/>
                    </a:ext>
                  </a:extLst>
                </a:gridCol>
                <a:gridCol w="10274945">
                  <a:extLst>
                    <a:ext uri="{9D8B030D-6E8A-4147-A177-3AD203B41FA5}">
                      <a16:colId xmlns:a16="http://schemas.microsoft.com/office/drawing/2014/main" val="20001"/>
                    </a:ext>
                  </a:extLst>
                </a:gridCol>
              </a:tblGrid>
              <a:tr h="211138">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I.</a:t>
                      </a:r>
                    </a:p>
                  </a:txBody>
                  <a:tcPr horzOverflow="overflow">
                    <a:lnL cap="flat">
                      <a:noFill/>
                    </a:lnL>
                    <a:lnR>
                      <a:noFill/>
                    </a:lnR>
                    <a:lnT cap="flat">
                      <a:noFill/>
                    </a:lnT>
                    <a:lnB>
                      <a:noFill/>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Not felt except by a very few under especially favorable conditions.</a:t>
                      </a:r>
                    </a:p>
                  </a:txBody>
                  <a:tcPr anchor="ctr" horzOverflow="overflow">
                    <a:lnL>
                      <a:noFill/>
                    </a:lnL>
                    <a:lnR cap="flat">
                      <a:noFill/>
                    </a:lnR>
                    <a:lnT cap="flat">
                      <a:noFill/>
                    </a:lnT>
                    <a:lnB>
                      <a:noFill/>
                    </a:lnB>
                    <a:lnTlToBr>
                      <a:noFill/>
                    </a:lnTlToBr>
                    <a:lnBlToTr>
                      <a:noFill/>
                    </a:lnBlToTr>
                    <a:solidFill>
                      <a:srgbClr val="FFFFCC"/>
                    </a:solidFill>
                  </a:tcPr>
                </a:tc>
                <a:extLst>
                  <a:ext uri="{0D108BD9-81ED-4DB2-BD59-A6C34878D82A}">
                    <a16:rowId xmlns:a16="http://schemas.microsoft.com/office/drawing/2014/main" val="10000"/>
                  </a:ext>
                </a:extLst>
              </a:tr>
              <a:tr h="212725">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solidFill>
                            <a:schemeClr val="tx1"/>
                          </a:solidFill>
                          <a:effectLst/>
                          <a:latin typeface="Arial" charset="0"/>
                        </a:rPr>
                        <a:t>II.</a:t>
                      </a:r>
                    </a:p>
                  </a:txBody>
                  <a:tcPr horzOverflow="overflow">
                    <a:lnL cap="flat">
                      <a:noFill/>
                    </a:lnL>
                    <a:lnR>
                      <a:noFill/>
                    </a:lnR>
                    <a:lnT>
                      <a:noFill/>
                    </a:lnT>
                    <a:lnB>
                      <a:noFill/>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Felt only by a few persons at rest, especially on upper floors of buildings.</a:t>
                      </a:r>
                    </a:p>
                  </a:txBody>
                  <a:tcPr anchor="ctr" horzOverflow="overflow">
                    <a:lnL>
                      <a:noFill/>
                    </a:lnL>
                    <a:lnR cap="flat">
                      <a:noFill/>
                    </a:lnR>
                    <a:lnT>
                      <a:noFill/>
                    </a:lnT>
                    <a:lnB>
                      <a:noFill/>
                    </a:lnB>
                    <a:lnTlToBr>
                      <a:noFill/>
                    </a:lnTlToBr>
                    <a:lnBlToTr>
                      <a:noFill/>
                    </a:lnBlToTr>
                    <a:solidFill>
                      <a:srgbClr val="FFFFCC"/>
                    </a:solidFill>
                  </a:tcPr>
                </a:tc>
                <a:extLst>
                  <a:ext uri="{0D108BD9-81ED-4DB2-BD59-A6C34878D82A}">
                    <a16:rowId xmlns:a16="http://schemas.microsoft.com/office/drawing/2014/main" val="10001"/>
                  </a:ext>
                </a:extLst>
              </a:tr>
              <a:tr h="673100">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solidFill>
                            <a:schemeClr val="tx1"/>
                          </a:solidFill>
                          <a:effectLst/>
                          <a:latin typeface="Arial" charset="0"/>
                        </a:rPr>
                        <a:t>III.</a:t>
                      </a:r>
                    </a:p>
                  </a:txBody>
                  <a:tcPr horzOverflow="overflow">
                    <a:lnL cap="flat">
                      <a:noFill/>
                    </a:lnL>
                    <a:lnR>
                      <a:noFill/>
                    </a:lnR>
                    <a:lnT>
                      <a:noFill/>
                    </a:lnT>
                    <a:lnB>
                      <a:noFill/>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Felt quite noticeably by persons indoors, especially on upper floors of buildings. Many people do not recognize it as an earthquake. Standing motor cars may rock slightly. Vibrations similar to the passing of a truck. Duration estimated.</a:t>
                      </a:r>
                    </a:p>
                  </a:txBody>
                  <a:tcPr anchor="ctr" horzOverflow="overflow">
                    <a:lnL>
                      <a:noFill/>
                    </a:lnL>
                    <a:lnR cap="flat">
                      <a:noFill/>
                    </a:lnR>
                    <a:lnT>
                      <a:noFill/>
                    </a:lnT>
                    <a:lnB>
                      <a:noFill/>
                    </a:lnB>
                    <a:lnTlToBr>
                      <a:noFill/>
                    </a:lnTlToBr>
                    <a:lnBlToTr>
                      <a:noFill/>
                    </a:lnBlToTr>
                    <a:solidFill>
                      <a:srgbClr val="FFFFCC"/>
                    </a:solidFill>
                  </a:tcPr>
                </a:tc>
                <a:extLst>
                  <a:ext uri="{0D108BD9-81ED-4DB2-BD59-A6C34878D82A}">
                    <a16:rowId xmlns:a16="http://schemas.microsoft.com/office/drawing/2014/main" val="10002"/>
                  </a:ext>
                </a:extLst>
              </a:tr>
              <a:tr h="420688">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solidFill>
                            <a:schemeClr val="tx1"/>
                          </a:solidFill>
                          <a:effectLst/>
                          <a:latin typeface="Arial" charset="0"/>
                        </a:rPr>
                        <a:t>IV.</a:t>
                      </a:r>
                    </a:p>
                  </a:txBody>
                  <a:tcPr horzOverflow="overflow">
                    <a:lnL cap="flat">
                      <a:noFill/>
                    </a:lnL>
                    <a:lnR>
                      <a:noFill/>
                    </a:lnR>
                    <a:lnT>
                      <a:noFill/>
                    </a:lnT>
                    <a:lnB>
                      <a:noFill/>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Felt indoors by many, outdoors by few during the day. At night, some awakened. Dishes, windows, doors disturbed; walls make cracking sound. Sensation like heavy truck striking building. Standing motor cars rocked noticeably.</a:t>
                      </a:r>
                    </a:p>
                  </a:txBody>
                  <a:tcPr anchor="ctr" horzOverflow="overflow">
                    <a:lnL>
                      <a:noFill/>
                    </a:lnL>
                    <a:lnR cap="flat">
                      <a:noFill/>
                    </a:lnR>
                    <a:lnT>
                      <a:noFill/>
                    </a:lnT>
                    <a:lnB>
                      <a:noFill/>
                    </a:lnB>
                    <a:lnTlToBr>
                      <a:noFill/>
                    </a:lnTlToBr>
                    <a:lnBlToTr>
                      <a:noFill/>
                    </a:lnBlToTr>
                    <a:solidFill>
                      <a:srgbClr val="FFFFCC"/>
                    </a:solidFill>
                  </a:tcPr>
                </a:tc>
                <a:extLst>
                  <a:ext uri="{0D108BD9-81ED-4DB2-BD59-A6C34878D82A}">
                    <a16:rowId xmlns:a16="http://schemas.microsoft.com/office/drawing/2014/main" val="10003"/>
                  </a:ext>
                </a:extLst>
              </a:tr>
              <a:tr h="315913">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V.</a:t>
                      </a:r>
                    </a:p>
                  </a:txBody>
                  <a:tcPr horzOverflow="overflow">
                    <a:lnL cap="flat">
                      <a:noFill/>
                    </a:lnL>
                    <a:lnR>
                      <a:noFill/>
                    </a:lnR>
                    <a:lnT>
                      <a:noFill/>
                    </a:lnT>
                    <a:lnB>
                      <a:noFill/>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Felt by nearly everyone; many awakened. Some dishes, windows broken. Unstable objects overturned. Pendulum clocks may stop.</a:t>
                      </a:r>
                    </a:p>
                  </a:txBody>
                  <a:tcPr anchor="ctr" horzOverflow="overflow">
                    <a:lnL>
                      <a:noFill/>
                    </a:lnL>
                    <a:lnR cap="flat">
                      <a:noFill/>
                    </a:lnR>
                    <a:lnT>
                      <a:noFill/>
                    </a:lnT>
                    <a:lnB>
                      <a:noFill/>
                    </a:lnB>
                    <a:lnTlToBr>
                      <a:noFill/>
                    </a:lnTlToBr>
                    <a:lnBlToTr>
                      <a:noFill/>
                    </a:lnBlToTr>
                    <a:solidFill>
                      <a:srgbClr val="FFFFCC"/>
                    </a:solidFill>
                  </a:tcPr>
                </a:tc>
                <a:extLst>
                  <a:ext uri="{0D108BD9-81ED-4DB2-BD59-A6C34878D82A}">
                    <a16:rowId xmlns:a16="http://schemas.microsoft.com/office/drawing/2014/main" val="10004"/>
                  </a:ext>
                </a:extLst>
              </a:tr>
              <a:tr h="315913">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VI.</a:t>
                      </a:r>
                    </a:p>
                  </a:txBody>
                  <a:tcPr horzOverflow="overflow">
                    <a:lnL cap="flat">
                      <a:noFill/>
                    </a:lnL>
                    <a:lnR>
                      <a:noFill/>
                    </a:lnR>
                    <a:lnT>
                      <a:noFill/>
                    </a:lnT>
                    <a:lnB>
                      <a:noFill/>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Felt by all, many frightened. Some heavy furniture moved; a few instances of fallen plaster. Damage slight.</a:t>
                      </a:r>
                    </a:p>
                  </a:txBody>
                  <a:tcPr anchor="ctr" horzOverflow="overflow">
                    <a:lnL>
                      <a:noFill/>
                    </a:lnL>
                    <a:lnR cap="flat">
                      <a:noFill/>
                    </a:lnR>
                    <a:lnT>
                      <a:noFill/>
                    </a:lnT>
                    <a:lnB>
                      <a:noFill/>
                    </a:lnB>
                    <a:lnTlToBr>
                      <a:noFill/>
                    </a:lnTlToBr>
                    <a:lnBlToTr>
                      <a:noFill/>
                    </a:lnBlToTr>
                    <a:solidFill>
                      <a:srgbClr val="FFFFCC"/>
                    </a:solidFill>
                  </a:tcPr>
                </a:tc>
                <a:extLst>
                  <a:ext uri="{0D108BD9-81ED-4DB2-BD59-A6C34878D82A}">
                    <a16:rowId xmlns:a16="http://schemas.microsoft.com/office/drawing/2014/main" val="10005"/>
                  </a:ext>
                </a:extLst>
              </a:tr>
              <a:tr h="422275">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VII.</a:t>
                      </a:r>
                    </a:p>
                  </a:txBody>
                  <a:tcPr horzOverflow="overflow">
                    <a:lnL cap="flat">
                      <a:noFill/>
                    </a:lnL>
                    <a:lnR>
                      <a:noFill/>
                    </a:lnR>
                    <a:lnT>
                      <a:noFill/>
                    </a:lnT>
                    <a:lnB>
                      <a:noFill/>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Damage negligible in buildings of good design and construction; slight to moderate in well-built ordinary structures; considerable damage in poorly built or badly designed structures; some chimneys broken.</a:t>
                      </a:r>
                    </a:p>
                  </a:txBody>
                  <a:tcPr anchor="ctr" horzOverflow="overflow">
                    <a:lnL>
                      <a:noFill/>
                    </a:lnL>
                    <a:lnR cap="flat">
                      <a:noFill/>
                    </a:lnR>
                    <a:lnT>
                      <a:noFill/>
                    </a:lnT>
                    <a:lnB>
                      <a:noFill/>
                    </a:lnB>
                    <a:lnTlToBr>
                      <a:noFill/>
                    </a:lnTlToBr>
                    <a:lnBlToTr>
                      <a:noFill/>
                    </a:lnBlToTr>
                    <a:solidFill>
                      <a:srgbClr val="FFFFCC"/>
                    </a:solidFill>
                  </a:tcPr>
                </a:tc>
                <a:extLst>
                  <a:ext uri="{0D108BD9-81ED-4DB2-BD59-A6C34878D82A}">
                    <a16:rowId xmlns:a16="http://schemas.microsoft.com/office/drawing/2014/main" val="10006"/>
                  </a:ext>
                </a:extLst>
              </a:tr>
              <a:tr h="528638">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VIII.</a:t>
                      </a:r>
                    </a:p>
                  </a:txBody>
                  <a:tcPr horzOverflow="overflow">
                    <a:lnL cap="flat">
                      <a:noFill/>
                    </a:lnL>
                    <a:lnR>
                      <a:noFill/>
                    </a:lnR>
                    <a:lnT>
                      <a:noFill/>
                    </a:lnT>
                    <a:lnB>
                      <a:noFill/>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Damage slight in specially designed structures; considerable damage in ordinary substantial buildings with partial collapse. Damage great in poorly built structures. Fall of chimneys, factory stacks, columns, monuments, walls. Heavy furniture overturned.</a:t>
                      </a:r>
                    </a:p>
                  </a:txBody>
                  <a:tcPr anchor="ctr" horzOverflow="overflow">
                    <a:lnL>
                      <a:noFill/>
                    </a:lnL>
                    <a:lnR cap="flat">
                      <a:noFill/>
                    </a:lnR>
                    <a:lnT>
                      <a:noFill/>
                    </a:lnT>
                    <a:lnB>
                      <a:noFill/>
                    </a:lnB>
                    <a:lnTlToBr>
                      <a:noFill/>
                    </a:lnTlToBr>
                    <a:lnBlToTr>
                      <a:noFill/>
                    </a:lnBlToTr>
                    <a:solidFill>
                      <a:srgbClr val="FFFFCC"/>
                    </a:solidFill>
                  </a:tcPr>
                </a:tc>
                <a:extLst>
                  <a:ext uri="{0D108BD9-81ED-4DB2-BD59-A6C34878D82A}">
                    <a16:rowId xmlns:a16="http://schemas.microsoft.com/office/drawing/2014/main" val="10007"/>
                  </a:ext>
                </a:extLst>
              </a:tr>
              <a:tr h="420688">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IX.</a:t>
                      </a:r>
                    </a:p>
                  </a:txBody>
                  <a:tcPr horzOverflow="overflow">
                    <a:lnL cap="flat">
                      <a:noFill/>
                    </a:lnL>
                    <a:lnR>
                      <a:noFill/>
                    </a:lnR>
                    <a:lnT>
                      <a:noFill/>
                    </a:lnT>
                    <a:lnB>
                      <a:noFill/>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Damage considerable in specially designed structures; well-designed frame structures thrown out of plumb. Damage great in substantial buildings, with partial collapse. Buildings shifted off foundations.</a:t>
                      </a:r>
                    </a:p>
                  </a:txBody>
                  <a:tcPr anchor="ctr" horzOverflow="overflow">
                    <a:lnL>
                      <a:noFill/>
                    </a:lnL>
                    <a:lnR cap="flat">
                      <a:noFill/>
                    </a:lnR>
                    <a:lnT>
                      <a:noFill/>
                    </a:lnT>
                    <a:lnB>
                      <a:noFill/>
                    </a:lnB>
                    <a:lnTlToBr>
                      <a:noFill/>
                    </a:lnTlToBr>
                    <a:lnBlToTr>
                      <a:noFill/>
                    </a:lnBlToTr>
                    <a:solidFill>
                      <a:srgbClr val="FFFFCC"/>
                    </a:solidFill>
                  </a:tcPr>
                </a:tc>
                <a:extLst>
                  <a:ext uri="{0D108BD9-81ED-4DB2-BD59-A6C34878D82A}">
                    <a16:rowId xmlns:a16="http://schemas.microsoft.com/office/drawing/2014/main" val="10008"/>
                  </a:ext>
                </a:extLst>
              </a:tr>
              <a:tr h="317500">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X.</a:t>
                      </a:r>
                    </a:p>
                  </a:txBody>
                  <a:tcPr horzOverflow="overflow">
                    <a:lnL cap="flat">
                      <a:noFill/>
                    </a:lnL>
                    <a:lnR>
                      <a:noFill/>
                    </a:lnR>
                    <a:lnT>
                      <a:noFill/>
                    </a:lnT>
                    <a:lnB>
                      <a:noFill/>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Some well-built wooden structures destroyed; most masonry and frame structures destroyed with foundations. Rails bent.</a:t>
                      </a:r>
                    </a:p>
                  </a:txBody>
                  <a:tcPr anchor="ctr" horzOverflow="overflow">
                    <a:lnL>
                      <a:noFill/>
                    </a:lnL>
                    <a:lnR cap="flat">
                      <a:noFill/>
                    </a:lnR>
                    <a:lnT>
                      <a:noFill/>
                    </a:lnT>
                    <a:lnB>
                      <a:noFill/>
                    </a:lnB>
                    <a:lnTlToBr>
                      <a:noFill/>
                    </a:lnTlToBr>
                    <a:lnBlToTr>
                      <a:noFill/>
                    </a:lnBlToTr>
                    <a:solidFill>
                      <a:srgbClr val="FFFFCC"/>
                    </a:solidFill>
                  </a:tcPr>
                </a:tc>
                <a:extLst>
                  <a:ext uri="{0D108BD9-81ED-4DB2-BD59-A6C34878D82A}">
                    <a16:rowId xmlns:a16="http://schemas.microsoft.com/office/drawing/2014/main" val="10009"/>
                  </a:ext>
                </a:extLst>
              </a:tr>
              <a:tr h="315913">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XI.</a:t>
                      </a:r>
                    </a:p>
                  </a:txBody>
                  <a:tcPr horzOverflow="overflow">
                    <a:lnL cap="flat">
                      <a:noFill/>
                    </a:lnL>
                    <a:lnR>
                      <a:noFill/>
                    </a:lnR>
                    <a:lnT>
                      <a:noFill/>
                    </a:lnT>
                    <a:lnB>
                      <a:noFill/>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Few, if any (masonry) structures remain standing. Bridges destroyed. Rails bent greatly.</a:t>
                      </a:r>
                    </a:p>
                  </a:txBody>
                  <a:tcPr anchor="ctr" horzOverflow="overflow">
                    <a:lnL>
                      <a:noFill/>
                    </a:lnL>
                    <a:lnR cap="flat">
                      <a:noFill/>
                    </a:lnR>
                    <a:lnT>
                      <a:noFill/>
                    </a:lnT>
                    <a:lnB>
                      <a:noFill/>
                    </a:lnB>
                    <a:lnTlToBr>
                      <a:noFill/>
                    </a:lnTlToBr>
                    <a:lnBlToTr>
                      <a:noFill/>
                    </a:lnBlToTr>
                    <a:solidFill>
                      <a:srgbClr val="FFFFCC"/>
                    </a:solidFill>
                  </a:tcPr>
                </a:tc>
                <a:extLst>
                  <a:ext uri="{0D108BD9-81ED-4DB2-BD59-A6C34878D82A}">
                    <a16:rowId xmlns:a16="http://schemas.microsoft.com/office/drawing/2014/main" val="10010"/>
                  </a:ext>
                </a:extLst>
              </a:tr>
              <a:tr h="211138">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XII.</a:t>
                      </a:r>
                    </a:p>
                  </a:txBody>
                  <a:tcPr horzOverflow="overflow">
                    <a:lnL cap="flat">
                      <a:noFill/>
                    </a:lnL>
                    <a:lnR>
                      <a:noFill/>
                    </a:lnR>
                    <a:lnT>
                      <a:noFill/>
                    </a:lnT>
                    <a:lnB cap="flat">
                      <a:noFill/>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solidFill>
                            <a:schemeClr val="tx1"/>
                          </a:solidFill>
                          <a:effectLst/>
                          <a:latin typeface="Arial" charset="0"/>
                        </a:rPr>
                        <a:t>Damage total. Lines of sight and level are distorted. Objects thrown into the air.</a:t>
                      </a:r>
                    </a:p>
                  </a:txBody>
                  <a:tcPr anchor="ctr" horzOverflow="overflow">
                    <a:lnL>
                      <a:noFill/>
                    </a:lnL>
                    <a:lnR cap="flat">
                      <a:noFill/>
                    </a:lnR>
                    <a:lnT>
                      <a:noFill/>
                    </a:lnT>
                    <a:lnB cap="flat">
                      <a:noFill/>
                    </a:lnB>
                    <a:lnTlToBr>
                      <a:noFill/>
                    </a:lnTlToBr>
                    <a:lnBlToTr>
                      <a:noFill/>
                    </a:lnBlToTr>
                    <a:solidFill>
                      <a:srgbClr val="FFFFCC"/>
                    </a:solidFill>
                  </a:tcPr>
                </a:tc>
                <a:extLst>
                  <a:ext uri="{0D108BD9-81ED-4DB2-BD59-A6C34878D82A}">
                    <a16:rowId xmlns:a16="http://schemas.microsoft.com/office/drawing/2014/main" val="10011"/>
                  </a:ext>
                </a:extLst>
              </a:tr>
            </a:tbl>
          </a:graphicData>
        </a:graphic>
      </p:graphicFrame>
      <p:sp>
        <p:nvSpPr>
          <p:cNvPr id="4" name="Date Placeholder 3"/>
          <p:cNvSpPr>
            <a:spLocks noGrp="1"/>
          </p:cNvSpPr>
          <p:nvPr>
            <p:ph type="dt" sz="half" idx="12"/>
          </p:nvPr>
        </p:nvSpPr>
        <p:spPr/>
        <p:txBody>
          <a:bodyPr/>
          <a:lstStyle/>
          <a:p>
            <a:r>
              <a:rPr lang="en-US"/>
              <a:t>© Ben van der Pluijm</a:t>
            </a:r>
          </a:p>
        </p:txBody>
      </p:sp>
      <p:cxnSp>
        <p:nvCxnSpPr>
          <p:cNvPr id="6" name="Straight Connector 5"/>
          <p:cNvCxnSpPr/>
          <p:nvPr/>
        </p:nvCxnSpPr>
        <p:spPr bwMode="auto">
          <a:xfrm>
            <a:off x="457200" y="3352800"/>
            <a:ext cx="11506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rot="16200000">
            <a:off x="-33232" y="4274953"/>
            <a:ext cx="1184940" cy="369332"/>
          </a:xfrm>
          <a:prstGeom prst="rect">
            <a:avLst/>
          </a:prstGeom>
          <a:noFill/>
        </p:spPr>
        <p:txBody>
          <a:bodyPr wrap="none" rtlCol="0">
            <a:spAutoFit/>
          </a:bodyPr>
          <a:lstStyle/>
          <a:p>
            <a:r>
              <a:rPr lang="en-US" dirty="0">
                <a:solidFill>
                  <a:srgbClr val="FF0000"/>
                </a:solidFill>
              </a:rPr>
              <a:t>DAMAGE</a:t>
            </a:r>
          </a:p>
        </p:txBody>
      </p:sp>
    </p:spTree>
    <p:extLst>
      <p:ext uri="{BB962C8B-B14F-4D97-AF65-F5344CB8AC3E}">
        <p14:creationId xmlns:p14="http://schemas.microsoft.com/office/powerpoint/2010/main" val="36450747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Example: 1994 Northridge (CA) EQ</a:t>
            </a:r>
          </a:p>
        </p:txBody>
      </p:sp>
      <p:sp>
        <p:nvSpPr>
          <p:cNvPr id="3" name="Footer Placeholder 2"/>
          <p:cNvSpPr>
            <a:spLocks noGrp="1"/>
          </p:cNvSpPr>
          <p:nvPr>
            <p:ph type="ftr" sz="quarter" idx="10"/>
          </p:nvPr>
        </p:nvSpPr>
        <p:spPr/>
        <p:txBody>
          <a:bodyPr/>
          <a:lstStyle/>
          <a:p>
            <a:pPr>
              <a:defRPr/>
            </a:pPr>
            <a:r>
              <a:rPr lang="en-US"/>
              <a:t>Earthquakes</a:t>
            </a:r>
          </a:p>
        </p:txBody>
      </p:sp>
      <p:sp>
        <p:nvSpPr>
          <p:cNvPr id="4" name="Slide Number Placeholder 3"/>
          <p:cNvSpPr>
            <a:spLocks noGrp="1"/>
          </p:cNvSpPr>
          <p:nvPr>
            <p:ph type="sldNum" sz="quarter" idx="11"/>
          </p:nvPr>
        </p:nvSpPr>
        <p:spPr/>
        <p:txBody>
          <a:bodyPr/>
          <a:lstStyle/>
          <a:p>
            <a:pPr>
              <a:defRPr/>
            </a:pPr>
            <a:fld id="{CBC61A33-EBA9-466B-95C1-59C48688908E}" type="slidenum">
              <a:rPr lang="en-US" smtClean="0"/>
              <a:pPr>
                <a:defRPr/>
              </a:pPr>
              <a:t>15</a:t>
            </a:fld>
            <a:endParaRPr lang="en-US"/>
          </a:p>
        </p:txBody>
      </p:sp>
      <p:sp>
        <p:nvSpPr>
          <p:cNvPr id="21507" name="Rectangle 3" descr="0410a"/>
          <p:cNvSpPr>
            <a:spLocks noGrp="1" noChangeAspect="1" noChangeArrowheads="1"/>
          </p:cNvSpPr>
          <p:nvPr/>
        </p:nvSpPr>
        <p:spPr bwMode="auto">
          <a:xfrm>
            <a:off x="3657600" y="838200"/>
            <a:ext cx="7315200" cy="5686844"/>
          </a:xfrm>
          <a:prstGeom prst="rect">
            <a:avLst/>
          </a:prstGeom>
          <a:blipFill dpi="0" rotWithShape="1">
            <a:blip r:embed="rId3" cstate="print"/>
            <a:srcRect/>
            <a:stretch>
              <a:fillRect b="-4630"/>
            </a:stretch>
          </a:blipFill>
          <a:ln w="9525">
            <a:noFill/>
            <a:miter lim="800000"/>
            <a:headEnd/>
            <a:tailEnd/>
          </a:ln>
        </p:spPr>
        <p:txBody>
          <a:bodyPr/>
          <a:lstStyle/>
          <a:p>
            <a:endParaRPr lang="en-US"/>
          </a:p>
        </p:txBody>
      </p:sp>
      <p:sp>
        <p:nvSpPr>
          <p:cNvPr id="2" name="5-Point Star 1"/>
          <p:cNvSpPr/>
          <p:nvPr/>
        </p:nvSpPr>
        <p:spPr>
          <a:xfrm>
            <a:off x="7467600" y="3639312"/>
            <a:ext cx="228600"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8000" y="1643054"/>
            <a:ext cx="2667000" cy="3785652"/>
          </a:xfrm>
          <a:prstGeom prst="rect">
            <a:avLst/>
          </a:prstGeom>
          <a:solidFill>
            <a:schemeClr val="bg1"/>
          </a:solidFill>
        </p:spPr>
        <p:txBody>
          <a:bodyPr wrap="square">
            <a:spAutoFit/>
          </a:bodyPr>
          <a:lstStyle/>
          <a:p>
            <a:r>
              <a:rPr lang="en-US" sz="2000" dirty="0"/>
              <a:t>Mercalli intensities of 1994 Northridge (CA) earthquake.</a:t>
            </a:r>
          </a:p>
          <a:p>
            <a:r>
              <a:rPr lang="en-US" sz="2000" dirty="0"/>
              <a:t>M</a:t>
            </a:r>
            <a:r>
              <a:rPr lang="en-US" sz="2000" baseline="-25000" dirty="0"/>
              <a:t>w</a:t>
            </a:r>
            <a:r>
              <a:rPr lang="en-US" sz="2000" dirty="0"/>
              <a:t>6.7; PGA &gt;1g</a:t>
            </a:r>
          </a:p>
          <a:p>
            <a:endParaRPr lang="en-US" sz="2000" dirty="0"/>
          </a:p>
          <a:p>
            <a:pPr marL="342900" indent="-342900">
              <a:buFont typeface="Arial" panose="020B0604020202020204" pitchFamily="34" charset="0"/>
              <a:buChar char="•"/>
            </a:pPr>
            <a:r>
              <a:rPr lang="en-US" sz="2000" dirty="0"/>
              <a:t>January 17, 1994 at 4:30:55am PST</a:t>
            </a:r>
          </a:p>
          <a:p>
            <a:pPr marL="342900" indent="-342900">
              <a:buFont typeface="Arial" panose="020B0604020202020204" pitchFamily="34" charset="0"/>
              <a:buChar char="•"/>
            </a:pPr>
            <a:r>
              <a:rPr lang="en-US" sz="2000" dirty="0"/>
              <a:t>thrust fault</a:t>
            </a:r>
          </a:p>
          <a:p>
            <a:pPr marL="342900" indent="-342900">
              <a:buFont typeface="Arial" panose="020B0604020202020204" pitchFamily="34" charset="0"/>
              <a:buChar char="•"/>
            </a:pPr>
            <a:r>
              <a:rPr lang="en-US" sz="2000" dirty="0"/>
              <a:t>57 deaths, &gt;8,700 injured</a:t>
            </a:r>
          </a:p>
          <a:p>
            <a:pPr marL="342900" indent="-342900">
              <a:buFont typeface="Arial" panose="020B0604020202020204" pitchFamily="34" charset="0"/>
              <a:buChar char="•"/>
            </a:pPr>
            <a:r>
              <a:rPr lang="en-US" sz="2000" dirty="0"/>
              <a:t>$15-40B property damage)</a:t>
            </a:r>
          </a:p>
        </p:txBody>
      </p:sp>
      <p:sp>
        <p:nvSpPr>
          <p:cNvPr id="8" name="5-Point Star 7"/>
          <p:cNvSpPr/>
          <p:nvPr/>
        </p:nvSpPr>
        <p:spPr>
          <a:xfrm>
            <a:off x="4038600" y="5303520"/>
            <a:ext cx="228600"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26944249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Earthquake Shaking and Subsurface: Sand vs Sandstone</a:t>
            </a:r>
          </a:p>
        </p:txBody>
      </p:sp>
      <p:sp>
        <p:nvSpPr>
          <p:cNvPr id="2" name="Footer Placeholder 1"/>
          <p:cNvSpPr>
            <a:spLocks noGrp="1"/>
          </p:cNvSpPr>
          <p:nvPr>
            <p:ph type="ftr" sz="quarter" idx="10"/>
          </p:nvPr>
        </p:nvSpPr>
        <p:spPr/>
        <p:txBody>
          <a:bodyPr/>
          <a:lstStyle/>
          <a:p>
            <a:pPr>
              <a:defRPr/>
            </a:pPr>
            <a:r>
              <a:rPr lang="en-US"/>
              <a:t>Earthquakes</a:t>
            </a:r>
          </a:p>
        </p:txBody>
      </p:sp>
      <p:sp>
        <p:nvSpPr>
          <p:cNvPr id="3" name="Slide Number Placeholder 2"/>
          <p:cNvSpPr>
            <a:spLocks noGrp="1"/>
          </p:cNvSpPr>
          <p:nvPr>
            <p:ph type="sldNum" sz="quarter" idx="11"/>
          </p:nvPr>
        </p:nvSpPr>
        <p:spPr/>
        <p:txBody>
          <a:bodyPr/>
          <a:lstStyle/>
          <a:p>
            <a:pPr>
              <a:defRPr/>
            </a:pPr>
            <a:fld id="{CBC61A33-EBA9-466B-95C1-59C48688908E}" type="slidenum">
              <a:rPr lang="en-US" smtClean="0"/>
              <a:pPr>
                <a:defRPr/>
              </a:pPr>
              <a:t>16</a:t>
            </a:fld>
            <a:endParaRPr lang="en-US"/>
          </a:p>
        </p:txBody>
      </p:sp>
      <p:sp>
        <p:nvSpPr>
          <p:cNvPr id="49155" name="Rectangle 3" descr="0429a"/>
          <p:cNvSpPr>
            <a:spLocks noGrp="1" noChangeAspect="1" noChangeArrowheads="1"/>
          </p:cNvSpPr>
          <p:nvPr/>
        </p:nvSpPr>
        <p:spPr bwMode="auto">
          <a:xfrm>
            <a:off x="1524000" y="1143000"/>
            <a:ext cx="5486400" cy="3670935"/>
          </a:xfrm>
          <a:prstGeom prst="rect">
            <a:avLst/>
          </a:prstGeom>
          <a:blipFill dpi="0" rotWithShape="1">
            <a:blip r:embed="rId3"/>
            <a:srcRect/>
            <a:stretch>
              <a:fillRect/>
            </a:stretch>
          </a:blipFill>
          <a:ln w="9525">
            <a:noFill/>
            <a:miter lim="800000"/>
            <a:headEnd/>
            <a:tailEnd/>
          </a:ln>
        </p:spPr>
        <p:txBody>
          <a:bodyPr/>
          <a:lstStyle/>
          <a:p>
            <a:endParaRPr lang="en-US"/>
          </a:p>
        </p:txBody>
      </p:sp>
      <p:sp>
        <p:nvSpPr>
          <p:cNvPr id="5" name="Rectangle 3" descr="0430"/>
          <p:cNvSpPr>
            <a:spLocks noGrp="1" noChangeAspect="1" noChangeArrowheads="1"/>
          </p:cNvSpPr>
          <p:nvPr/>
        </p:nvSpPr>
        <p:spPr bwMode="auto">
          <a:xfrm>
            <a:off x="7909560" y="838200"/>
            <a:ext cx="3383280" cy="5722446"/>
          </a:xfrm>
          <a:prstGeom prst="rect">
            <a:avLst/>
          </a:prstGeom>
          <a:blipFill dpi="0" rotWithShape="1">
            <a:blip r:embed="rId4"/>
            <a:srcRect/>
            <a:stretch>
              <a:fillRect t="-1" b="-3994"/>
            </a:stretch>
          </a:blipFill>
          <a:ln w="9525">
            <a:noFill/>
            <a:miter lim="800000"/>
            <a:headEnd/>
            <a:tailEnd/>
          </a:ln>
        </p:spPr>
        <p:txBody>
          <a:bodyPr/>
          <a:lstStyle/>
          <a:p>
            <a:endParaRPr lang="en-US"/>
          </a:p>
        </p:txBody>
      </p:sp>
      <p:sp>
        <p:nvSpPr>
          <p:cNvPr id="7" name="TextBox 6"/>
          <p:cNvSpPr txBox="1"/>
          <p:nvPr/>
        </p:nvSpPr>
        <p:spPr>
          <a:xfrm>
            <a:off x="990600" y="5080337"/>
            <a:ext cx="6553200" cy="1323439"/>
          </a:xfrm>
          <a:prstGeom prst="rect">
            <a:avLst/>
          </a:prstGeom>
          <a:noFill/>
        </p:spPr>
        <p:txBody>
          <a:bodyPr wrap="square" rtlCol="0">
            <a:spAutoFit/>
          </a:bodyPr>
          <a:lstStyle/>
          <a:p>
            <a:r>
              <a:rPr lang="en-US" sz="2000" dirty="0"/>
              <a:t>Same magnitude + different subsurface </a:t>
            </a:r>
          </a:p>
          <a:p>
            <a:r>
              <a:rPr lang="en-US" sz="2000" dirty="0"/>
              <a:t>	= different impact</a:t>
            </a:r>
          </a:p>
          <a:p>
            <a:r>
              <a:rPr lang="en-US" sz="2000" dirty="0"/>
              <a:t>New Madrid EQ (1895) vs. Northridge EQ (1994)</a:t>
            </a:r>
          </a:p>
          <a:p>
            <a:r>
              <a:rPr lang="en-US" sz="2000" dirty="0"/>
              <a:t>strong rock vs. weak soil</a:t>
            </a:r>
          </a:p>
        </p:txBody>
      </p:sp>
      <p:sp>
        <p:nvSpPr>
          <p:cNvPr id="4" name="Date Placeholder 3"/>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26931042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5"/>
          <p:cNvSpPr>
            <a:spLocks noChangeArrowheads="1"/>
          </p:cNvSpPr>
          <p:nvPr/>
        </p:nvSpPr>
        <p:spPr bwMode="auto">
          <a:xfrm>
            <a:off x="301986" y="5163327"/>
            <a:ext cx="6681162" cy="1261884"/>
          </a:xfrm>
          <a:prstGeom prst="rect">
            <a:avLst/>
          </a:prstGeom>
          <a:noFill/>
          <a:ln w="9525">
            <a:noFill/>
            <a:miter lim="800000"/>
            <a:headEnd/>
            <a:tailEnd/>
          </a:ln>
        </p:spPr>
        <p:txBody>
          <a:bodyPr wrap="square">
            <a:spAutoFit/>
          </a:bodyPr>
          <a:lstStyle/>
          <a:p>
            <a:pPr eaLnBrk="0" hangingPunct="0"/>
            <a:r>
              <a:rPr lang="en-US" sz="2000" dirty="0"/>
              <a:t>Expected Peak Ground Acceleration (PGA) with 10% chance of exceedance in 50 years.</a:t>
            </a:r>
          </a:p>
          <a:p>
            <a:pPr eaLnBrk="0" hangingPunct="0"/>
            <a:r>
              <a:rPr lang="en-US" dirty="0"/>
              <a:t>Serious structural damage starts at &gt;10% of g (1g = 9.8m/s</a:t>
            </a:r>
            <a:r>
              <a:rPr lang="en-US" baseline="30000" dirty="0"/>
              <a:t>2 </a:t>
            </a:r>
            <a:r>
              <a:rPr lang="en-US" dirty="0"/>
              <a:t>= 100%).   Acceleration of 2.4m/s</a:t>
            </a:r>
            <a:r>
              <a:rPr lang="en-US" baseline="30000" dirty="0"/>
              <a:t>2</a:t>
            </a:r>
            <a:r>
              <a:rPr lang="en-US" dirty="0"/>
              <a:t> is 2.4/9.8 = 24% of g.</a:t>
            </a:r>
          </a:p>
        </p:txBody>
      </p:sp>
      <p:sp>
        <p:nvSpPr>
          <p:cNvPr id="26630" name="Rectangle 6"/>
          <p:cNvSpPr>
            <a:spLocks noGrp="1" noChangeArrowheads="1"/>
          </p:cNvSpPr>
          <p:nvPr>
            <p:ph type="title"/>
          </p:nvPr>
        </p:nvSpPr>
        <p:spPr/>
        <p:txBody>
          <a:bodyPr/>
          <a:lstStyle/>
          <a:p>
            <a:pPr eaLnBrk="1" hangingPunct="1"/>
            <a:r>
              <a:rPr lang="en-US" dirty="0"/>
              <a:t>Global Seismic Hazard</a:t>
            </a:r>
          </a:p>
        </p:txBody>
      </p:sp>
      <p:sp>
        <p:nvSpPr>
          <p:cNvPr id="2" name="Footer Placeholder 1"/>
          <p:cNvSpPr>
            <a:spLocks noGrp="1"/>
          </p:cNvSpPr>
          <p:nvPr>
            <p:ph type="ftr" sz="quarter" idx="10"/>
          </p:nvPr>
        </p:nvSpPr>
        <p:spPr/>
        <p:txBody>
          <a:bodyPr/>
          <a:lstStyle/>
          <a:p>
            <a:pPr>
              <a:defRPr/>
            </a:pPr>
            <a:r>
              <a:rPr lang="en-US"/>
              <a:t>Earthquakes</a:t>
            </a:r>
          </a:p>
        </p:txBody>
      </p:sp>
      <p:sp>
        <p:nvSpPr>
          <p:cNvPr id="3" name="Slide Number Placeholder 2"/>
          <p:cNvSpPr>
            <a:spLocks noGrp="1"/>
          </p:cNvSpPr>
          <p:nvPr>
            <p:ph type="sldNum" sz="quarter" idx="11"/>
          </p:nvPr>
        </p:nvSpPr>
        <p:spPr/>
        <p:txBody>
          <a:bodyPr/>
          <a:lstStyle/>
          <a:p>
            <a:pPr>
              <a:defRPr/>
            </a:pPr>
            <a:fld id="{CBC61A33-EBA9-466B-95C1-59C48688908E}" type="slidenum">
              <a:rPr lang="en-US" smtClean="0"/>
              <a:pPr>
                <a:defRPr/>
              </a:pPr>
              <a:t>17</a:t>
            </a:fld>
            <a:endParaRPr lang="en-US"/>
          </a:p>
        </p:txBody>
      </p:sp>
      <p:pic>
        <p:nvPicPr>
          <p:cNvPr id="8194" name="Picture 2" descr="https://www.gfz-potsdam.de/fileadmin/_migrated/pics/Department2/sec26/GSHAP_World_Map_01.gif"/>
          <p:cNvPicPr>
            <a:picLocks noChangeAspect="1" noChangeArrowheads="1"/>
          </p:cNvPicPr>
          <p:nvPr/>
        </p:nvPicPr>
        <p:blipFill rotWithShape="1">
          <a:blip r:embed="rId3">
            <a:extLst>
              <a:ext uri="{28A0092B-C50C-407E-A947-70E740481C1C}">
                <a14:useLocalDpi xmlns:a14="http://schemas.microsoft.com/office/drawing/2010/main" val="0"/>
              </a:ext>
            </a:extLst>
          </a:blip>
          <a:srcRect l="661" t="23813" r="-661" b="2518"/>
          <a:stretch/>
        </p:blipFill>
        <p:spPr bwMode="auto">
          <a:xfrm>
            <a:off x="1371600" y="914400"/>
            <a:ext cx="9601200" cy="42377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5400000">
            <a:off x="10210003" y="3111766"/>
            <a:ext cx="2910925" cy="276999"/>
          </a:xfrm>
          <a:prstGeom prst="rect">
            <a:avLst/>
          </a:prstGeom>
        </p:spPr>
        <p:txBody>
          <a:bodyPr wrap="none">
            <a:spAutoFit/>
          </a:bodyPr>
          <a:lstStyle/>
          <a:p>
            <a:r>
              <a:rPr lang="en-US" sz="1200" dirty="0"/>
              <a:t>https://www.gfz-potsdam.de/en/GSHAP/</a:t>
            </a:r>
          </a:p>
        </p:txBody>
      </p:sp>
      <p:pic>
        <p:nvPicPr>
          <p:cNvPr id="5" name="Picture 4"/>
          <p:cNvPicPr>
            <a:picLocks noChangeAspect="1"/>
          </p:cNvPicPr>
          <p:nvPr/>
        </p:nvPicPr>
        <p:blipFill>
          <a:blip r:embed="rId4"/>
          <a:stretch>
            <a:fillRect/>
          </a:stretch>
        </p:blipFill>
        <p:spPr>
          <a:xfrm>
            <a:off x="7194643" y="5285017"/>
            <a:ext cx="4572000" cy="1191983"/>
          </a:xfrm>
          <a:prstGeom prst="rect">
            <a:avLst/>
          </a:prstGeom>
        </p:spPr>
      </p:pic>
      <p:sp>
        <p:nvSpPr>
          <p:cNvPr id="7" name="Right Triangle 6"/>
          <p:cNvSpPr/>
          <p:nvPr/>
        </p:nvSpPr>
        <p:spPr bwMode="auto">
          <a:xfrm rot="5400000">
            <a:off x="1638300" y="571500"/>
            <a:ext cx="1524000" cy="2057400"/>
          </a:xfrm>
          <a:prstGeom prst="r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6" name="Date Placeholder 5"/>
          <p:cNvSpPr>
            <a:spLocks noGrp="1"/>
          </p:cNvSpPr>
          <p:nvPr>
            <p:ph type="dt" sz="half" idx="12"/>
          </p:nvPr>
        </p:nvSpPr>
        <p:spPr/>
        <p:txBody>
          <a:bodyPr/>
          <a:lstStyle/>
          <a:p>
            <a:r>
              <a:rPr lang="en-US"/>
              <a:t>© Ben van der Pluijm</a:t>
            </a:r>
          </a:p>
        </p:txBody>
      </p:sp>
      <p:sp>
        <p:nvSpPr>
          <p:cNvPr id="8" name="Freeform: Shape 7">
            <a:extLst>
              <a:ext uri="{FF2B5EF4-FFF2-40B4-BE49-F238E27FC236}">
                <a16:creationId xmlns:a16="http://schemas.microsoft.com/office/drawing/2014/main" id="{521ED4D2-DF3B-4BD9-9106-FE8989125E13}"/>
              </a:ext>
            </a:extLst>
          </p:cNvPr>
          <p:cNvSpPr/>
          <p:nvPr/>
        </p:nvSpPr>
        <p:spPr bwMode="auto">
          <a:xfrm>
            <a:off x="8829675" y="685800"/>
            <a:ext cx="2228850" cy="1614488"/>
          </a:xfrm>
          <a:custGeom>
            <a:avLst/>
            <a:gdLst>
              <a:gd name="connsiteX0" fmla="*/ 0 w 2228850"/>
              <a:gd name="connsiteY0" fmla="*/ 42863 h 1614488"/>
              <a:gd name="connsiteX1" fmla="*/ 257175 w 2228850"/>
              <a:gd name="connsiteY1" fmla="*/ 457200 h 1614488"/>
              <a:gd name="connsiteX2" fmla="*/ 957263 w 2228850"/>
              <a:gd name="connsiteY2" fmla="*/ 871538 h 1614488"/>
              <a:gd name="connsiteX3" fmla="*/ 1414463 w 2228850"/>
              <a:gd name="connsiteY3" fmla="*/ 1200150 h 1614488"/>
              <a:gd name="connsiteX4" fmla="*/ 1728788 w 2228850"/>
              <a:gd name="connsiteY4" fmla="*/ 1614488 h 1614488"/>
              <a:gd name="connsiteX5" fmla="*/ 2228850 w 2228850"/>
              <a:gd name="connsiteY5" fmla="*/ 1614488 h 1614488"/>
              <a:gd name="connsiteX6" fmla="*/ 2200275 w 2228850"/>
              <a:gd name="connsiteY6" fmla="*/ 0 h 1614488"/>
              <a:gd name="connsiteX7" fmla="*/ 0 w 2228850"/>
              <a:gd name="connsiteY7" fmla="*/ 42863 h 161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8850" h="1614488">
                <a:moveTo>
                  <a:pt x="0" y="42863"/>
                </a:moveTo>
                <a:lnTo>
                  <a:pt x="257175" y="457200"/>
                </a:lnTo>
                <a:lnTo>
                  <a:pt x="957263" y="871538"/>
                </a:lnTo>
                <a:lnTo>
                  <a:pt x="1414463" y="1200150"/>
                </a:lnTo>
                <a:lnTo>
                  <a:pt x="1728788" y="1614488"/>
                </a:lnTo>
                <a:lnTo>
                  <a:pt x="2228850" y="1614488"/>
                </a:lnTo>
                <a:lnTo>
                  <a:pt x="2200275" y="0"/>
                </a:lnTo>
                <a:lnTo>
                  <a:pt x="0" y="42863"/>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156082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Earthquakes and Fault-plane Solutions </a:t>
            </a:r>
          </a:p>
        </p:txBody>
      </p:sp>
      <p:sp>
        <p:nvSpPr>
          <p:cNvPr id="5" name="Footer Placeholder 3"/>
          <p:cNvSpPr>
            <a:spLocks noGrp="1"/>
          </p:cNvSpPr>
          <p:nvPr>
            <p:ph type="ftr" sz="quarter" idx="10"/>
          </p:nvPr>
        </p:nvSpPr>
        <p:spPr/>
        <p:txBody>
          <a:bodyPr/>
          <a:lstStyle/>
          <a:p>
            <a:r>
              <a:rPr lang="en-US"/>
              <a:t>Earthquakes</a:t>
            </a:r>
          </a:p>
        </p:txBody>
      </p:sp>
      <p:sp>
        <p:nvSpPr>
          <p:cNvPr id="6" name="Slide Number Placeholder 4"/>
          <p:cNvSpPr>
            <a:spLocks noGrp="1"/>
          </p:cNvSpPr>
          <p:nvPr>
            <p:ph type="sldNum" sz="quarter" idx="11"/>
          </p:nvPr>
        </p:nvSpPr>
        <p:spPr/>
        <p:txBody>
          <a:bodyPr/>
          <a:lstStyle/>
          <a:p>
            <a:fld id="{4716BB57-DDEC-413B-A720-8809FD5D453B}" type="slidenum">
              <a:rPr lang="en-US"/>
              <a:pPr/>
              <a:t>18</a:t>
            </a:fld>
            <a:endParaRPr lang="en-US"/>
          </a:p>
        </p:txBody>
      </p:sp>
      <p:sp>
        <p:nvSpPr>
          <p:cNvPr id="3" name="Date Placeholder 2"/>
          <p:cNvSpPr>
            <a:spLocks noGrp="1"/>
          </p:cNvSpPr>
          <p:nvPr>
            <p:ph type="dt" sz="half" idx="12"/>
          </p:nvPr>
        </p:nvSpPr>
        <p:spPr/>
        <p:txBody>
          <a:bodyPr/>
          <a:lstStyle/>
          <a:p>
            <a:r>
              <a:rPr lang="en-US"/>
              <a:t>© Ben van der Pluijm</a:t>
            </a:r>
          </a:p>
        </p:txBody>
      </p:sp>
      <p:sp>
        <p:nvSpPr>
          <p:cNvPr id="2" name="Rectangle 1"/>
          <p:cNvSpPr/>
          <p:nvPr/>
        </p:nvSpPr>
        <p:spPr>
          <a:xfrm>
            <a:off x="685800" y="1219200"/>
            <a:ext cx="4648200" cy="4093428"/>
          </a:xfrm>
          <a:prstGeom prst="rect">
            <a:avLst/>
          </a:prstGeom>
        </p:spPr>
        <p:txBody>
          <a:bodyPr wrap="square">
            <a:spAutoFit/>
          </a:bodyPr>
          <a:lstStyle/>
          <a:p>
            <a:r>
              <a:rPr lang="en-US" sz="2000" dirty="0"/>
              <a:t>When EQ occurs, global seismometers record first motion (toward station vs away from station), dividing area into two sectors of compression (usually white) and two sectors of tension (usually shaded), separated by two planes.</a:t>
            </a:r>
          </a:p>
          <a:p>
            <a:r>
              <a:rPr lang="en-US" sz="2000" dirty="0"/>
              <a:t> </a:t>
            </a:r>
          </a:p>
          <a:p>
            <a:r>
              <a:rPr lang="en-US" sz="2000" dirty="0"/>
              <a:t>One of these planes is fault plane on which EQ occurred,  From distribution of compressive and tensile sectors, sense of slip on fault is constrained. </a:t>
            </a:r>
            <a:br>
              <a:rPr lang="en-US" sz="2000" dirty="0"/>
            </a:br>
            <a:endParaRPr lang="en-US" sz="20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76631"/>
          <a:stretch/>
        </p:blipFill>
        <p:spPr>
          <a:xfrm>
            <a:off x="5791200" y="4720723"/>
            <a:ext cx="5943600" cy="117374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7545" y="1043316"/>
            <a:ext cx="4379055" cy="2743200"/>
          </a:xfrm>
          <a:prstGeom prst="rect">
            <a:avLst/>
          </a:prstGeom>
        </p:spPr>
      </p:pic>
      <p:sp>
        <p:nvSpPr>
          <p:cNvPr id="11" name="Isosceles Triangle 10"/>
          <p:cNvSpPr/>
          <p:nvPr/>
        </p:nvSpPr>
        <p:spPr bwMode="auto">
          <a:xfrm rot="20403394">
            <a:off x="5867785" y="2780123"/>
            <a:ext cx="1346209" cy="127691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cxnSp>
        <p:nvCxnSpPr>
          <p:cNvPr id="13" name="Straight Connector 12"/>
          <p:cNvCxnSpPr/>
          <p:nvPr/>
        </p:nvCxnSpPr>
        <p:spPr bwMode="auto">
          <a:xfrm flipH="1">
            <a:off x="7772400" y="1524000"/>
            <a:ext cx="1828800" cy="1828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4" name="TextBox 3">
            <a:extLst>
              <a:ext uri="{FF2B5EF4-FFF2-40B4-BE49-F238E27FC236}">
                <a16:creationId xmlns:a16="http://schemas.microsoft.com/office/drawing/2014/main" id="{FF14EDA5-8442-3CA4-FE6A-14F0757401CD}"/>
              </a:ext>
            </a:extLst>
          </p:cNvPr>
          <p:cNvSpPr txBox="1"/>
          <p:nvPr/>
        </p:nvSpPr>
        <p:spPr>
          <a:xfrm>
            <a:off x="8602651" y="1154668"/>
            <a:ext cx="236549" cy="369332"/>
          </a:xfrm>
          <a:prstGeom prst="rect">
            <a:avLst/>
          </a:prstGeom>
          <a:solidFill>
            <a:schemeClr val="bg1"/>
          </a:solidFill>
        </p:spPr>
        <p:txBody>
          <a:bodyPr wrap="square" lIns="0" tIns="0" rIns="0" bIns="0" rtlCol="0">
            <a:spAutoFit/>
          </a:bodyPr>
          <a:lstStyle/>
          <a:p>
            <a:r>
              <a:rPr lang="en-US" sz="2400" dirty="0">
                <a:solidFill>
                  <a:srgbClr val="FF0000"/>
                </a:solidFill>
              </a:rPr>
              <a:t>C</a:t>
            </a:r>
          </a:p>
        </p:txBody>
      </p:sp>
      <p:sp>
        <p:nvSpPr>
          <p:cNvPr id="9" name="TextBox 8">
            <a:extLst>
              <a:ext uri="{FF2B5EF4-FFF2-40B4-BE49-F238E27FC236}">
                <a16:creationId xmlns:a16="http://schemas.microsoft.com/office/drawing/2014/main" id="{06663284-9993-572F-9FAA-8AB63C9091DC}"/>
              </a:ext>
            </a:extLst>
          </p:cNvPr>
          <p:cNvSpPr txBox="1"/>
          <p:nvPr/>
        </p:nvSpPr>
        <p:spPr>
          <a:xfrm>
            <a:off x="8602651" y="3288268"/>
            <a:ext cx="236549" cy="369332"/>
          </a:xfrm>
          <a:prstGeom prst="rect">
            <a:avLst/>
          </a:prstGeom>
          <a:solidFill>
            <a:schemeClr val="bg1"/>
          </a:solidFill>
        </p:spPr>
        <p:txBody>
          <a:bodyPr wrap="square" lIns="0" tIns="0" rIns="0" bIns="0" rtlCol="0">
            <a:spAutoFit/>
          </a:bodyPr>
          <a:lstStyle/>
          <a:p>
            <a:r>
              <a:rPr lang="en-US" sz="2400" dirty="0">
                <a:solidFill>
                  <a:srgbClr val="FF0000"/>
                </a:solidFill>
              </a:rPr>
              <a:t>C</a:t>
            </a:r>
          </a:p>
        </p:txBody>
      </p:sp>
      <p:sp>
        <p:nvSpPr>
          <p:cNvPr id="12" name="TextBox 11">
            <a:extLst>
              <a:ext uri="{FF2B5EF4-FFF2-40B4-BE49-F238E27FC236}">
                <a16:creationId xmlns:a16="http://schemas.microsoft.com/office/drawing/2014/main" id="{64D91942-610C-20FE-B054-8A5CA58DF6E0}"/>
              </a:ext>
            </a:extLst>
          </p:cNvPr>
          <p:cNvSpPr txBox="1"/>
          <p:nvPr/>
        </p:nvSpPr>
        <p:spPr>
          <a:xfrm>
            <a:off x="10134600" y="2221468"/>
            <a:ext cx="293767" cy="369332"/>
          </a:xfrm>
          <a:prstGeom prst="rect">
            <a:avLst/>
          </a:prstGeom>
          <a:solidFill>
            <a:schemeClr val="accent3">
              <a:lumMod val="85000"/>
            </a:schemeClr>
          </a:solidFill>
        </p:spPr>
        <p:txBody>
          <a:bodyPr wrap="square" lIns="0" tIns="0" rIns="0" bIns="0" rtlCol="0">
            <a:spAutoFit/>
          </a:bodyPr>
          <a:lstStyle/>
          <a:p>
            <a:pPr algn="ctr"/>
            <a:r>
              <a:rPr lang="en-US" sz="2400" dirty="0">
                <a:solidFill>
                  <a:srgbClr val="FF0000"/>
                </a:solidFill>
              </a:rPr>
              <a:t>T</a:t>
            </a:r>
          </a:p>
        </p:txBody>
      </p:sp>
      <p:sp>
        <p:nvSpPr>
          <p:cNvPr id="14" name="TextBox 13">
            <a:extLst>
              <a:ext uri="{FF2B5EF4-FFF2-40B4-BE49-F238E27FC236}">
                <a16:creationId xmlns:a16="http://schemas.microsoft.com/office/drawing/2014/main" id="{C53C31E8-498B-A5F6-3E95-9DF336FAA0B7}"/>
              </a:ext>
            </a:extLst>
          </p:cNvPr>
          <p:cNvSpPr txBox="1"/>
          <p:nvPr/>
        </p:nvSpPr>
        <p:spPr>
          <a:xfrm>
            <a:off x="7002451" y="2209800"/>
            <a:ext cx="301716" cy="369332"/>
          </a:xfrm>
          <a:prstGeom prst="rect">
            <a:avLst/>
          </a:prstGeom>
          <a:solidFill>
            <a:schemeClr val="accent3">
              <a:lumMod val="85000"/>
            </a:schemeClr>
          </a:solidFill>
        </p:spPr>
        <p:txBody>
          <a:bodyPr wrap="square" lIns="0" tIns="0" rIns="0" bIns="0" rtlCol="0">
            <a:spAutoFit/>
          </a:bodyPr>
          <a:lstStyle/>
          <a:p>
            <a:pPr algn="ctr"/>
            <a:r>
              <a:rPr lang="en-US" sz="2400" dirty="0">
                <a:solidFill>
                  <a:srgbClr val="FF0000"/>
                </a:solidFill>
              </a:rPr>
              <a:t>T</a:t>
            </a:r>
          </a:p>
        </p:txBody>
      </p:sp>
    </p:spTree>
    <p:extLst>
      <p:ext uri="{BB962C8B-B14F-4D97-AF65-F5344CB8AC3E}">
        <p14:creationId xmlns:p14="http://schemas.microsoft.com/office/powerpoint/2010/main" val="29310189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Fault-plane (Moment Tensor) Solutions</a:t>
            </a:r>
          </a:p>
        </p:txBody>
      </p:sp>
      <p:sp>
        <p:nvSpPr>
          <p:cNvPr id="3" name="Footer Placeholder 2"/>
          <p:cNvSpPr>
            <a:spLocks noGrp="1"/>
          </p:cNvSpPr>
          <p:nvPr>
            <p:ph type="ftr" sz="quarter" idx="10"/>
          </p:nvPr>
        </p:nvSpPr>
        <p:spPr/>
        <p:txBody>
          <a:bodyPr/>
          <a:lstStyle/>
          <a:p>
            <a:r>
              <a:rPr lang="en-US"/>
              <a:t>Earthquakes</a:t>
            </a:r>
          </a:p>
        </p:txBody>
      </p:sp>
      <p:sp>
        <p:nvSpPr>
          <p:cNvPr id="4" name="Slide Number Placeholder 3"/>
          <p:cNvSpPr>
            <a:spLocks noGrp="1"/>
          </p:cNvSpPr>
          <p:nvPr>
            <p:ph type="sldNum" sz="quarter" idx="11"/>
          </p:nvPr>
        </p:nvSpPr>
        <p:spPr/>
        <p:txBody>
          <a:bodyPr/>
          <a:lstStyle/>
          <a:p>
            <a:fld id="{89B8BB09-7ADC-45C8-ACEA-EA61D5B96AC7}" type="slidenum">
              <a:rPr lang="en-US" smtClean="0"/>
              <a:pPr/>
              <a:t>19</a:t>
            </a:fld>
            <a:endParaRPr lang="en-US"/>
          </a:p>
        </p:txBody>
      </p:sp>
      <p:pic>
        <p:nvPicPr>
          <p:cNvPr id="7172" name="Picture 4" descr="https://static3.emsc.eu/Images/EVID/64/642/642173/642173.EMMA.jpg"/>
          <p:cNvPicPr>
            <a:picLocks noChangeAspect="1" noChangeArrowheads="1"/>
          </p:cNvPicPr>
          <p:nvPr/>
        </p:nvPicPr>
        <p:blipFill rotWithShape="1">
          <a:blip r:embed="rId3">
            <a:extLst>
              <a:ext uri="{28A0092B-C50C-407E-A947-70E740481C1C}">
                <a14:useLocalDpi xmlns:a14="http://schemas.microsoft.com/office/drawing/2010/main" val="0"/>
              </a:ext>
            </a:extLst>
          </a:blip>
          <a:srcRect b="14068"/>
          <a:stretch/>
        </p:blipFill>
        <p:spPr bwMode="auto">
          <a:xfrm>
            <a:off x="498813" y="841374"/>
            <a:ext cx="4939962" cy="53949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09705" y="841374"/>
            <a:ext cx="4833389" cy="1015663"/>
          </a:xfrm>
          <a:prstGeom prst="rect">
            <a:avLst/>
          </a:prstGeom>
        </p:spPr>
        <p:txBody>
          <a:bodyPr wrap="square">
            <a:spAutoFit/>
          </a:bodyPr>
          <a:lstStyle/>
          <a:p>
            <a:r>
              <a:rPr lang="pt-BR" sz="2000" b="1" dirty="0"/>
              <a:t>M 6.3 - 77km NNE of Loreto, Mexico</a:t>
            </a:r>
            <a:br>
              <a:rPr lang="pt-BR" sz="2000" dirty="0"/>
            </a:br>
            <a:r>
              <a:rPr lang="pt-BR" sz="2000" dirty="0"/>
              <a:t>2018-01-19 16:17:42 UTC; 26.680°N   111.107°W; 10 km depth</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2736769"/>
            <a:ext cx="3705225" cy="3048000"/>
          </a:xfrm>
          <a:prstGeom prst="rect">
            <a:avLst/>
          </a:prstGeom>
        </p:spPr>
      </p:pic>
      <p:sp>
        <p:nvSpPr>
          <p:cNvPr id="11" name="Left Arrow 10"/>
          <p:cNvSpPr/>
          <p:nvPr/>
        </p:nvSpPr>
        <p:spPr bwMode="auto">
          <a:xfrm>
            <a:off x="6749011" y="4172719"/>
            <a:ext cx="566189" cy="304800"/>
          </a:xfrm>
          <a:prstGeom prst="left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3" name="Up Arrow 12"/>
          <p:cNvSpPr/>
          <p:nvPr/>
        </p:nvSpPr>
        <p:spPr bwMode="auto">
          <a:xfrm>
            <a:off x="9144000" y="5943600"/>
            <a:ext cx="359295" cy="609600"/>
          </a:xfrm>
          <a:prstGeom prst="up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23" name="Rectangle 22"/>
          <p:cNvSpPr/>
          <p:nvPr/>
        </p:nvSpPr>
        <p:spPr>
          <a:xfrm>
            <a:off x="7430158" y="1942960"/>
            <a:ext cx="3951979" cy="707886"/>
          </a:xfrm>
          <a:prstGeom prst="rect">
            <a:avLst/>
          </a:prstGeom>
        </p:spPr>
        <p:txBody>
          <a:bodyPr wrap="none">
            <a:spAutoFit/>
          </a:bodyPr>
          <a:lstStyle/>
          <a:p>
            <a:r>
              <a:rPr lang="pt-BR" sz="2000" dirty="0"/>
              <a:t>Two fault planes = two solutions </a:t>
            </a:r>
          </a:p>
          <a:p>
            <a:r>
              <a:rPr lang="pt-BR" sz="2000" dirty="0"/>
              <a:t>Add geology = one solution</a:t>
            </a:r>
            <a:endParaRPr lang="en-US" sz="2000" dirty="0"/>
          </a:p>
        </p:txBody>
      </p:sp>
      <p:cxnSp>
        <p:nvCxnSpPr>
          <p:cNvPr id="36" name="Straight Arrow Connector 35"/>
          <p:cNvCxnSpPr/>
          <p:nvPr/>
        </p:nvCxnSpPr>
        <p:spPr bwMode="auto">
          <a:xfrm flipH="1" flipV="1">
            <a:off x="9448800" y="4629918"/>
            <a:ext cx="685800" cy="4572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38" name="Straight Arrow Connector 37"/>
          <p:cNvCxnSpPr/>
          <p:nvPr/>
        </p:nvCxnSpPr>
        <p:spPr bwMode="auto">
          <a:xfrm>
            <a:off x="9601200" y="4325118"/>
            <a:ext cx="685800" cy="4572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41" name="Straight Arrow Connector 40"/>
          <p:cNvCxnSpPr/>
          <p:nvPr/>
        </p:nvCxnSpPr>
        <p:spPr bwMode="auto">
          <a:xfrm flipV="1">
            <a:off x="8610600" y="4553718"/>
            <a:ext cx="533400" cy="6096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42" name="Straight Arrow Connector 41"/>
          <p:cNvCxnSpPr/>
          <p:nvPr/>
        </p:nvCxnSpPr>
        <p:spPr bwMode="auto">
          <a:xfrm flipH="1">
            <a:off x="8382000" y="4401318"/>
            <a:ext cx="533400" cy="6096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5" name="Date Placeholder 4"/>
          <p:cNvSpPr>
            <a:spLocks noGrp="1"/>
          </p:cNvSpPr>
          <p:nvPr>
            <p:ph type="dt" sz="half" idx="12"/>
          </p:nvPr>
        </p:nvSpPr>
        <p:spPr/>
        <p:txBody>
          <a:bodyPr/>
          <a:lstStyle/>
          <a:p>
            <a:r>
              <a:rPr lang="en-US"/>
              <a:t>© Ben van der Pluijm</a:t>
            </a:r>
          </a:p>
        </p:txBody>
      </p:sp>
      <p:sp>
        <p:nvSpPr>
          <p:cNvPr id="7" name="TextBox 6"/>
          <p:cNvSpPr txBox="1"/>
          <p:nvPr/>
        </p:nvSpPr>
        <p:spPr>
          <a:xfrm>
            <a:off x="9220200" y="5468118"/>
            <a:ext cx="185948" cy="307777"/>
          </a:xfrm>
          <a:prstGeom prst="rect">
            <a:avLst/>
          </a:prstGeom>
          <a:solidFill>
            <a:schemeClr val="bg1"/>
          </a:solidFill>
        </p:spPr>
        <p:txBody>
          <a:bodyPr wrap="none" lIns="0" tIns="0" rIns="0" bIns="0" rtlCol="0">
            <a:spAutoFit/>
          </a:bodyPr>
          <a:lstStyle/>
          <a:p>
            <a:r>
              <a:rPr lang="en-US" sz="2000" b="1" dirty="0"/>
              <a:t>C</a:t>
            </a:r>
          </a:p>
        </p:txBody>
      </p:sp>
    </p:spTree>
    <p:extLst>
      <p:ext uri="{BB962C8B-B14F-4D97-AF65-F5344CB8AC3E}">
        <p14:creationId xmlns:p14="http://schemas.microsoft.com/office/powerpoint/2010/main" val="11047249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We Discuss …</a:t>
            </a:r>
          </a:p>
        </p:txBody>
      </p:sp>
      <p:sp>
        <p:nvSpPr>
          <p:cNvPr id="6" name="Footer Placeholder 2"/>
          <p:cNvSpPr>
            <a:spLocks noGrp="1"/>
          </p:cNvSpPr>
          <p:nvPr>
            <p:ph type="ftr" sz="quarter" idx="10"/>
          </p:nvPr>
        </p:nvSpPr>
        <p:spPr/>
        <p:txBody>
          <a:bodyPr/>
          <a:lstStyle/>
          <a:p>
            <a:r>
              <a:rPr lang="en-US"/>
              <a:t>Earthquakes</a:t>
            </a:r>
          </a:p>
        </p:txBody>
      </p:sp>
      <p:sp>
        <p:nvSpPr>
          <p:cNvPr id="7" name="Slide Number Placeholder 3"/>
          <p:cNvSpPr>
            <a:spLocks noGrp="1"/>
          </p:cNvSpPr>
          <p:nvPr>
            <p:ph type="sldNum" sz="quarter" idx="11"/>
          </p:nvPr>
        </p:nvSpPr>
        <p:spPr/>
        <p:txBody>
          <a:bodyPr/>
          <a:lstStyle/>
          <a:p>
            <a:fld id="{3B47160F-FFF4-4A55-B2C3-EC25A9DA3DF6}" type="slidenum">
              <a:rPr lang="en-US"/>
              <a:pPr/>
              <a:t>2</a:t>
            </a:fld>
            <a:endParaRPr lang="en-US"/>
          </a:p>
        </p:txBody>
      </p:sp>
      <p:sp>
        <p:nvSpPr>
          <p:cNvPr id="3" name="Date Placeholder 2"/>
          <p:cNvSpPr>
            <a:spLocks noGrp="1"/>
          </p:cNvSpPr>
          <p:nvPr>
            <p:ph type="dt" sz="half" idx="12"/>
          </p:nvPr>
        </p:nvSpPr>
        <p:spPr/>
        <p:txBody>
          <a:bodyPr/>
          <a:lstStyle/>
          <a:p>
            <a:r>
              <a:rPr lang="en-US"/>
              <a:t>© Ben van der Pluijm</a:t>
            </a:r>
          </a:p>
        </p:txBody>
      </p:sp>
      <p:sp>
        <p:nvSpPr>
          <p:cNvPr id="2" name="TextBox 1"/>
          <p:cNvSpPr txBox="1"/>
          <p:nvPr/>
        </p:nvSpPr>
        <p:spPr>
          <a:xfrm>
            <a:off x="560961" y="1237595"/>
            <a:ext cx="4984263" cy="4462760"/>
          </a:xfrm>
          <a:prstGeom prst="rect">
            <a:avLst/>
          </a:prstGeom>
          <a:noFill/>
        </p:spPr>
        <p:txBody>
          <a:bodyPr wrap="square" rtlCol="0">
            <a:spAutoFit/>
          </a:bodyPr>
          <a:lstStyle/>
          <a:p>
            <a:r>
              <a:rPr lang="en-US" sz="2400" dirty="0"/>
              <a:t>Earthquakes</a:t>
            </a:r>
          </a:p>
          <a:p>
            <a:pPr marL="285750" indent="-285750">
              <a:buFont typeface="Arial" panose="020B0604020202020204" pitchFamily="34" charset="0"/>
              <a:buChar char="•"/>
            </a:pPr>
            <a:r>
              <a:rPr lang="en-US" sz="2000" dirty="0"/>
              <a:t>Global earthquakes and geology</a:t>
            </a:r>
          </a:p>
          <a:p>
            <a:pPr marL="285750" indent="-285750">
              <a:buFont typeface="Arial" panose="020B0604020202020204" pitchFamily="34" charset="0"/>
              <a:buChar char="•"/>
            </a:pPr>
            <a:r>
              <a:rPr lang="en-US" sz="2000" dirty="0"/>
              <a:t>Basic mechanics of earthquakes</a:t>
            </a:r>
          </a:p>
          <a:p>
            <a:pPr marL="285750" indent="-285750">
              <a:buFont typeface="Arial" panose="020B0604020202020204" pitchFamily="34" charset="0"/>
              <a:buChar char="•"/>
            </a:pPr>
            <a:r>
              <a:rPr lang="en-US" sz="2000" dirty="0"/>
              <a:t>Earthquake waves</a:t>
            </a:r>
          </a:p>
          <a:p>
            <a:pPr marL="285750" indent="-285750">
              <a:buFont typeface="Arial" panose="020B0604020202020204" pitchFamily="34" charset="0"/>
              <a:buChar char="•"/>
            </a:pPr>
            <a:r>
              <a:rPr lang="en-US" sz="2000" dirty="0"/>
              <a:t>Seismograms and Magnitudes</a:t>
            </a:r>
          </a:p>
          <a:p>
            <a:pPr marL="285750" indent="-285750">
              <a:buFont typeface="Arial" panose="020B0604020202020204" pitchFamily="34" charset="0"/>
              <a:buChar char="•"/>
            </a:pPr>
            <a:r>
              <a:rPr lang="en-US" sz="2000" dirty="0"/>
              <a:t>Fault plane solutions</a:t>
            </a:r>
          </a:p>
          <a:p>
            <a:pPr marL="285750" indent="-285750">
              <a:buFont typeface="Arial" panose="020B0604020202020204" pitchFamily="34" charset="0"/>
              <a:buChar char="•"/>
            </a:pPr>
            <a:r>
              <a:rPr lang="en-US" sz="2000" dirty="0"/>
              <a:t>Probability</a:t>
            </a:r>
          </a:p>
          <a:p>
            <a:pPr marL="742950" lvl="1" indent="-285750">
              <a:buFont typeface="Arial" panose="020B0604020202020204" pitchFamily="34" charset="0"/>
              <a:buChar char="•"/>
            </a:pPr>
            <a:r>
              <a:rPr lang="en-US" sz="2000" dirty="0"/>
              <a:t>Time-independent</a:t>
            </a:r>
          </a:p>
          <a:p>
            <a:pPr marL="742950" lvl="1" indent="-285750">
              <a:buFont typeface="Arial" panose="020B0604020202020204" pitchFamily="34" charset="0"/>
              <a:buChar char="•"/>
            </a:pPr>
            <a:r>
              <a:rPr lang="en-US" sz="2000" dirty="0"/>
              <a:t>Time-dependent</a:t>
            </a:r>
          </a:p>
          <a:p>
            <a:pPr marL="285750" indent="-285750">
              <a:buFont typeface="Arial" panose="020B0604020202020204" pitchFamily="34" charset="0"/>
              <a:buChar char="•"/>
            </a:pPr>
            <a:r>
              <a:rPr lang="en-US" sz="2000" dirty="0"/>
              <a:t>Order and Recurrence</a:t>
            </a:r>
          </a:p>
          <a:p>
            <a:pPr marL="285750" indent="-285750">
              <a:buFont typeface="Arial" panose="020B0604020202020204" pitchFamily="34" charset="0"/>
              <a:buChar char="•"/>
            </a:pPr>
            <a:r>
              <a:rPr lang="en-US" sz="2000" dirty="0" err="1"/>
              <a:t>Groundshaking</a:t>
            </a:r>
            <a:r>
              <a:rPr lang="en-US" sz="2000" dirty="0"/>
              <a:t> and Impact</a:t>
            </a:r>
          </a:p>
          <a:p>
            <a:pPr marL="285750" indent="-285750">
              <a:buFont typeface="Arial" panose="020B0604020202020204" pitchFamily="34" charset="0"/>
              <a:buChar char="•"/>
            </a:pPr>
            <a:r>
              <a:rPr lang="en-US" sz="2000" dirty="0"/>
              <a:t>Beyond plate boundaries</a:t>
            </a:r>
          </a:p>
          <a:p>
            <a:pPr marL="742950" lvl="1" indent="-285750">
              <a:buFont typeface="Arial" panose="020B0604020202020204" pitchFamily="34" charset="0"/>
              <a:buChar char="•"/>
            </a:pPr>
            <a:r>
              <a:rPr lang="en-US" sz="2000" dirty="0"/>
              <a:t>Eastern US (intraplate)</a:t>
            </a:r>
          </a:p>
          <a:p>
            <a:pPr marL="742950" lvl="1" indent="-285750">
              <a:buFont typeface="Arial" panose="020B0604020202020204" pitchFamily="34" charset="0"/>
              <a:buChar char="•"/>
            </a:pPr>
            <a:r>
              <a:rPr lang="en-US" sz="2000" dirty="0"/>
              <a:t>Central US (industrial)</a:t>
            </a:r>
          </a:p>
        </p:txBody>
      </p:sp>
      <p:pic>
        <p:nvPicPr>
          <p:cNvPr id="8" name="Picture 2" descr="https://shop.raspberryshake.org/media/raspberry-shake-4d-pi-full-ki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67" t="7766" r="20833" b="4572"/>
          <a:stretch/>
        </p:blipFill>
        <p:spPr bwMode="auto">
          <a:xfrm>
            <a:off x="5677854" y="943082"/>
            <a:ext cx="274320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6" descr="expressway"/>
          <p:cNvPicPr>
            <a:picLocks noChangeAspect="1" noChangeArrowheads="1"/>
          </p:cNvPicPr>
          <p:nvPr/>
        </p:nvPicPr>
        <p:blipFill>
          <a:blip r:embed="rId4" cstate="print"/>
          <a:srcRect/>
          <a:stretch>
            <a:fillRect/>
          </a:stretch>
        </p:blipFill>
        <p:spPr bwMode="auto">
          <a:xfrm rot="244199">
            <a:off x="8851405" y="1065240"/>
            <a:ext cx="2194560" cy="2569117"/>
          </a:xfrm>
          <a:prstGeom prst="rect">
            <a:avLst/>
          </a:prstGeom>
          <a:noFill/>
          <a:ln w="9525">
            <a:noFill/>
            <a:miter lim="800000"/>
            <a:headEnd/>
            <a:tailEnd/>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80438">
            <a:off x="7966005" y="3643734"/>
            <a:ext cx="3200400" cy="2240280"/>
          </a:xfrm>
          <a:prstGeom prst="rect">
            <a:avLst/>
          </a:prstGeom>
        </p:spPr>
      </p:pic>
      <p:pic>
        <p:nvPicPr>
          <p:cNvPr id="11" name="Picture 4" descr="https://upload.wikimedia.org/wikipedia/commons/thumb/8/8c/Standard_deviation_diagram.svg/400px-Standard_deviation_diagram.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54926">
            <a:off x="5929895" y="4448301"/>
            <a:ext cx="32004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quakeinfo.ucsd.edu/~gabi/sio15/supps/stick-slip.gif"/>
          <p:cNvPicPr>
            <a:picLocks noChangeAspect="1" noChangeArrowheads="1"/>
          </p:cNvPicPr>
          <p:nvPr/>
        </p:nvPicPr>
        <p:blipFill rotWithShape="1">
          <a:blip r:embed="rId7">
            <a:extLst>
              <a:ext uri="{28A0092B-C50C-407E-A947-70E740481C1C}">
                <a14:useLocalDpi xmlns:a14="http://schemas.microsoft.com/office/drawing/2010/main" val="0"/>
              </a:ext>
            </a:extLst>
          </a:blip>
          <a:srcRect t="38136" r="64569" b="47936"/>
          <a:stretch/>
        </p:blipFill>
        <p:spPr bwMode="auto">
          <a:xfrm rot="394516">
            <a:off x="5593270" y="3592504"/>
            <a:ext cx="2560320" cy="6827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Earthquakes and Fault-plane Solutions </a:t>
            </a:r>
          </a:p>
        </p:txBody>
      </p:sp>
      <p:sp>
        <p:nvSpPr>
          <p:cNvPr id="5" name="Footer Placeholder 3"/>
          <p:cNvSpPr>
            <a:spLocks noGrp="1"/>
          </p:cNvSpPr>
          <p:nvPr>
            <p:ph type="ftr" sz="quarter" idx="10"/>
          </p:nvPr>
        </p:nvSpPr>
        <p:spPr/>
        <p:txBody>
          <a:bodyPr/>
          <a:lstStyle/>
          <a:p>
            <a:r>
              <a:rPr lang="en-US"/>
              <a:t>Earthquakes</a:t>
            </a:r>
          </a:p>
        </p:txBody>
      </p:sp>
      <p:sp>
        <p:nvSpPr>
          <p:cNvPr id="6" name="Slide Number Placeholder 4"/>
          <p:cNvSpPr>
            <a:spLocks noGrp="1"/>
          </p:cNvSpPr>
          <p:nvPr>
            <p:ph type="sldNum" sz="quarter" idx="11"/>
          </p:nvPr>
        </p:nvSpPr>
        <p:spPr/>
        <p:txBody>
          <a:bodyPr/>
          <a:lstStyle/>
          <a:p>
            <a:fld id="{4716BB57-DDEC-413B-A720-8809FD5D453B}" type="slidenum">
              <a:rPr lang="en-US"/>
              <a:pPr/>
              <a:t>20</a:t>
            </a:fld>
            <a:endParaRPr lang="en-US"/>
          </a:p>
        </p:txBody>
      </p:sp>
      <p:sp>
        <p:nvSpPr>
          <p:cNvPr id="3" name="Date Placeholder 2"/>
          <p:cNvSpPr>
            <a:spLocks noGrp="1"/>
          </p:cNvSpPr>
          <p:nvPr>
            <p:ph type="dt" sz="half" idx="12"/>
          </p:nvPr>
        </p:nvSpPr>
        <p:spPr/>
        <p:txBody>
          <a:bodyPr/>
          <a:lstStyle/>
          <a:p>
            <a:r>
              <a:rPr lang="en-US"/>
              <a:t>© Ben van der Pluijm</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26568"/>
          <a:stretch/>
        </p:blipFill>
        <p:spPr>
          <a:xfrm>
            <a:off x="5656262" y="1584825"/>
            <a:ext cx="5943600" cy="3688349"/>
          </a:xfrm>
          <a:prstGeom prst="rect">
            <a:avLst/>
          </a:prstGeom>
        </p:spPr>
      </p:pic>
      <p:sp>
        <p:nvSpPr>
          <p:cNvPr id="8" name="Rectangle 7">
            <a:extLst>
              <a:ext uri="{FF2B5EF4-FFF2-40B4-BE49-F238E27FC236}">
                <a16:creationId xmlns:a16="http://schemas.microsoft.com/office/drawing/2014/main" id="{04AF3649-EB57-44A6-9C08-640D177A9775}"/>
              </a:ext>
            </a:extLst>
          </p:cNvPr>
          <p:cNvSpPr/>
          <p:nvPr/>
        </p:nvSpPr>
        <p:spPr>
          <a:xfrm>
            <a:off x="685800" y="1219200"/>
            <a:ext cx="4648200" cy="4708981"/>
          </a:xfrm>
          <a:prstGeom prst="rect">
            <a:avLst/>
          </a:prstGeom>
        </p:spPr>
        <p:txBody>
          <a:bodyPr wrap="square">
            <a:spAutoFit/>
          </a:bodyPr>
          <a:lstStyle/>
          <a:p>
            <a:r>
              <a:rPr lang="en-US" sz="2000" dirty="0"/>
              <a:t>When EQ occurs, global seismometers record first motion (toward vs away), dividing area into two sectors of compression (white) and two sectors of tension (shaded), separated by two planes.</a:t>
            </a:r>
          </a:p>
          <a:p>
            <a:r>
              <a:rPr lang="en-US" sz="2000" dirty="0"/>
              <a:t> </a:t>
            </a:r>
          </a:p>
          <a:p>
            <a:r>
              <a:rPr lang="en-US" sz="2000" dirty="0"/>
              <a:t>One of these planes is fault plane on which EQ occurred,  From distribution of compressive and tensile sectors, sense of slip on fault is constrained. </a:t>
            </a:r>
          </a:p>
          <a:p>
            <a:endParaRPr lang="en-US" sz="2000" dirty="0"/>
          </a:p>
          <a:p>
            <a:r>
              <a:rPr lang="en-US" sz="2000" dirty="0"/>
              <a:t>C and T define regions for </a:t>
            </a:r>
            <a:r>
              <a:rPr lang="el-GR" sz="2000" dirty="0"/>
              <a:t>σ</a:t>
            </a:r>
            <a:r>
              <a:rPr lang="en-US" sz="2000" baseline="-25000" dirty="0"/>
              <a:t>1</a:t>
            </a:r>
            <a:r>
              <a:rPr lang="en-US" sz="2000" dirty="0"/>
              <a:t> and </a:t>
            </a:r>
            <a:r>
              <a:rPr lang="el-GR" sz="2000" dirty="0"/>
              <a:t>σ</a:t>
            </a:r>
            <a:r>
              <a:rPr lang="en-US" sz="2000" baseline="-25000" dirty="0"/>
              <a:t>3</a:t>
            </a:r>
            <a:r>
              <a:rPr lang="en-US" sz="2000" dirty="0"/>
              <a:t>, but not exact orientation (frictional behavior, not failure condition)!</a:t>
            </a:r>
          </a:p>
        </p:txBody>
      </p:sp>
      <p:sp>
        <p:nvSpPr>
          <p:cNvPr id="2" name="Rectangle 1">
            <a:extLst>
              <a:ext uri="{FF2B5EF4-FFF2-40B4-BE49-F238E27FC236}">
                <a16:creationId xmlns:a16="http://schemas.microsoft.com/office/drawing/2014/main" id="{B7E7743F-8F27-4E25-A78C-581F54930B83}"/>
              </a:ext>
            </a:extLst>
          </p:cNvPr>
          <p:cNvSpPr/>
          <p:nvPr/>
        </p:nvSpPr>
        <p:spPr bwMode="auto">
          <a:xfrm>
            <a:off x="7620000" y="5105400"/>
            <a:ext cx="22098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0452697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 Statistics: Magnitude</a:t>
            </a:r>
          </a:p>
        </p:txBody>
      </p:sp>
      <p:sp>
        <p:nvSpPr>
          <p:cNvPr id="5" name="Footer Placeholder 4"/>
          <p:cNvSpPr>
            <a:spLocks noGrp="1"/>
          </p:cNvSpPr>
          <p:nvPr>
            <p:ph type="ftr" sz="quarter" idx="10"/>
          </p:nvPr>
        </p:nvSpPr>
        <p:spPr/>
        <p:txBody>
          <a:bodyPr/>
          <a:lstStyle/>
          <a:p>
            <a:pPr>
              <a:defRPr/>
            </a:pPr>
            <a:r>
              <a:rPr lang="en-US"/>
              <a:t>Earthquakes</a:t>
            </a:r>
          </a:p>
        </p:txBody>
      </p:sp>
      <p:sp>
        <p:nvSpPr>
          <p:cNvPr id="6" name="Slide Number Placeholder 5"/>
          <p:cNvSpPr>
            <a:spLocks noGrp="1"/>
          </p:cNvSpPr>
          <p:nvPr>
            <p:ph type="sldNum" sz="quarter" idx="11"/>
          </p:nvPr>
        </p:nvSpPr>
        <p:spPr/>
        <p:txBody>
          <a:bodyPr/>
          <a:lstStyle/>
          <a:p>
            <a:pPr>
              <a:defRPr/>
            </a:pPr>
            <a:fld id="{CBC61A33-EBA9-466B-95C1-59C48688908E}" type="slidenum">
              <a:rPr lang="en-US" smtClean="0"/>
              <a:pPr>
                <a:defRPr/>
              </a:pPr>
              <a:t>21</a:t>
            </a:fld>
            <a:endParaRPr lang="en-US"/>
          </a:p>
        </p:txBody>
      </p:sp>
      <p:graphicFrame>
        <p:nvGraphicFramePr>
          <p:cNvPr id="3" name="Chart 2"/>
          <p:cNvGraphicFramePr/>
          <p:nvPr>
            <p:extLst>
              <p:ext uri="{D42A27DB-BD31-4B8C-83A1-F6EECF244321}">
                <p14:modId xmlns:p14="http://schemas.microsoft.com/office/powerpoint/2010/main" val="1624397359"/>
              </p:ext>
            </p:extLst>
          </p:nvPr>
        </p:nvGraphicFramePr>
        <p:xfrm>
          <a:off x="6296818" y="1074002"/>
          <a:ext cx="5209382"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7"/>
          <p:cNvSpPr txBox="1">
            <a:spLocks noChangeArrowheads="1"/>
          </p:cNvSpPr>
          <p:nvPr/>
        </p:nvSpPr>
        <p:spPr bwMode="auto">
          <a:xfrm>
            <a:off x="6629400" y="5163738"/>
            <a:ext cx="4130675" cy="1015663"/>
          </a:xfrm>
          <a:prstGeom prst="rect">
            <a:avLst/>
          </a:prstGeom>
          <a:noFill/>
          <a:ln w="9525">
            <a:noFill/>
            <a:miter lim="800000"/>
            <a:headEnd/>
            <a:tailEnd/>
          </a:ln>
        </p:spPr>
        <p:txBody>
          <a:bodyPr>
            <a:spAutoFit/>
          </a:bodyPr>
          <a:lstStyle/>
          <a:p>
            <a:pPr algn="r"/>
            <a:r>
              <a:rPr lang="en-US" sz="2000" dirty="0"/>
              <a:t>Logarithmic EQ frequency-EQ magnitude relationship </a:t>
            </a:r>
            <a:br>
              <a:rPr lang="en-US" sz="2000" dirty="0"/>
            </a:br>
            <a:r>
              <a:rPr lang="en-US" sz="2000" dirty="0"/>
              <a:t>(self-similar or “fractal” property)</a:t>
            </a:r>
          </a:p>
        </p:txBody>
      </p:sp>
      <p:graphicFrame>
        <p:nvGraphicFramePr>
          <p:cNvPr id="11" name="Chart 10"/>
          <p:cNvGraphicFramePr>
            <a:graphicFrameLocks/>
          </p:cNvGraphicFramePr>
          <p:nvPr>
            <p:extLst>
              <p:ext uri="{D42A27DB-BD31-4B8C-83A1-F6EECF244321}">
                <p14:modId xmlns:p14="http://schemas.microsoft.com/office/powerpoint/2010/main" val="585436972"/>
              </p:ext>
            </p:extLst>
          </p:nvPr>
        </p:nvGraphicFramePr>
        <p:xfrm>
          <a:off x="508000" y="845976"/>
          <a:ext cx="5588000" cy="5321021"/>
        </p:xfrm>
        <a:graphic>
          <a:graphicData uri="http://schemas.openxmlformats.org/drawingml/2006/chart">
            <c:chart xmlns:c="http://schemas.openxmlformats.org/drawingml/2006/chart" xmlns:r="http://schemas.openxmlformats.org/officeDocument/2006/relationships" r:id="rId3"/>
          </a:graphicData>
        </a:graphic>
      </p:graphicFrame>
      <p:sp>
        <p:nvSpPr>
          <p:cNvPr id="4" name="Date Placeholder 3"/>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33201524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Earthquake Probability and Recurrence</a:t>
            </a:r>
          </a:p>
        </p:txBody>
      </p:sp>
      <p:sp>
        <p:nvSpPr>
          <p:cNvPr id="2" name="Footer Placeholder 1"/>
          <p:cNvSpPr>
            <a:spLocks noGrp="1"/>
          </p:cNvSpPr>
          <p:nvPr>
            <p:ph type="ftr" sz="quarter" idx="10"/>
          </p:nvPr>
        </p:nvSpPr>
        <p:spPr/>
        <p:txBody>
          <a:bodyPr/>
          <a:lstStyle/>
          <a:p>
            <a:pPr>
              <a:defRPr/>
            </a:pPr>
            <a:r>
              <a:rPr lang="en-US"/>
              <a:t>Earthquakes</a:t>
            </a:r>
          </a:p>
        </p:txBody>
      </p:sp>
      <p:sp>
        <p:nvSpPr>
          <p:cNvPr id="3" name="Slide Number Placeholder 2"/>
          <p:cNvSpPr>
            <a:spLocks noGrp="1"/>
          </p:cNvSpPr>
          <p:nvPr>
            <p:ph type="sldNum" sz="quarter" idx="11"/>
          </p:nvPr>
        </p:nvSpPr>
        <p:spPr/>
        <p:txBody>
          <a:bodyPr/>
          <a:lstStyle/>
          <a:p>
            <a:pPr>
              <a:defRPr/>
            </a:pPr>
            <a:fld id="{CBC61A33-EBA9-466B-95C1-59C48688908E}" type="slidenum">
              <a:rPr lang="en-US" smtClean="0"/>
              <a:pPr>
                <a:defRPr/>
              </a:pPr>
              <a:t>22</a:t>
            </a:fld>
            <a:endParaRPr lang="en-US"/>
          </a:p>
        </p:txBody>
      </p:sp>
      <p:sp>
        <p:nvSpPr>
          <p:cNvPr id="54275" name="Rectangle 3" descr="0433"/>
          <p:cNvSpPr>
            <a:spLocks noGrp="1" noChangeAspect="1" noChangeArrowheads="1"/>
          </p:cNvSpPr>
          <p:nvPr/>
        </p:nvSpPr>
        <p:spPr bwMode="auto">
          <a:xfrm>
            <a:off x="6705600" y="755451"/>
            <a:ext cx="4141708" cy="5486400"/>
          </a:xfrm>
          <a:prstGeom prst="rect">
            <a:avLst/>
          </a:prstGeom>
          <a:blipFill dpi="0" rotWithShape="1">
            <a:blip r:embed="rId3"/>
            <a:srcRect/>
            <a:stretch>
              <a:fillRect b="-6644"/>
            </a:stretch>
          </a:blipFill>
          <a:ln w="9525">
            <a:noFill/>
            <a:miter lim="800000"/>
            <a:headEnd/>
            <a:tailEnd/>
          </a:ln>
        </p:spPr>
        <p:txBody>
          <a:bodyPr/>
          <a:lstStyle/>
          <a:p>
            <a:endParaRPr lang="en-US" dirty="0"/>
          </a:p>
        </p:txBody>
      </p:sp>
      <p:sp>
        <p:nvSpPr>
          <p:cNvPr id="4" name="Rectangle 3"/>
          <p:cNvSpPr/>
          <p:nvPr/>
        </p:nvSpPr>
        <p:spPr>
          <a:xfrm>
            <a:off x="1143000" y="2102384"/>
            <a:ext cx="4495800" cy="1938992"/>
          </a:xfrm>
          <a:prstGeom prst="rect">
            <a:avLst/>
          </a:prstGeom>
        </p:spPr>
        <p:txBody>
          <a:bodyPr wrap="square">
            <a:spAutoFit/>
          </a:bodyPr>
          <a:lstStyle/>
          <a:p>
            <a:r>
              <a:rPr lang="en-US" sz="2400" dirty="0"/>
              <a:t>“70% chance of &gt;6.7 earthquake in San Francisco Area for 2000-2030”</a:t>
            </a:r>
          </a:p>
          <a:p>
            <a:endParaRPr lang="en-US" sz="2400" dirty="0"/>
          </a:p>
          <a:p>
            <a:r>
              <a:rPr lang="en-US" sz="2400" dirty="0"/>
              <a:t>Meaning what?</a:t>
            </a:r>
          </a:p>
        </p:txBody>
      </p:sp>
      <p:sp>
        <p:nvSpPr>
          <p:cNvPr id="6" name="Date Placeholder 5"/>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11422641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Geohazards and Time-dependency</a:t>
            </a:r>
          </a:p>
        </p:txBody>
      </p:sp>
      <p:sp>
        <p:nvSpPr>
          <p:cNvPr id="3" name="Footer Placeholder 2"/>
          <p:cNvSpPr>
            <a:spLocks noGrp="1"/>
          </p:cNvSpPr>
          <p:nvPr>
            <p:ph type="ftr" sz="quarter" idx="10"/>
          </p:nvPr>
        </p:nvSpPr>
        <p:spPr/>
        <p:txBody>
          <a:bodyPr/>
          <a:lstStyle/>
          <a:p>
            <a:r>
              <a:rPr lang="en-US"/>
              <a:t>Earthquakes</a:t>
            </a:r>
          </a:p>
        </p:txBody>
      </p:sp>
      <p:sp>
        <p:nvSpPr>
          <p:cNvPr id="4" name="Slide Number Placeholder 3"/>
          <p:cNvSpPr>
            <a:spLocks noGrp="1"/>
          </p:cNvSpPr>
          <p:nvPr>
            <p:ph type="sldNum" sz="quarter" idx="11"/>
          </p:nvPr>
        </p:nvSpPr>
        <p:spPr/>
        <p:txBody>
          <a:bodyPr/>
          <a:lstStyle/>
          <a:p>
            <a:fld id="{A0C3F4C3-1470-4B8D-BB91-B3DFCB1E0152}" type="slidenum">
              <a:rPr lang="en-US" smtClean="0">
                <a:solidFill>
                  <a:prstClr val="white"/>
                </a:solidFill>
              </a:rPr>
              <a:pPr/>
              <a:t>23</a:t>
            </a:fld>
            <a:endParaRPr lang="en-US" dirty="0">
              <a:solidFill>
                <a:prstClr val="white"/>
              </a:solidFill>
            </a:endParaRPr>
          </a:p>
        </p:txBody>
      </p:sp>
      <p:graphicFrame>
        <p:nvGraphicFramePr>
          <p:cNvPr id="5" name="Table 4"/>
          <p:cNvGraphicFramePr>
            <a:graphicFrameLocks noGrp="1"/>
          </p:cNvGraphicFramePr>
          <p:nvPr/>
        </p:nvGraphicFramePr>
        <p:xfrm>
          <a:off x="2328279" y="3193015"/>
          <a:ext cx="7357673" cy="2656840"/>
        </p:xfrm>
        <a:graphic>
          <a:graphicData uri="http://schemas.openxmlformats.org/drawingml/2006/table">
            <a:tbl>
              <a:tblPr firstRow="1" bandRow="1">
                <a:tableStyleId>{5C22544A-7EE6-4342-B048-85BDC9FD1C3A}</a:tableStyleId>
              </a:tblPr>
              <a:tblGrid>
                <a:gridCol w="1995483">
                  <a:extLst>
                    <a:ext uri="{9D8B030D-6E8A-4147-A177-3AD203B41FA5}">
                      <a16:colId xmlns:a16="http://schemas.microsoft.com/office/drawing/2014/main" val="20000"/>
                    </a:ext>
                  </a:extLst>
                </a:gridCol>
                <a:gridCol w="2900685">
                  <a:extLst>
                    <a:ext uri="{9D8B030D-6E8A-4147-A177-3AD203B41FA5}">
                      <a16:colId xmlns:a16="http://schemas.microsoft.com/office/drawing/2014/main" val="20001"/>
                    </a:ext>
                  </a:extLst>
                </a:gridCol>
                <a:gridCol w="2461505">
                  <a:extLst>
                    <a:ext uri="{9D8B030D-6E8A-4147-A177-3AD203B41FA5}">
                      <a16:colId xmlns:a16="http://schemas.microsoft.com/office/drawing/2014/main" val="20002"/>
                    </a:ext>
                  </a:extLst>
                </a:gridCol>
              </a:tblGrid>
              <a:tr h="370840">
                <a:tc>
                  <a:txBody>
                    <a:bodyPr/>
                    <a:lstStyle/>
                    <a:p>
                      <a:pPr algn="ctr"/>
                      <a:r>
                        <a:rPr lang="en-US" dirty="0"/>
                        <a:t>Hazards</a:t>
                      </a:r>
                      <a:r>
                        <a:rPr lang="en-US" baseline="0" dirty="0"/>
                        <a:t> Group</a:t>
                      </a:r>
                      <a:endParaRPr lang="en-US" dirty="0"/>
                    </a:p>
                  </a:txBody>
                  <a:tcPr/>
                </a:tc>
                <a:tc>
                  <a:txBody>
                    <a:bodyPr/>
                    <a:lstStyle/>
                    <a:p>
                      <a:pPr algn="ctr"/>
                      <a:r>
                        <a:rPr lang="en-US" dirty="0"/>
                        <a:t>Time Dependency</a:t>
                      </a:r>
                    </a:p>
                  </a:txBody>
                  <a:tcPr>
                    <a:solidFill>
                      <a:srgbClr val="FF0000"/>
                    </a:solidFill>
                  </a:tcPr>
                </a:tc>
                <a:tc>
                  <a:txBody>
                    <a:bodyPr/>
                    <a:lstStyle/>
                    <a:p>
                      <a:pPr algn="ctr"/>
                      <a:r>
                        <a:rPr lang="en-US" dirty="0"/>
                        <a:t>Main</a:t>
                      </a:r>
                      <a:r>
                        <a:rPr lang="en-US" baseline="0" dirty="0"/>
                        <a:t> Types</a:t>
                      </a:r>
                      <a:endParaRPr lang="en-US" dirty="0"/>
                    </a:p>
                  </a:txBody>
                  <a:tcPr/>
                </a:tc>
                <a:extLst>
                  <a:ext uri="{0D108BD9-81ED-4DB2-BD59-A6C34878D82A}">
                    <a16:rowId xmlns:a16="http://schemas.microsoft.com/office/drawing/2014/main" val="10000"/>
                  </a:ext>
                </a:extLst>
              </a:tr>
              <a:tr h="370840">
                <a:tc>
                  <a:txBody>
                    <a:bodyPr/>
                    <a:lstStyle/>
                    <a:p>
                      <a:r>
                        <a:rPr lang="en-US" sz="1400" dirty="0"/>
                        <a:t>Geological</a:t>
                      </a:r>
                    </a:p>
                  </a:txBody>
                  <a:tcPr anchor="ctr"/>
                </a:tc>
                <a:tc>
                  <a:txBody>
                    <a:bodyPr/>
                    <a:lstStyle/>
                    <a:p>
                      <a:pPr algn="ctr"/>
                      <a:r>
                        <a:rPr lang="en-US" sz="2000" b="1" dirty="0">
                          <a:solidFill>
                            <a:srgbClr val="FF0000"/>
                          </a:solidFill>
                        </a:rPr>
                        <a:t>Time-dependent</a:t>
                      </a:r>
                    </a:p>
                  </a:txBody>
                  <a:tcPr anchor="ctr"/>
                </a:tc>
                <a:tc>
                  <a:txBody>
                    <a:bodyPr/>
                    <a:lstStyle/>
                    <a:p>
                      <a:r>
                        <a:rPr lang="en-US" sz="1400" dirty="0"/>
                        <a:t>Earthquake, Volcano, Landslide (dry)</a:t>
                      </a:r>
                    </a:p>
                  </a:txBody>
                  <a:tcPr anchor="ctr"/>
                </a:tc>
                <a:extLst>
                  <a:ext uri="{0D108BD9-81ED-4DB2-BD59-A6C34878D82A}">
                    <a16:rowId xmlns:a16="http://schemas.microsoft.com/office/drawing/2014/main" val="10001"/>
                  </a:ext>
                </a:extLst>
              </a:tr>
              <a:tr h="370840">
                <a:tc>
                  <a:txBody>
                    <a:bodyPr/>
                    <a:lstStyle/>
                    <a:p>
                      <a:r>
                        <a:rPr lang="en-US" sz="1400" dirty="0"/>
                        <a:t>Hydrological</a:t>
                      </a:r>
                    </a:p>
                  </a:txBody>
                  <a:tcPr anchor="ctr"/>
                </a:tc>
                <a:tc>
                  <a:txBody>
                    <a:bodyPr/>
                    <a:lstStyle/>
                    <a:p>
                      <a:pPr algn="ctr"/>
                      <a:r>
                        <a:rPr lang="en-US" sz="2000" b="1" dirty="0">
                          <a:solidFill>
                            <a:srgbClr val="FF0000"/>
                          </a:solidFill>
                        </a:rPr>
                        <a:t>Time-independent</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Flood, Tsunami, Landslide (wet)</a:t>
                      </a:r>
                    </a:p>
                    <a:p>
                      <a:endParaRPr lang="en-US" sz="1400" dirty="0"/>
                    </a:p>
                  </a:txBody>
                  <a:tcPr anchor="ctr"/>
                </a:tc>
                <a:extLst>
                  <a:ext uri="{0D108BD9-81ED-4DB2-BD59-A6C34878D82A}">
                    <a16:rowId xmlns:a16="http://schemas.microsoft.com/office/drawing/2014/main" val="10002"/>
                  </a:ext>
                </a:extLst>
              </a:tr>
              <a:tr h="370840">
                <a:tc>
                  <a:txBody>
                    <a:bodyPr/>
                    <a:lstStyle/>
                    <a:p>
                      <a:r>
                        <a:rPr lang="en-US" sz="1400" dirty="0"/>
                        <a:t>Atmospheric-Weather</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Time-independent</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Storm, Tornado, Hurricane</a:t>
                      </a:r>
                    </a:p>
                    <a:p>
                      <a:endParaRPr lang="en-US" sz="1400" dirty="0"/>
                    </a:p>
                  </a:txBody>
                  <a:tcPr anchor="ctr"/>
                </a:tc>
                <a:extLst>
                  <a:ext uri="{0D108BD9-81ED-4DB2-BD59-A6C34878D82A}">
                    <a16:rowId xmlns:a16="http://schemas.microsoft.com/office/drawing/2014/main" val="10003"/>
                  </a:ext>
                </a:extLst>
              </a:tr>
              <a:tr h="370840">
                <a:tc>
                  <a:txBody>
                    <a:bodyPr/>
                    <a:lstStyle/>
                    <a:p>
                      <a:r>
                        <a:rPr lang="en-US" sz="1400" dirty="0"/>
                        <a:t>Atmospheric-Climate</a:t>
                      </a:r>
                    </a:p>
                  </a:txBody>
                  <a:tcPr anchor="ctr"/>
                </a:tc>
                <a:tc>
                  <a:txBody>
                    <a:bodyPr/>
                    <a:lstStyle/>
                    <a:p>
                      <a:pPr algn="ctr"/>
                      <a:r>
                        <a:rPr lang="en-US" sz="2000" b="1" dirty="0">
                          <a:solidFill>
                            <a:srgbClr val="FF0000"/>
                          </a:solidFill>
                        </a:rPr>
                        <a:t>Time-dependent</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Extreme Temperature, Drought, Wildfire</a:t>
                      </a:r>
                    </a:p>
                  </a:txBody>
                  <a:tcPr anchor="ctr"/>
                </a:tc>
                <a:extLst>
                  <a:ext uri="{0D108BD9-81ED-4DB2-BD59-A6C34878D82A}">
                    <a16:rowId xmlns:a16="http://schemas.microsoft.com/office/drawing/2014/main" val="10004"/>
                  </a:ext>
                </a:extLst>
              </a:tr>
            </a:tbl>
          </a:graphicData>
        </a:graphic>
      </p:graphicFrame>
      <p:sp>
        <p:nvSpPr>
          <p:cNvPr id="6" name="Rectangle 5"/>
          <p:cNvSpPr/>
          <p:nvPr/>
        </p:nvSpPr>
        <p:spPr>
          <a:xfrm>
            <a:off x="1066800" y="996734"/>
            <a:ext cx="10210800" cy="1631216"/>
          </a:xfrm>
          <a:prstGeom prst="rect">
            <a:avLst/>
          </a:prstGeom>
        </p:spPr>
        <p:txBody>
          <a:bodyPr wrap="square">
            <a:spAutoFit/>
          </a:bodyPr>
          <a:lstStyle/>
          <a:p>
            <a:r>
              <a:rPr lang="en-US" sz="2000" b="1" dirty="0">
                <a:solidFill>
                  <a:prstClr val="black"/>
                </a:solidFill>
              </a:rPr>
              <a:t>Time independent</a:t>
            </a:r>
            <a:r>
              <a:rPr lang="en-US" sz="2000" dirty="0">
                <a:solidFill>
                  <a:prstClr val="black"/>
                </a:solidFill>
              </a:rPr>
              <a:t>: future event is equally likely immediately after an event or much later.</a:t>
            </a:r>
          </a:p>
          <a:p>
            <a:r>
              <a:rPr lang="en-US" sz="2000" b="1" dirty="0">
                <a:solidFill>
                  <a:prstClr val="black"/>
                </a:solidFill>
              </a:rPr>
              <a:t>Time-dependent</a:t>
            </a:r>
            <a:r>
              <a:rPr lang="en-US" sz="2000" dirty="0">
                <a:solidFill>
                  <a:prstClr val="black"/>
                </a:solidFill>
              </a:rPr>
              <a:t>: events follow cycle in which conditions build up after an event before causing next one.  Recurrence times are distributed according to "normal" (or "bell“) curve, with average value most likely and values farther away from average less likely. </a:t>
            </a:r>
          </a:p>
        </p:txBody>
      </p:sp>
      <p:sp>
        <p:nvSpPr>
          <p:cNvPr id="7" name="Date Placeholder 6"/>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21448579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descr="0434"/>
          <p:cNvSpPr>
            <a:spLocks noGrp="1" noChangeAspect="1" noChangeArrowheads="1"/>
          </p:cNvSpPr>
          <p:nvPr/>
        </p:nvSpPr>
        <p:spPr bwMode="auto">
          <a:xfrm>
            <a:off x="6871790" y="1698388"/>
            <a:ext cx="3567610" cy="4778612"/>
          </a:xfrm>
          <a:prstGeom prst="rect">
            <a:avLst/>
          </a:prstGeom>
          <a:blipFill dpi="0" rotWithShape="1">
            <a:blip r:embed="rId3"/>
            <a:srcRect/>
            <a:stretch>
              <a:fillRect l="-17474" b="-3632"/>
            </a:stretch>
          </a:blipFill>
          <a:ln w="9525">
            <a:noFill/>
            <a:miter lim="800000"/>
            <a:headEnd/>
            <a:tailEnd/>
          </a:ln>
        </p:spPr>
        <p:txBody>
          <a:bodyPr/>
          <a:lstStyle/>
          <a:p>
            <a:endParaRPr lang="en-US">
              <a:solidFill>
                <a:prstClr val="black"/>
              </a:solidFill>
            </a:endParaRPr>
          </a:p>
        </p:txBody>
      </p:sp>
      <p:sp>
        <p:nvSpPr>
          <p:cNvPr id="5" name="Title 4"/>
          <p:cNvSpPr>
            <a:spLocks noGrp="1"/>
          </p:cNvSpPr>
          <p:nvPr>
            <p:ph type="title"/>
          </p:nvPr>
        </p:nvSpPr>
        <p:spPr/>
        <p:txBody>
          <a:bodyPr>
            <a:normAutofit/>
          </a:bodyPr>
          <a:lstStyle/>
          <a:p>
            <a:r>
              <a:rPr lang="en-US" dirty="0"/>
              <a:t>Earthquake Probability and Recurrence</a:t>
            </a:r>
          </a:p>
        </p:txBody>
      </p:sp>
      <p:sp>
        <p:nvSpPr>
          <p:cNvPr id="2" name="Footer Placeholder 1"/>
          <p:cNvSpPr>
            <a:spLocks noGrp="1"/>
          </p:cNvSpPr>
          <p:nvPr>
            <p:ph type="ftr" sz="quarter" idx="10"/>
          </p:nvPr>
        </p:nvSpPr>
        <p:spPr/>
        <p:txBody>
          <a:bodyPr/>
          <a:lstStyle/>
          <a:p>
            <a:pPr>
              <a:defRPr/>
            </a:pPr>
            <a:r>
              <a:rPr lang="en-US"/>
              <a:t>Earthquakes</a:t>
            </a:r>
          </a:p>
        </p:txBody>
      </p:sp>
      <p:sp>
        <p:nvSpPr>
          <p:cNvPr id="3" name="Slide Number Placeholder 2"/>
          <p:cNvSpPr>
            <a:spLocks noGrp="1"/>
          </p:cNvSpPr>
          <p:nvPr>
            <p:ph type="sldNum" sz="quarter" idx="11"/>
          </p:nvPr>
        </p:nvSpPr>
        <p:spPr/>
        <p:txBody>
          <a:bodyPr/>
          <a:lstStyle/>
          <a:p>
            <a:pPr>
              <a:defRPr/>
            </a:pPr>
            <a:fld id="{CBC61A33-EBA9-466B-95C1-59C48688908E}" type="slidenum">
              <a:rPr lang="en-US" smtClean="0">
                <a:solidFill>
                  <a:prstClr val="white"/>
                </a:solidFill>
              </a:rPr>
              <a:pPr>
                <a:defRPr/>
              </a:pPr>
              <a:t>24</a:t>
            </a:fld>
            <a:endParaRPr lang="en-US">
              <a:solidFill>
                <a:prstClr val="white"/>
              </a:solidFill>
            </a:endParaRPr>
          </a:p>
        </p:txBody>
      </p:sp>
      <p:sp>
        <p:nvSpPr>
          <p:cNvPr id="54275" name="Rectangle 3" descr="0433"/>
          <p:cNvSpPr>
            <a:spLocks noGrp="1" noChangeAspect="1" noChangeArrowheads="1"/>
          </p:cNvSpPr>
          <p:nvPr/>
        </p:nvSpPr>
        <p:spPr bwMode="auto">
          <a:xfrm>
            <a:off x="1600201" y="1698388"/>
            <a:ext cx="3519328" cy="4661954"/>
          </a:xfrm>
          <a:prstGeom prst="rect">
            <a:avLst/>
          </a:prstGeom>
          <a:blipFill dpi="0" rotWithShape="1">
            <a:blip r:embed="rId4"/>
            <a:srcRect/>
            <a:stretch>
              <a:fillRect b="-6644"/>
            </a:stretch>
          </a:blipFill>
          <a:ln w="9525">
            <a:noFill/>
            <a:miter lim="800000"/>
            <a:headEnd/>
            <a:tailEnd/>
          </a:ln>
        </p:spPr>
        <p:txBody>
          <a:bodyPr/>
          <a:lstStyle/>
          <a:p>
            <a:endParaRPr lang="en-US">
              <a:solidFill>
                <a:prstClr val="black"/>
              </a:solidFill>
            </a:endParaRPr>
          </a:p>
        </p:txBody>
      </p:sp>
      <p:sp>
        <p:nvSpPr>
          <p:cNvPr id="7" name="Rectangle 6"/>
          <p:cNvSpPr/>
          <p:nvPr/>
        </p:nvSpPr>
        <p:spPr>
          <a:xfrm>
            <a:off x="6324601" y="847795"/>
            <a:ext cx="4800600" cy="1015663"/>
          </a:xfrm>
          <a:prstGeom prst="rect">
            <a:avLst/>
          </a:prstGeom>
        </p:spPr>
        <p:txBody>
          <a:bodyPr wrap="square">
            <a:spAutoFit/>
          </a:bodyPr>
          <a:lstStyle/>
          <a:p>
            <a:r>
              <a:rPr lang="en-US" sz="2000" dirty="0">
                <a:solidFill>
                  <a:prstClr val="black"/>
                </a:solidFill>
              </a:rPr>
              <a:t>Recurrence prediction based on ~45 years of earthquakes in S California</a:t>
            </a:r>
          </a:p>
          <a:p>
            <a:r>
              <a:rPr lang="en-US" sz="2000" dirty="0">
                <a:solidFill>
                  <a:prstClr val="black"/>
                </a:solidFill>
              </a:rPr>
              <a:t>Predicts: one M6.7 per ~95 years</a:t>
            </a:r>
          </a:p>
        </p:txBody>
      </p:sp>
      <p:sp>
        <p:nvSpPr>
          <p:cNvPr id="4" name="Rectangle 3"/>
          <p:cNvSpPr/>
          <p:nvPr/>
        </p:nvSpPr>
        <p:spPr>
          <a:xfrm>
            <a:off x="1600201" y="909760"/>
            <a:ext cx="3986736" cy="707886"/>
          </a:xfrm>
          <a:prstGeom prst="rect">
            <a:avLst/>
          </a:prstGeom>
        </p:spPr>
        <p:txBody>
          <a:bodyPr wrap="square">
            <a:spAutoFit/>
          </a:bodyPr>
          <a:lstStyle/>
          <a:p>
            <a:r>
              <a:rPr lang="en-US" sz="2000" dirty="0">
                <a:solidFill>
                  <a:prstClr val="black"/>
                </a:solidFill>
              </a:rPr>
              <a:t>70% of M&gt;6.7 earthquake in San Francisco Area for 2000-2030</a:t>
            </a:r>
          </a:p>
        </p:txBody>
      </p:sp>
      <p:cxnSp>
        <p:nvCxnSpPr>
          <p:cNvPr id="9" name="Straight Connector 8"/>
          <p:cNvCxnSpPr/>
          <p:nvPr/>
        </p:nvCxnSpPr>
        <p:spPr>
          <a:xfrm flipV="1">
            <a:off x="9350673" y="4271688"/>
            <a:ext cx="10391" cy="17872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75924" y="4271688"/>
            <a:ext cx="1691640" cy="161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12958" y="6245423"/>
            <a:ext cx="1440642" cy="307777"/>
          </a:xfrm>
          <a:prstGeom prst="rect">
            <a:avLst/>
          </a:prstGeom>
          <a:solidFill>
            <a:schemeClr val="bg1"/>
          </a:solidFill>
        </p:spPr>
        <p:txBody>
          <a:bodyPr wrap="square" rtlCol="0">
            <a:spAutoFit/>
          </a:bodyPr>
          <a:lstStyle/>
          <a:p>
            <a:r>
              <a:rPr lang="en-US" sz="1400" dirty="0">
                <a:solidFill>
                  <a:prstClr val="black"/>
                </a:solidFill>
              </a:rPr>
              <a:t>Magnitude</a:t>
            </a:r>
          </a:p>
        </p:txBody>
      </p:sp>
      <p:sp>
        <p:nvSpPr>
          <p:cNvPr id="8" name="Date Placeholder 7"/>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23130669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1046440"/>
          </a:xfrm>
        </p:spPr>
        <p:txBody>
          <a:bodyPr>
            <a:spAutoFit/>
          </a:bodyPr>
          <a:lstStyle/>
          <a:p>
            <a:r>
              <a:rPr lang="en-US" dirty="0"/>
              <a:t>What about Eastern US? </a:t>
            </a:r>
            <a:br>
              <a:rPr lang="en-US" dirty="0"/>
            </a:br>
            <a:r>
              <a:rPr lang="en-US" dirty="0"/>
              <a:t>Intraplate Earthquakes</a:t>
            </a:r>
          </a:p>
        </p:txBody>
      </p:sp>
      <p:sp>
        <p:nvSpPr>
          <p:cNvPr id="2" name="Footer Placeholder 1"/>
          <p:cNvSpPr>
            <a:spLocks noGrp="1"/>
          </p:cNvSpPr>
          <p:nvPr>
            <p:ph type="ftr" sz="quarter" idx="10"/>
          </p:nvPr>
        </p:nvSpPr>
        <p:spPr/>
        <p:txBody>
          <a:bodyPr/>
          <a:lstStyle/>
          <a:p>
            <a:pPr>
              <a:defRPr/>
            </a:pPr>
            <a:r>
              <a:rPr lang="en-US"/>
              <a:t>Earthquakes</a:t>
            </a:r>
          </a:p>
        </p:txBody>
      </p:sp>
      <p:sp>
        <p:nvSpPr>
          <p:cNvPr id="3" name="Slide Number Placeholder 2"/>
          <p:cNvSpPr>
            <a:spLocks noGrp="1"/>
          </p:cNvSpPr>
          <p:nvPr>
            <p:ph type="sldNum" sz="quarter" idx="11"/>
          </p:nvPr>
        </p:nvSpPr>
        <p:spPr/>
        <p:txBody>
          <a:bodyPr/>
          <a:lstStyle/>
          <a:p>
            <a:pPr>
              <a:defRPr/>
            </a:pPr>
            <a:fld id="{CBC61A33-EBA9-466B-95C1-59C48688908E}" type="slidenum">
              <a:rPr lang="en-US" smtClean="0"/>
              <a:pPr>
                <a:defRPr/>
              </a:pPr>
              <a:t>25</a:t>
            </a:fld>
            <a:endParaRPr lang="en-US"/>
          </a:p>
        </p:txBody>
      </p:sp>
      <p:sp>
        <p:nvSpPr>
          <p:cNvPr id="4" name="Date Placeholder 3"/>
          <p:cNvSpPr>
            <a:spLocks noGrp="1"/>
          </p:cNvSpPr>
          <p:nvPr>
            <p:ph type="dt" sz="half" idx="12"/>
          </p:nvPr>
        </p:nvSpPr>
        <p:spPr/>
        <p:txBody>
          <a:bodyPr/>
          <a:lstStyle/>
          <a:p>
            <a:r>
              <a:rPr lang="en-US"/>
              <a:t>© Ben van der Pluijm</a:t>
            </a:r>
          </a:p>
        </p:txBody>
      </p:sp>
      <p:sp>
        <p:nvSpPr>
          <p:cNvPr id="6" name="Rectangle 3" descr="0429b"/>
          <p:cNvSpPr>
            <a:spLocks noGrp="1" noChangeAspect="1" noChangeArrowheads="1"/>
          </p:cNvSpPr>
          <p:nvPr/>
        </p:nvSpPr>
        <p:spPr bwMode="auto">
          <a:xfrm rot="20951838">
            <a:off x="1579060" y="3844735"/>
            <a:ext cx="3200400" cy="2276313"/>
          </a:xfrm>
          <a:prstGeom prst="rect">
            <a:avLst/>
          </a:prstGeom>
          <a:blipFill dpi="0" rotWithShape="1">
            <a:blip r:embed="rId3"/>
            <a:srcRect/>
            <a:stretch>
              <a:fillRect b="-10936"/>
            </a:stretch>
          </a:blipFill>
          <a:ln w="9525">
            <a:noFill/>
            <a:miter lim="800000"/>
            <a:headEnd/>
            <a:tailEnd/>
          </a:ln>
        </p:spPr>
        <p:txBody>
          <a:bodyPr/>
          <a:lstStyle/>
          <a:p>
            <a:endParaRPr lang="en-US"/>
          </a:p>
        </p:txBody>
      </p:sp>
      <p:pic>
        <p:nvPicPr>
          <p:cNvPr id="64514" name="Picture 2" descr="http://nocostl.com/wp-content/uploads/2011/01/new-madrid-seismic-z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762000"/>
            <a:ext cx="5029200" cy="5589269"/>
          </a:xfrm>
          <a:prstGeom prst="rect">
            <a:avLst/>
          </a:prstGeom>
          <a:noFill/>
          <a:extLst>
            <a:ext uri="{909E8E84-426E-40DD-AFC4-6F175D3DCCD1}">
              <a14:hiddenFill xmlns:a14="http://schemas.microsoft.com/office/drawing/2010/main">
                <a:solidFill>
                  <a:srgbClr val="FFFFFF"/>
                </a:solidFill>
              </a14:hiddenFill>
            </a:ext>
          </a:extLst>
        </p:spPr>
      </p:pic>
      <p:sp>
        <p:nvSpPr>
          <p:cNvPr id="47107" name="Rectangle 3" descr="04T02"/>
          <p:cNvSpPr>
            <a:spLocks noGrp="1" noChangeAspect="1" noChangeArrowheads="1"/>
          </p:cNvSpPr>
          <p:nvPr/>
        </p:nvSpPr>
        <p:spPr bwMode="auto">
          <a:xfrm>
            <a:off x="304800" y="1524000"/>
            <a:ext cx="7315200" cy="2194559"/>
          </a:xfrm>
          <a:prstGeom prst="rect">
            <a:avLst/>
          </a:prstGeom>
          <a:blipFill dpi="0" rotWithShape="1">
            <a:blip r:embed="rId5"/>
            <a:srcRect/>
            <a:stretch>
              <a:fillRect b="-25926"/>
            </a:stretch>
          </a:blipFill>
          <a:ln w="9525">
            <a:noFill/>
            <a:miter lim="800000"/>
            <a:headEnd/>
            <a:tailEnd/>
          </a:ln>
        </p:spPr>
        <p:txBody>
          <a:bodyPr/>
          <a:lstStyle/>
          <a:p>
            <a:endParaRPr lang="en-US"/>
          </a:p>
        </p:txBody>
      </p:sp>
    </p:spTree>
    <p:extLst>
      <p:ext uri="{BB962C8B-B14F-4D97-AF65-F5344CB8AC3E}">
        <p14:creationId xmlns:p14="http://schemas.microsoft.com/office/powerpoint/2010/main" val="471815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about Anthropogenic EQs in US Continental Interior?</a:t>
            </a:r>
          </a:p>
        </p:txBody>
      </p:sp>
      <p:sp>
        <p:nvSpPr>
          <p:cNvPr id="3" name="Footer Placeholder 2"/>
          <p:cNvSpPr>
            <a:spLocks noGrp="1"/>
          </p:cNvSpPr>
          <p:nvPr>
            <p:ph type="ftr" sz="quarter" idx="10"/>
          </p:nvPr>
        </p:nvSpPr>
        <p:spPr/>
        <p:txBody>
          <a:bodyPr/>
          <a:lstStyle/>
          <a:p>
            <a:r>
              <a:rPr lang="en-US"/>
              <a:t>Earthquakes</a:t>
            </a:r>
          </a:p>
        </p:txBody>
      </p:sp>
      <p:sp>
        <p:nvSpPr>
          <p:cNvPr id="4" name="Slide Number Placeholder 3"/>
          <p:cNvSpPr>
            <a:spLocks noGrp="1"/>
          </p:cNvSpPr>
          <p:nvPr>
            <p:ph type="sldNum" sz="quarter" idx="11"/>
          </p:nvPr>
        </p:nvSpPr>
        <p:spPr/>
        <p:txBody>
          <a:bodyPr/>
          <a:lstStyle/>
          <a:p>
            <a:fld id="{A0C3F4C3-1470-4B8D-BB91-B3DFCB1E0152}" type="slidenum">
              <a:rPr lang="en-US" smtClean="0"/>
              <a:pPr/>
              <a:t>26</a:t>
            </a:fld>
            <a:endParaRPr lang="en-US" dirty="0"/>
          </a:p>
        </p:txBody>
      </p:sp>
      <p:sp>
        <p:nvSpPr>
          <p:cNvPr id="6" name="Date Placeholder 5"/>
          <p:cNvSpPr>
            <a:spLocks noGrp="1"/>
          </p:cNvSpPr>
          <p:nvPr>
            <p:ph type="dt" sz="half" idx="12"/>
          </p:nvPr>
        </p:nvSpPr>
        <p:spPr/>
        <p:txBody>
          <a:bodyPr/>
          <a:lstStyle/>
          <a:p>
            <a:r>
              <a:rPr lang="en-US"/>
              <a:t>© Ben van der Pluijm</a:t>
            </a:r>
            <a:endParaRPr lang="en-US" dirty="0"/>
          </a:p>
        </p:txBody>
      </p:sp>
      <p:sp>
        <p:nvSpPr>
          <p:cNvPr id="8" name="Rectangle 7"/>
          <p:cNvSpPr/>
          <p:nvPr/>
        </p:nvSpPr>
        <p:spPr>
          <a:xfrm rot="5400000">
            <a:off x="11224360" y="3490767"/>
            <a:ext cx="1528047" cy="276999"/>
          </a:xfrm>
          <a:prstGeom prst="rect">
            <a:avLst/>
          </a:prstGeom>
        </p:spPr>
        <p:txBody>
          <a:bodyPr wrap="none">
            <a:spAutoFit/>
          </a:bodyPr>
          <a:lstStyle/>
          <a:p>
            <a:r>
              <a:rPr lang="en-US" sz="1200" dirty="0"/>
              <a:t>https://goo.gl/FIm01i</a:t>
            </a:r>
          </a:p>
        </p:txBody>
      </p:sp>
      <p:sp>
        <p:nvSpPr>
          <p:cNvPr id="9" name="Rectangle 8"/>
          <p:cNvSpPr/>
          <p:nvPr/>
        </p:nvSpPr>
        <p:spPr>
          <a:xfrm>
            <a:off x="6149008" y="4592639"/>
            <a:ext cx="5767136" cy="1631216"/>
          </a:xfrm>
          <a:prstGeom prst="rect">
            <a:avLst/>
          </a:prstGeom>
        </p:spPr>
        <p:txBody>
          <a:bodyPr wrap="square">
            <a:spAutoFit/>
          </a:bodyPr>
          <a:lstStyle/>
          <a:p>
            <a:pPr marL="225425" indent="-225425">
              <a:buFont typeface="Arial" panose="020B0604020202020204" pitchFamily="34" charset="0"/>
              <a:buChar char="•"/>
            </a:pPr>
            <a:r>
              <a:rPr lang="en-US" sz="2000" dirty="0"/>
              <a:t>Shallow M3+: 304 (2017), 623 (2016), 903 (2015), 579 (2014), 110 (2013), 35 (2012)</a:t>
            </a:r>
          </a:p>
          <a:p>
            <a:pPr marL="225425" indent="-225425">
              <a:buFont typeface="Arial" panose="020B0604020202020204" pitchFamily="34" charset="0"/>
              <a:buChar char="•"/>
            </a:pPr>
            <a:r>
              <a:rPr lang="en-US" sz="2000" dirty="0"/>
              <a:t>Biggest, so far: M5.8; September 3, 2016;</a:t>
            </a:r>
            <a:br>
              <a:rPr lang="en-US" sz="2000" dirty="0"/>
            </a:br>
            <a:r>
              <a:rPr lang="en-US" sz="2000" dirty="0"/>
              <a:t>~1945 Hiroshima atom bomb, ~15M kg (=15,000 kilotons) of TNT</a:t>
            </a:r>
          </a:p>
        </p:txBody>
      </p:sp>
      <p:pic>
        <p:nvPicPr>
          <p:cNvPr id="7" name="Picture 6"/>
          <p:cNvPicPr>
            <a:picLocks noChangeAspect="1"/>
          </p:cNvPicPr>
          <p:nvPr/>
        </p:nvPicPr>
        <p:blipFill>
          <a:blip r:embed="rId2"/>
          <a:stretch>
            <a:fillRect/>
          </a:stretch>
        </p:blipFill>
        <p:spPr>
          <a:xfrm>
            <a:off x="497571" y="2246267"/>
            <a:ext cx="5394960" cy="3925933"/>
          </a:xfrm>
          <a:prstGeom prst="rect">
            <a:avLst/>
          </a:prstGeom>
        </p:spPr>
      </p:pic>
      <p:sp>
        <p:nvSpPr>
          <p:cNvPr id="5" name="Rectangle 4"/>
          <p:cNvSpPr/>
          <p:nvPr/>
        </p:nvSpPr>
        <p:spPr>
          <a:xfrm rot="2494535">
            <a:off x="2394870" y="3322936"/>
            <a:ext cx="2283638" cy="369332"/>
          </a:xfrm>
          <a:prstGeom prst="rect">
            <a:avLst/>
          </a:prstGeom>
        </p:spPr>
        <p:txBody>
          <a:bodyPr wrap="none">
            <a:spAutoFit/>
          </a:bodyPr>
          <a:lstStyle/>
          <a:p>
            <a:r>
              <a:rPr lang="en-US" dirty="0">
                <a:solidFill>
                  <a:schemeClr val="bg1"/>
                </a:solidFill>
              </a:rPr>
              <a:t>OK “Earthquake Alley”</a:t>
            </a:r>
          </a:p>
        </p:txBody>
      </p:sp>
      <p:pic>
        <p:nvPicPr>
          <p:cNvPr id="8196" name="Picture 4" descr="https://upload.wikimedia.org/wikipedia/commons/7/79/Cumulative_induced_seismicity.png"/>
          <p:cNvPicPr>
            <a:picLocks noChangeAspect="1" noChangeArrowheads="1"/>
          </p:cNvPicPr>
          <p:nvPr/>
        </p:nvPicPr>
        <p:blipFill rotWithShape="1">
          <a:blip r:embed="rId3">
            <a:extLst>
              <a:ext uri="{28A0092B-C50C-407E-A947-70E740481C1C}">
                <a14:useLocalDpi xmlns:a14="http://schemas.microsoft.com/office/drawing/2010/main" val="0"/>
              </a:ext>
            </a:extLst>
          </a:blip>
          <a:srcRect r="3599"/>
          <a:stretch/>
        </p:blipFill>
        <p:spPr bwMode="auto">
          <a:xfrm>
            <a:off x="7284906" y="764685"/>
            <a:ext cx="4297680" cy="35733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8" name="Picture 6" descr="https://upload.wikimedia.org/wikipedia/commons/thumb/c/c0/2011_Oklahoma_earthquake_damage.jpg/1280px-2011_Oklahoma_earthquake_dama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98658">
            <a:off x="4740168" y="1117634"/>
            <a:ext cx="2103120" cy="15773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EB8B8B1-2759-4085-87A5-785BBC581C08}"/>
              </a:ext>
            </a:extLst>
          </p:cNvPr>
          <p:cNvSpPr/>
          <p:nvPr/>
        </p:nvSpPr>
        <p:spPr>
          <a:xfrm>
            <a:off x="429069" y="996504"/>
            <a:ext cx="4084339" cy="1015663"/>
          </a:xfrm>
          <a:prstGeom prst="rect">
            <a:avLst/>
          </a:prstGeom>
        </p:spPr>
        <p:txBody>
          <a:bodyPr wrap="square">
            <a:spAutoFit/>
          </a:bodyPr>
          <a:lstStyle/>
          <a:p>
            <a:r>
              <a:rPr lang="en-US" sz="2000" dirty="0"/>
              <a:t>Wastewater disposal (not fracking) is primary cause of anthropogenic earthquakes in central US</a:t>
            </a:r>
          </a:p>
        </p:txBody>
      </p:sp>
    </p:spTree>
    <p:extLst>
      <p:ext uri="{BB962C8B-B14F-4D97-AF65-F5344CB8AC3E}">
        <p14:creationId xmlns:p14="http://schemas.microsoft.com/office/powerpoint/2010/main" val="5989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Earthquakes and Plate Tectonics</a:t>
            </a:r>
          </a:p>
        </p:txBody>
      </p:sp>
      <p:sp>
        <p:nvSpPr>
          <p:cNvPr id="5" name="Footer Placeholder 4"/>
          <p:cNvSpPr>
            <a:spLocks noGrp="1"/>
          </p:cNvSpPr>
          <p:nvPr>
            <p:ph type="ftr" sz="quarter" idx="10"/>
          </p:nvPr>
        </p:nvSpPr>
        <p:spPr/>
        <p:txBody>
          <a:bodyPr/>
          <a:lstStyle/>
          <a:p>
            <a:r>
              <a:rPr lang="en-US"/>
              <a:t>Earthquakes</a:t>
            </a:r>
          </a:p>
        </p:txBody>
      </p:sp>
      <p:sp>
        <p:nvSpPr>
          <p:cNvPr id="6" name="Slide Number Placeholder 5"/>
          <p:cNvSpPr>
            <a:spLocks noGrp="1"/>
          </p:cNvSpPr>
          <p:nvPr>
            <p:ph type="sldNum" sz="quarter" idx="11"/>
          </p:nvPr>
        </p:nvSpPr>
        <p:spPr/>
        <p:txBody>
          <a:bodyPr/>
          <a:lstStyle/>
          <a:p>
            <a:fld id="{102803C5-FFC9-458E-A3EB-CB4388A86AF8}" type="slidenum">
              <a:rPr lang="en-US" smtClean="0"/>
              <a:t>27</a:t>
            </a:fld>
            <a:endParaRPr lang="en-US"/>
          </a:p>
        </p:txBody>
      </p:sp>
      <p:sp>
        <p:nvSpPr>
          <p:cNvPr id="4" name="Date Placeholder 3"/>
          <p:cNvSpPr>
            <a:spLocks noGrp="1"/>
          </p:cNvSpPr>
          <p:nvPr>
            <p:ph type="dt" sz="half" idx="12"/>
          </p:nvPr>
        </p:nvSpPr>
        <p:spPr/>
        <p:txBody>
          <a:bodyPr/>
          <a:lstStyle/>
          <a:p>
            <a:r>
              <a:rPr lang="en-US"/>
              <a:t>© Ben van der Pluijm</a:t>
            </a:r>
            <a:endParaRPr lang="en-US" dirty="0"/>
          </a:p>
        </p:txBody>
      </p:sp>
      <p:sp>
        <p:nvSpPr>
          <p:cNvPr id="3" name="Content Placeholder 2"/>
          <p:cNvSpPr>
            <a:spLocks noGrp="1"/>
          </p:cNvSpPr>
          <p:nvPr>
            <p:ph idx="4294967295"/>
          </p:nvPr>
        </p:nvSpPr>
        <p:spPr>
          <a:xfrm>
            <a:off x="443706" y="2133600"/>
            <a:ext cx="2973388" cy="4114799"/>
          </a:xfrm>
        </p:spPr>
        <p:txBody>
          <a:bodyPr>
            <a:normAutofit/>
          </a:bodyPr>
          <a:lstStyle/>
          <a:p>
            <a:pPr marL="0" indent="0"/>
            <a:r>
              <a:rPr lang="en-US" sz="2400" dirty="0"/>
              <a:t>Plate Boundaries</a:t>
            </a:r>
          </a:p>
          <a:p>
            <a:pPr marL="457200" indent="-457200">
              <a:buFont typeface="Arial" panose="020B0604020202020204" pitchFamily="34" charset="0"/>
              <a:buChar char="•"/>
            </a:pPr>
            <a:r>
              <a:rPr lang="en-US" sz="2400" dirty="0"/>
              <a:t>Divergent boundaries</a:t>
            </a:r>
          </a:p>
          <a:p>
            <a:pPr marL="457200" indent="-457200">
              <a:buFont typeface="Arial" panose="020B0604020202020204" pitchFamily="34" charset="0"/>
              <a:buChar char="•"/>
            </a:pPr>
            <a:r>
              <a:rPr lang="en-US" sz="2400" dirty="0"/>
              <a:t>Convergent boundaries</a:t>
            </a:r>
          </a:p>
          <a:p>
            <a:pPr marL="457200" indent="-457200">
              <a:buFont typeface="Arial" panose="020B0604020202020204" pitchFamily="34" charset="0"/>
              <a:buChar char="•"/>
            </a:pPr>
            <a:r>
              <a:rPr lang="en-US" sz="2400" dirty="0"/>
              <a:t>Lateral boundaries</a:t>
            </a:r>
          </a:p>
          <a:p>
            <a:pPr marL="0" indent="0"/>
            <a:endParaRPr lang="en-US" sz="2400" dirty="0"/>
          </a:p>
          <a:p>
            <a:pPr marL="0" indent="0"/>
            <a:r>
              <a:rPr lang="en-US" sz="2400" dirty="0"/>
              <a:t>Plate Interiors</a:t>
            </a:r>
          </a:p>
          <a:p>
            <a:endParaRPr lang="en-US" sz="2400" dirty="0"/>
          </a:p>
        </p:txBody>
      </p:sp>
      <p:pic>
        <p:nvPicPr>
          <p:cNvPr id="9" name="Picture 8" descr="A close up of a map&#10;&#10;Description automatically generated">
            <a:extLst>
              <a:ext uri="{FF2B5EF4-FFF2-40B4-BE49-F238E27FC236}">
                <a16:creationId xmlns:a16="http://schemas.microsoft.com/office/drawing/2014/main" id="{A6BCA9F2-A5D9-4C91-BAC4-A6FB65EC6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662544"/>
            <a:ext cx="7454356" cy="4572000"/>
          </a:xfrm>
          <a:prstGeom prst="rect">
            <a:avLst/>
          </a:prstGeom>
        </p:spPr>
      </p:pic>
    </p:spTree>
    <p:extLst>
      <p:ext uri="{BB962C8B-B14F-4D97-AF65-F5344CB8AC3E}">
        <p14:creationId xmlns:p14="http://schemas.microsoft.com/office/powerpoint/2010/main" val="17707869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 Real-time Earthquake Analysis: USGS</a:t>
            </a:r>
          </a:p>
        </p:txBody>
      </p:sp>
      <p:sp>
        <p:nvSpPr>
          <p:cNvPr id="3" name="Footer Placeholder 2"/>
          <p:cNvSpPr>
            <a:spLocks noGrp="1"/>
          </p:cNvSpPr>
          <p:nvPr>
            <p:ph type="ftr" sz="quarter" idx="10"/>
          </p:nvPr>
        </p:nvSpPr>
        <p:spPr/>
        <p:txBody>
          <a:bodyPr/>
          <a:lstStyle/>
          <a:p>
            <a:r>
              <a:rPr lang="en-US"/>
              <a:t>Force &amp; Stress </a:t>
            </a:r>
          </a:p>
        </p:txBody>
      </p:sp>
      <p:sp>
        <p:nvSpPr>
          <p:cNvPr id="4" name="Slide Number Placeholder 3"/>
          <p:cNvSpPr>
            <a:spLocks noGrp="1"/>
          </p:cNvSpPr>
          <p:nvPr>
            <p:ph type="sldNum" sz="quarter" idx="11"/>
          </p:nvPr>
        </p:nvSpPr>
        <p:spPr/>
        <p:txBody>
          <a:bodyPr/>
          <a:lstStyle/>
          <a:p>
            <a:fld id="{89B8BB09-7ADC-45C8-ACEA-EA61D5B96AC7}" type="slidenum">
              <a:rPr lang="en-US" smtClean="0"/>
              <a:pPr/>
              <a:t>3</a:t>
            </a:fld>
            <a:endParaRPr lang="en-US"/>
          </a:p>
        </p:txBody>
      </p:sp>
      <p:sp>
        <p:nvSpPr>
          <p:cNvPr id="5" name="Date Placeholder 4"/>
          <p:cNvSpPr>
            <a:spLocks noGrp="1"/>
          </p:cNvSpPr>
          <p:nvPr>
            <p:ph type="dt" sz="half" idx="12"/>
          </p:nvPr>
        </p:nvSpPr>
        <p:spPr/>
        <p:txBody>
          <a:bodyPr/>
          <a:lstStyle/>
          <a:p>
            <a:r>
              <a:rPr lang="en-US"/>
              <a:t>© Ben van der Pluijm</a:t>
            </a:r>
            <a:endParaRPr lang="en-US" dirty="0"/>
          </a:p>
        </p:txBody>
      </p:sp>
      <p:sp>
        <p:nvSpPr>
          <p:cNvPr id="7" name="Rectangle 6"/>
          <p:cNvSpPr/>
          <p:nvPr/>
        </p:nvSpPr>
        <p:spPr>
          <a:xfrm>
            <a:off x="5691754" y="5635553"/>
            <a:ext cx="6273799" cy="369332"/>
          </a:xfrm>
          <a:prstGeom prst="rect">
            <a:avLst/>
          </a:prstGeom>
        </p:spPr>
        <p:txBody>
          <a:bodyPr wrap="square">
            <a:spAutoFit/>
          </a:bodyPr>
          <a:lstStyle/>
          <a:p>
            <a:r>
              <a:rPr lang="en-US" dirty="0"/>
              <a:t>Go to: </a:t>
            </a:r>
            <a:r>
              <a:rPr lang="en-US" dirty="0">
                <a:hlinkClick r:id="" action="ppaction://noaction"/>
              </a:rPr>
              <a:t>https://earthquake.usgs.gov/earthquakes/map/</a:t>
            </a:r>
            <a:r>
              <a:rPr lang="en-US" dirty="0"/>
              <a:t> </a:t>
            </a:r>
          </a:p>
        </p:txBody>
      </p:sp>
      <p:pic>
        <p:nvPicPr>
          <p:cNvPr id="14" name="Picture 13">
            <a:extLst>
              <a:ext uri="{FF2B5EF4-FFF2-40B4-BE49-F238E27FC236}">
                <a16:creationId xmlns:a16="http://schemas.microsoft.com/office/drawing/2014/main" id="{D02B43FA-51AE-B060-440C-05CA12090D6C}"/>
              </a:ext>
            </a:extLst>
          </p:cNvPr>
          <p:cNvPicPr>
            <a:picLocks noChangeAspect="1"/>
          </p:cNvPicPr>
          <p:nvPr/>
        </p:nvPicPr>
        <p:blipFill rotWithShape="1">
          <a:blip r:embed="rId2"/>
          <a:srcRect l="-1087" t="13333" r="15864"/>
          <a:stretch/>
        </p:blipFill>
        <p:spPr>
          <a:xfrm>
            <a:off x="5643880" y="1132683"/>
            <a:ext cx="6453540" cy="4114800"/>
          </a:xfrm>
          <a:prstGeom prst="rect">
            <a:avLst/>
          </a:prstGeom>
        </p:spPr>
      </p:pic>
      <p:pic>
        <p:nvPicPr>
          <p:cNvPr id="16" name="Picture 15">
            <a:extLst>
              <a:ext uri="{FF2B5EF4-FFF2-40B4-BE49-F238E27FC236}">
                <a16:creationId xmlns:a16="http://schemas.microsoft.com/office/drawing/2014/main" id="{9FAAE2A9-503A-1D33-C1E9-4AC075E0FFD5}"/>
              </a:ext>
            </a:extLst>
          </p:cNvPr>
          <p:cNvPicPr>
            <a:picLocks noChangeAspect="1"/>
          </p:cNvPicPr>
          <p:nvPr/>
        </p:nvPicPr>
        <p:blipFill rotWithShape="1">
          <a:blip r:embed="rId3"/>
          <a:srcRect l="232" t="12222" r="3842" b="2523"/>
          <a:stretch/>
        </p:blipFill>
        <p:spPr>
          <a:xfrm>
            <a:off x="157480" y="866892"/>
            <a:ext cx="5486400" cy="5263518"/>
          </a:xfrm>
          <a:prstGeom prst="rect">
            <a:avLst/>
          </a:prstGeom>
        </p:spPr>
      </p:pic>
      <p:pic>
        <p:nvPicPr>
          <p:cNvPr id="18" name="Picture 17">
            <a:extLst>
              <a:ext uri="{FF2B5EF4-FFF2-40B4-BE49-F238E27FC236}">
                <a16:creationId xmlns:a16="http://schemas.microsoft.com/office/drawing/2014/main" id="{B35C46CE-8EAD-DED8-471A-CB44E95A57AE}"/>
              </a:ext>
            </a:extLst>
          </p:cNvPr>
          <p:cNvPicPr>
            <a:picLocks noChangeAspect="1"/>
          </p:cNvPicPr>
          <p:nvPr/>
        </p:nvPicPr>
        <p:blipFill>
          <a:blip r:embed="rId4"/>
          <a:stretch>
            <a:fillRect/>
          </a:stretch>
        </p:blipFill>
        <p:spPr>
          <a:xfrm>
            <a:off x="1295400" y="4800600"/>
            <a:ext cx="955471" cy="822960"/>
          </a:xfrm>
          <a:prstGeom prst="rect">
            <a:avLst/>
          </a:prstGeom>
        </p:spPr>
      </p:pic>
    </p:spTree>
    <p:extLst>
      <p:ext uri="{BB962C8B-B14F-4D97-AF65-F5344CB8AC3E}">
        <p14:creationId xmlns:p14="http://schemas.microsoft.com/office/powerpoint/2010/main" val="275667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Elastic Release and Seismic Waves</a:t>
            </a:r>
          </a:p>
        </p:txBody>
      </p:sp>
      <p:sp>
        <p:nvSpPr>
          <p:cNvPr id="2" name="Footer Placeholder 1"/>
          <p:cNvSpPr>
            <a:spLocks noGrp="1"/>
          </p:cNvSpPr>
          <p:nvPr>
            <p:ph type="ftr" sz="quarter" idx="10"/>
          </p:nvPr>
        </p:nvSpPr>
        <p:spPr/>
        <p:txBody>
          <a:bodyPr/>
          <a:lstStyle/>
          <a:p>
            <a:pPr>
              <a:defRPr/>
            </a:pPr>
            <a:r>
              <a:rPr lang="en-US"/>
              <a:t>Earthquakes</a:t>
            </a:r>
          </a:p>
        </p:txBody>
      </p:sp>
      <p:sp>
        <p:nvSpPr>
          <p:cNvPr id="3" name="Slide Number Placeholder 2"/>
          <p:cNvSpPr>
            <a:spLocks noGrp="1"/>
          </p:cNvSpPr>
          <p:nvPr>
            <p:ph type="sldNum" sz="quarter" idx="11"/>
          </p:nvPr>
        </p:nvSpPr>
        <p:spPr/>
        <p:txBody>
          <a:bodyPr/>
          <a:lstStyle/>
          <a:p>
            <a:pPr>
              <a:defRPr/>
            </a:pPr>
            <a:fld id="{CBC61A33-EBA9-466B-95C1-59C48688908E}" type="slidenum">
              <a:rPr lang="en-US" smtClean="0"/>
              <a:pPr>
                <a:defRPr/>
              </a:pPr>
              <a:t>4</a:t>
            </a:fld>
            <a:endParaRPr lang="en-US"/>
          </a:p>
        </p:txBody>
      </p:sp>
      <p:sp>
        <p:nvSpPr>
          <p:cNvPr id="5" name="Rectangle 3" descr="0402e"/>
          <p:cNvSpPr>
            <a:spLocks noGrp="1" noChangeAspect="1" noChangeArrowheads="1"/>
          </p:cNvSpPr>
          <p:nvPr/>
        </p:nvSpPr>
        <p:spPr bwMode="auto">
          <a:xfrm>
            <a:off x="4057343" y="2783427"/>
            <a:ext cx="3074775" cy="3657600"/>
          </a:xfrm>
          <a:prstGeom prst="rect">
            <a:avLst/>
          </a:prstGeom>
          <a:blipFill dpi="0" rotWithShape="1">
            <a:blip r:embed="rId3" cstate="print"/>
            <a:srcRect/>
            <a:stretch>
              <a:fillRect t="1" b="-6875"/>
            </a:stretch>
          </a:blipFill>
          <a:ln w="9525">
            <a:noFill/>
            <a:miter lim="800000"/>
            <a:headEnd/>
            <a:tailEnd/>
          </a:ln>
        </p:spPr>
        <p:txBody>
          <a:bodyPr/>
          <a:lstStyle/>
          <a:p>
            <a:endParaRPr lang="en-US"/>
          </a:p>
        </p:txBody>
      </p:sp>
      <p:sp>
        <p:nvSpPr>
          <p:cNvPr id="9219" name="Rectangle 3" descr="0402"/>
          <p:cNvSpPr>
            <a:spLocks noGrp="1" noChangeAspect="1" noChangeArrowheads="1"/>
          </p:cNvSpPr>
          <p:nvPr/>
        </p:nvSpPr>
        <p:spPr bwMode="auto">
          <a:xfrm>
            <a:off x="508000" y="1177543"/>
            <a:ext cx="4653793" cy="1489458"/>
          </a:xfrm>
          <a:prstGeom prst="rect">
            <a:avLst/>
          </a:prstGeom>
          <a:blipFill dpi="0" rotWithShape="1">
            <a:blip r:embed="rId4" cstate="print"/>
            <a:srcRect/>
            <a:stretch>
              <a:fillRect t="-2" b="-136224"/>
            </a:stretch>
          </a:blipFill>
          <a:ln w="9525">
            <a:noFill/>
            <a:miter lim="800000"/>
            <a:headEnd/>
            <a:tailEnd/>
          </a:ln>
        </p:spPr>
        <p:txBody>
          <a:bodyPr/>
          <a:lstStyle/>
          <a:p>
            <a:endParaRPr lang="en-US"/>
          </a:p>
        </p:txBody>
      </p:sp>
      <p:pic>
        <p:nvPicPr>
          <p:cNvPr id="9" name="Picture 6" descr="pwav2"/>
          <p:cNvPicPr>
            <a:picLocks noChangeAspect="1" noChangeArrowheads="1" noCrop="1"/>
          </p:cNvPicPr>
          <p:nvPr/>
        </p:nvPicPr>
        <p:blipFill>
          <a:blip r:embed="rId5"/>
          <a:srcRect/>
          <a:stretch>
            <a:fillRect/>
          </a:stretch>
        </p:blipFill>
        <p:spPr bwMode="auto">
          <a:xfrm>
            <a:off x="8343900" y="1066800"/>
            <a:ext cx="3238500" cy="952500"/>
          </a:xfrm>
          <a:prstGeom prst="rect">
            <a:avLst/>
          </a:prstGeom>
          <a:noFill/>
          <a:ln w="9525">
            <a:noFill/>
            <a:miter lim="800000"/>
            <a:headEnd/>
            <a:tailEnd/>
          </a:ln>
        </p:spPr>
      </p:pic>
      <p:pic>
        <p:nvPicPr>
          <p:cNvPr id="10" name="Picture 7" descr="rwav2"/>
          <p:cNvPicPr>
            <a:picLocks noChangeAspect="1" noChangeArrowheads="1" noCrop="1"/>
          </p:cNvPicPr>
          <p:nvPr/>
        </p:nvPicPr>
        <p:blipFill>
          <a:blip r:embed="rId6"/>
          <a:srcRect/>
          <a:stretch>
            <a:fillRect/>
          </a:stretch>
        </p:blipFill>
        <p:spPr bwMode="auto">
          <a:xfrm>
            <a:off x="8343900" y="3352800"/>
            <a:ext cx="3238500" cy="952500"/>
          </a:xfrm>
          <a:prstGeom prst="rect">
            <a:avLst/>
          </a:prstGeom>
          <a:noFill/>
          <a:ln w="9525">
            <a:noFill/>
            <a:miter lim="800000"/>
            <a:headEnd/>
            <a:tailEnd/>
          </a:ln>
        </p:spPr>
      </p:pic>
      <p:pic>
        <p:nvPicPr>
          <p:cNvPr id="11" name="Picture 8" descr="swav2"/>
          <p:cNvPicPr>
            <a:picLocks noChangeAspect="1" noChangeArrowheads="1" noCrop="1"/>
          </p:cNvPicPr>
          <p:nvPr/>
        </p:nvPicPr>
        <p:blipFill>
          <a:blip r:embed="rId7"/>
          <a:srcRect/>
          <a:stretch>
            <a:fillRect/>
          </a:stretch>
        </p:blipFill>
        <p:spPr bwMode="auto">
          <a:xfrm>
            <a:off x="8343900" y="2133600"/>
            <a:ext cx="3238500" cy="952500"/>
          </a:xfrm>
          <a:prstGeom prst="rect">
            <a:avLst/>
          </a:prstGeom>
          <a:noFill/>
          <a:ln w="9525">
            <a:noFill/>
            <a:miter lim="800000"/>
            <a:headEnd/>
            <a:tailEnd/>
          </a:ln>
        </p:spPr>
      </p:pic>
      <p:sp>
        <p:nvSpPr>
          <p:cNvPr id="4" name="TextBox 3"/>
          <p:cNvSpPr txBox="1"/>
          <p:nvPr/>
        </p:nvSpPr>
        <p:spPr>
          <a:xfrm>
            <a:off x="7578329" y="4741010"/>
            <a:ext cx="3583225" cy="1631216"/>
          </a:xfrm>
          <a:prstGeom prst="rect">
            <a:avLst/>
          </a:prstGeom>
          <a:noFill/>
        </p:spPr>
        <p:txBody>
          <a:bodyPr wrap="none" rtlCol="0">
            <a:spAutoFit/>
          </a:bodyPr>
          <a:lstStyle/>
          <a:p>
            <a:r>
              <a:rPr lang="en-US" sz="2000" dirty="0"/>
              <a:t>P – Compressive waves (fast)</a:t>
            </a:r>
          </a:p>
          <a:p>
            <a:r>
              <a:rPr lang="en-US" sz="2000" dirty="0"/>
              <a:t>S – Shear waves (slower)</a:t>
            </a:r>
          </a:p>
          <a:p>
            <a:r>
              <a:rPr lang="en-US" sz="2000" dirty="0"/>
              <a:t>Surface waves (slowest)</a:t>
            </a:r>
          </a:p>
          <a:p>
            <a:endParaRPr lang="en-US" sz="2000" dirty="0"/>
          </a:p>
          <a:p>
            <a:r>
              <a:rPr lang="en-US" sz="2000" dirty="0"/>
              <a:t>P-S is EQ distance measure</a:t>
            </a:r>
          </a:p>
        </p:txBody>
      </p:sp>
      <p:sp>
        <p:nvSpPr>
          <p:cNvPr id="7" name="Date Placeholder 6"/>
          <p:cNvSpPr>
            <a:spLocks noGrp="1"/>
          </p:cNvSpPr>
          <p:nvPr>
            <p:ph type="dt" sz="half" idx="12"/>
          </p:nvPr>
        </p:nvSpPr>
        <p:spPr/>
        <p:txBody>
          <a:bodyPr/>
          <a:lstStyle/>
          <a:p>
            <a:r>
              <a:rPr lang="en-US"/>
              <a:t>© Ben van der Pluijm</a:t>
            </a:r>
          </a:p>
        </p:txBody>
      </p:sp>
      <p:sp>
        <p:nvSpPr>
          <p:cNvPr id="12" name="Rectangle 3" descr="0402"/>
          <p:cNvSpPr>
            <a:spLocks noGrp="1" noChangeAspect="1" noChangeArrowheads="1"/>
          </p:cNvSpPr>
          <p:nvPr/>
        </p:nvSpPr>
        <p:spPr bwMode="auto">
          <a:xfrm>
            <a:off x="5372028" y="1055817"/>
            <a:ext cx="2324172" cy="1699036"/>
          </a:xfrm>
          <a:prstGeom prst="rect">
            <a:avLst/>
          </a:prstGeom>
          <a:blipFill dpi="0" rotWithShape="1">
            <a:blip r:embed="rId4" cstate="print"/>
            <a:srcRect/>
            <a:stretch>
              <a:fillRect t="-92152" r="-100234" b="-14936"/>
            </a:stretch>
          </a:blipFill>
          <a:ln w="9525">
            <a:noFill/>
            <a:miter lim="800000"/>
            <a:headEnd/>
            <a:tailEnd/>
          </a:ln>
        </p:spPr>
        <p:txBody>
          <a:bodyPr/>
          <a:lstStyle/>
          <a:p>
            <a:endParaRPr lang="en-US"/>
          </a:p>
        </p:txBody>
      </p:sp>
      <p:sp>
        <p:nvSpPr>
          <p:cNvPr id="13" name="Rectangle 3" descr="0402"/>
          <p:cNvSpPr>
            <a:spLocks noGrp="1" noChangeAspect="1" noChangeArrowheads="1"/>
          </p:cNvSpPr>
          <p:nvPr/>
        </p:nvSpPr>
        <p:spPr bwMode="auto">
          <a:xfrm>
            <a:off x="1371293" y="3049778"/>
            <a:ext cx="2362200" cy="1699036"/>
          </a:xfrm>
          <a:prstGeom prst="rect">
            <a:avLst/>
          </a:prstGeom>
          <a:blipFill dpi="0" rotWithShape="1">
            <a:blip r:embed="rId4" cstate="print"/>
            <a:srcRect/>
            <a:stretch>
              <a:fillRect l="-99714" t="-92152" r="2704" b="-14936"/>
            </a:stretch>
          </a:blipFill>
          <a:ln w="9525">
            <a:noFill/>
            <a:miter lim="800000"/>
            <a:headEnd/>
            <a:tailEnd/>
          </a:ln>
        </p:spPr>
        <p:txBody>
          <a:bodyPr/>
          <a:lstStyle/>
          <a:p>
            <a:endParaRPr lang="en-US"/>
          </a:p>
        </p:txBody>
      </p:sp>
    </p:spTree>
    <p:extLst>
      <p:ext uri="{BB962C8B-B14F-4D97-AF65-F5344CB8AC3E}">
        <p14:creationId xmlns:p14="http://schemas.microsoft.com/office/powerpoint/2010/main" val="14625125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Seismometers Then and Now</a:t>
            </a:r>
          </a:p>
        </p:txBody>
      </p:sp>
      <p:sp>
        <p:nvSpPr>
          <p:cNvPr id="2" name="Footer Placeholder 1"/>
          <p:cNvSpPr>
            <a:spLocks noGrp="1"/>
          </p:cNvSpPr>
          <p:nvPr>
            <p:ph type="ftr" sz="quarter" idx="10"/>
          </p:nvPr>
        </p:nvSpPr>
        <p:spPr/>
        <p:txBody>
          <a:bodyPr/>
          <a:lstStyle/>
          <a:p>
            <a:pPr>
              <a:defRPr/>
            </a:pPr>
            <a:r>
              <a:rPr lang="en-US"/>
              <a:t>Earthquakes</a:t>
            </a:r>
          </a:p>
        </p:txBody>
      </p:sp>
      <p:sp>
        <p:nvSpPr>
          <p:cNvPr id="3" name="Slide Number Placeholder 2"/>
          <p:cNvSpPr>
            <a:spLocks noGrp="1"/>
          </p:cNvSpPr>
          <p:nvPr>
            <p:ph type="sldNum" sz="quarter" idx="11"/>
          </p:nvPr>
        </p:nvSpPr>
        <p:spPr/>
        <p:txBody>
          <a:bodyPr/>
          <a:lstStyle/>
          <a:p>
            <a:pPr>
              <a:defRPr/>
            </a:pPr>
            <a:fld id="{CBC61A33-EBA9-466B-95C1-59C48688908E}" type="slidenum">
              <a:rPr lang="en-US" smtClean="0"/>
              <a:pPr>
                <a:defRPr/>
              </a:pPr>
              <a:t>5</a:t>
            </a:fld>
            <a:endParaRPr lang="en-US"/>
          </a:p>
        </p:txBody>
      </p:sp>
      <p:pic>
        <p:nvPicPr>
          <p:cNvPr id="5" name="Picture 5" descr="0406.jpg                                                       0016D957smeagol                        BB150139:"/>
          <p:cNvPicPr>
            <a:picLocks noChangeAspect="1" noChangeArrowheads="1"/>
          </p:cNvPicPr>
          <p:nvPr/>
        </p:nvPicPr>
        <p:blipFill rotWithShape="1">
          <a:blip r:embed="rId3" cstate="print"/>
          <a:srcRect b="5758"/>
          <a:stretch/>
        </p:blipFill>
        <p:spPr bwMode="auto">
          <a:xfrm>
            <a:off x="6599706" y="2196286"/>
            <a:ext cx="4754094" cy="3442514"/>
          </a:xfrm>
          <a:prstGeom prst="rect">
            <a:avLst/>
          </a:prstGeom>
          <a:noFill/>
          <a:ln w="9525">
            <a:noFill/>
            <a:miter lim="800000"/>
            <a:headEnd/>
            <a:tailEnd/>
          </a:ln>
        </p:spPr>
      </p:pic>
      <p:sp>
        <p:nvSpPr>
          <p:cNvPr id="16387" name="Rectangle 3" descr="0405"/>
          <p:cNvSpPr>
            <a:spLocks noGrp="1" noChangeAspect="1" noChangeArrowheads="1"/>
          </p:cNvSpPr>
          <p:nvPr/>
        </p:nvSpPr>
        <p:spPr bwMode="auto">
          <a:xfrm>
            <a:off x="1905000" y="968677"/>
            <a:ext cx="4270841" cy="2841323"/>
          </a:xfrm>
          <a:prstGeom prst="rect">
            <a:avLst/>
          </a:prstGeom>
          <a:blipFill dpi="0" rotWithShape="1">
            <a:blip r:embed="rId4" cstate="print"/>
            <a:srcRect/>
            <a:stretch>
              <a:fillRect b="-5949"/>
            </a:stretch>
          </a:blipFill>
          <a:ln w="9525">
            <a:noFill/>
            <a:miter lim="800000"/>
            <a:headEnd/>
            <a:tailEnd/>
          </a:ln>
        </p:spPr>
        <p:txBody>
          <a:bodyPr/>
          <a:lstStyle/>
          <a:p>
            <a:endParaRPr lang="en-US"/>
          </a:p>
        </p:txBody>
      </p:sp>
      <p:pic>
        <p:nvPicPr>
          <p:cNvPr id="61442" name="Picture 2" descr="http://www.earth.sinica.edu.tw/~smdmc/seismology/CMG-3ESP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3632676"/>
            <a:ext cx="3496389" cy="2622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75841" y="1018415"/>
            <a:ext cx="4544834" cy="923330"/>
          </a:xfrm>
          <a:prstGeom prst="rect">
            <a:avLst/>
          </a:prstGeom>
          <a:noFill/>
        </p:spPr>
        <p:txBody>
          <a:bodyPr wrap="none" rtlCol="0">
            <a:spAutoFit/>
          </a:bodyPr>
          <a:lstStyle/>
          <a:p>
            <a:r>
              <a:rPr lang="en-US" dirty="0"/>
              <a:t>20</a:t>
            </a:r>
            <a:r>
              <a:rPr lang="en-US" baseline="30000" dirty="0"/>
              <a:t>th</a:t>
            </a:r>
            <a:r>
              <a:rPr lang="en-US" dirty="0"/>
              <a:t> century</a:t>
            </a:r>
          </a:p>
          <a:p>
            <a:endParaRPr lang="en-US" dirty="0"/>
          </a:p>
          <a:p>
            <a:r>
              <a:rPr lang="en-US" dirty="0"/>
              <a:t>			Ancient (China)</a:t>
            </a:r>
          </a:p>
        </p:txBody>
      </p:sp>
      <p:sp>
        <p:nvSpPr>
          <p:cNvPr id="7" name="TextBox 6"/>
          <p:cNvSpPr txBox="1"/>
          <p:nvPr/>
        </p:nvSpPr>
        <p:spPr>
          <a:xfrm>
            <a:off x="4419600" y="5885636"/>
            <a:ext cx="1382110" cy="369332"/>
          </a:xfrm>
          <a:prstGeom prst="rect">
            <a:avLst/>
          </a:prstGeom>
          <a:noFill/>
        </p:spPr>
        <p:txBody>
          <a:bodyPr wrap="none" rtlCol="0">
            <a:spAutoFit/>
          </a:bodyPr>
          <a:lstStyle/>
          <a:p>
            <a:r>
              <a:rPr lang="en-US" dirty="0"/>
              <a:t>21</a:t>
            </a:r>
            <a:r>
              <a:rPr lang="en-US" baseline="30000" dirty="0"/>
              <a:t>st</a:t>
            </a:r>
            <a:r>
              <a:rPr lang="en-US" dirty="0"/>
              <a:t> century</a:t>
            </a:r>
          </a:p>
        </p:txBody>
      </p:sp>
      <p:sp>
        <p:nvSpPr>
          <p:cNvPr id="8" name="Date Placeholder 7"/>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4182401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Citizen Seismometer: </a:t>
            </a:r>
            <a:r>
              <a:rPr lang="en-US" dirty="0" err="1"/>
              <a:t>RaspberryShake</a:t>
            </a:r>
            <a:endParaRPr lang="en-US" dirty="0"/>
          </a:p>
        </p:txBody>
      </p:sp>
      <p:sp>
        <p:nvSpPr>
          <p:cNvPr id="4" name="Footer Placeholder 3"/>
          <p:cNvSpPr>
            <a:spLocks noGrp="1"/>
          </p:cNvSpPr>
          <p:nvPr>
            <p:ph type="ftr" sz="quarter" idx="10"/>
          </p:nvPr>
        </p:nvSpPr>
        <p:spPr/>
        <p:txBody>
          <a:bodyPr/>
          <a:lstStyle/>
          <a:p>
            <a:r>
              <a:rPr lang="en-US"/>
              <a:t>Earthquakes</a:t>
            </a:r>
          </a:p>
        </p:txBody>
      </p:sp>
      <p:sp>
        <p:nvSpPr>
          <p:cNvPr id="5" name="Slide Number Placeholder 4"/>
          <p:cNvSpPr>
            <a:spLocks noGrp="1"/>
          </p:cNvSpPr>
          <p:nvPr>
            <p:ph type="sldNum" sz="quarter" idx="11"/>
          </p:nvPr>
        </p:nvSpPr>
        <p:spPr/>
        <p:txBody>
          <a:bodyPr/>
          <a:lstStyle/>
          <a:p>
            <a:fld id="{97779678-B62D-491F-AF2F-F97F98301FE6}" type="slidenum">
              <a:rPr lang="en-US" smtClean="0"/>
              <a:pPr/>
              <a:t>6</a:t>
            </a:fld>
            <a:endParaRPr lang="en-US"/>
          </a:p>
        </p:txBody>
      </p:sp>
      <p:sp>
        <p:nvSpPr>
          <p:cNvPr id="6" name="Date Placeholder 5"/>
          <p:cNvSpPr>
            <a:spLocks noGrp="1"/>
          </p:cNvSpPr>
          <p:nvPr>
            <p:ph type="dt" sz="half" idx="12"/>
          </p:nvPr>
        </p:nvSpPr>
        <p:spPr/>
        <p:txBody>
          <a:bodyPr/>
          <a:lstStyle/>
          <a:p>
            <a:r>
              <a:rPr lang="en-US"/>
              <a:t>© Ben van der Pluijm</a:t>
            </a:r>
          </a:p>
        </p:txBody>
      </p:sp>
      <p:pic>
        <p:nvPicPr>
          <p:cNvPr id="7" name="Content Placeholder 6"/>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5970" r="23881"/>
          <a:stretch/>
        </p:blipFill>
        <p:spPr>
          <a:xfrm rot="5400000">
            <a:off x="7167563" y="2052637"/>
            <a:ext cx="4572000" cy="3667125"/>
          </a:xfrm>
        </p:spPr>
      </p:pic>
      <p:pic>
        <p:nvPicPr>
          <p:cNvPr id="8" name="Picture 7"/>
          <p:cNvPicPr>
            <a:picLocks noChangeAspect="1"/>
          </p:cNvPicPr>
          <p:nvPr/>
        </p:nvPicPr>
        <p:blipFill>
          <a:blip r:embed="rId3"/>
          <a:stretch>
            <a:fillRect/>
          </a:stretch>
        </p:blipFill>
        <p:spPr>
          <a:xfrm>
            <a:off x="904874" y="1219200"/>
            <a:ext cx="5486400" cy="4731783"/>
          </a:xfrm>
          <a:prstGeom prst="rect">
            <a:avLst/>
          </a:prstGeom>
        </p:spPr>
      </p:pic>
      <p:pic>
        <p:nvPicPr>
          <p:cNvPr id="3" name="Picture 2">
            <a:extLst>
              <a:ext uri="{FF2B5EF4-FFF2-40B4-BE49-F238E27FC236}">
                <a16:creationId xmlns:a16="http://schemas.microsoft.com/office/drawing/2014/main" id="{92D450E1-4D52-41DF-BFCC-A64F0773EE94}"/>
              </a:ext>
            </a:extLst>
          </p:cNvPr>
          <p:cNvPicPr>
            <a:picLocks noChangeAspect="1"/>
          </p:cNvPicPr>
          <p:nvPr/>
        </p:nvPicPr>
        <p:blipFill>
          <a:blip r:embed="rId4"/>
          <a:stretch>
            <a:fillRect/>
          </a:stretch>
        </p:blipFill>
        <p:spPr>
          <a:xfrm rot="556900">
            <a:off x="6730071" y="1171527"/>
            <a:ext cx="3419475" cy="581025"/>
          </a:xfrm>
          <a:prstGeom prst="rect">
            <a:avLst/>
          </a:prstGeom>
          <a:ln w="57150">
            <a:solidFill>
              <a:schemeClr val="tx1"/>
            </a:solidFill>
          </a:ln>
        </p:spPr>
      </p:pic>
    </p:spTree>
    <p:extLst>
      <p:ext uri="{BB962C8B-B14F-4D97-AF65-F5344CB8AC3E}">
        <p14:creationId xmlns:p14="http://schemas.microsoft.com/office/powerpoint/2010/main" val="17245323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D4A02-258C-4C0E-BFB5-7EBC73AFC6DA}"/>
              </a:ext>
            </a:extLst>
          </p:cNvPr>
          <p:cNvSpPr>
            <a:spLocks noGrp="1"/>
          </p:cNvSpPr>
          <p:nvPr>
            <p:ph type="title"/>
          </p:nvPr>
        </p:nvSpPr>
        <p:spPr/>
        <p:txBody>
          <a:bodyPr/>
          <a:lstStyle/>
          <a:p>
            <a:r>
              <a:rPr lang="en-US" dirty="0"/>
              <a:t>Lego Seismometer</a:t>
            </a:r>
          </a:p>
        </p:txBody>
      </p:sp>
      <p:sp>
        <p:nvSpPr>
          <p:cNvPr id="3" name="Footer Placeholder 2">
            <a:extLst>
              <a:ext uri="{FF2B5EF4-FFF2-40B4-BE49-F238E27FC236}">
                <a16:creationId xmlns:a16="http://schemas.microsoft.com/office/drawing/2014/main" id="{25EC58BD-5CF4-4192-8872-34AB59865711}"/>
              </a:ext>
            </a:extLst>
          </p:cNvPr>
          <p:cNvSpPr>
            <a:spLocks noGrp="1"/>
          </p:cNvSpPr>
          <p:nvPr>
            <p:ph type="ftr" sz="quarter" idx="10"/>
          </p:nvPr>
        </p:nvSpPr>
        <p:spPr/>
        <p:txBody>
          <a:bodyPr/>
          <a:lstStyle/>
          <a:p>
            <a:r>
              <a:rPr lang="en-US"/>
              <a:t>Earthquakes</a:t>
            </a:r>
          </a:p>
        </p:txBody>
      </p:sp>
      <p:sp>
        <p:nvSpPr>
          <p:cNvPr id="4" name="Slide Number Placeholder 3">
            <a:extLst>
              <a:ext uri="{FF2B5EF4-FFF2-40B4-BE49-F238E27FC236}">
                <a16:creationId xmlns:a16="http://schemas.microsoft.com/office/drawing/2014/main" id="{0133C4B1-4DE7-4D6B-835E-9AC2C74D9942}"/>
              </a:ext>
            </a:extLst>
          </p:cNvPr>
          <p:cNvSpPr>
            <a:spLocks noGrp="1"/>
          </p:cNvSpPr>
          <p:nvPr>
            <p:ph type="sldNum" sz="quarter" idx="11"/>
          </p:nvPr>
        </p:nvSpPr>
        <p:spPr/>
        <p:txBody>
          <a:bodyPr/>
          <a:lstStyle/>
          <a:p>
            <a:fld id="{89B8BB09-7ADC-45C8-ACEA-EA61D5B96AC7}" type="slidenum">
              <a:rPr lang="en-US" smtClean="0"/>
              <a:pPr/>
              <a:t>7</a:t>
            </a:fld>
            <a:endParaRPr lang="en-US"/>
          </a:p>
        </p:txBody>
      </p:sp>
      <p:sp>
        <p:nvSpPr>
          <p:cNvPr id="5" name="Date Placeholder 4">
            <a:extLst>
              <a:ext uri="{FF2B5EF4-FFF2-40B4-BE49-F238E27FC236}">
                <a16:creationId xmlns:a16="http://schemas.microsoft.com/office/drawing/2014/main" id="{30C14DDD-0CD0-4AFD-BE15-11A5F222E21E}"/>
              </a:ext>
            </a:extLst>
          </p:cNvPr>
          <p:cNvSpPr>
            <a:spLocks noGrp="1"/>
          </p:cNvSpPr>
          <p:nvPr>
            <p:ph type="dt" sz="half" idx="12"/>
          </p:nvPr>
        </p:nvSpPr>
        <p:spPr/>
        <p:txBody>
          <a:bodyPr/>
          <a:lstStyle/>
          <a:p>
            <a:r>
              <a:rPr lang="en-US"/>
              <a:t>© Ben van der Pluijm</a:t>
            </a:r>
          </a:p>
        </p:txBody>
      </p:sp>
      <p:pic>
        <p:nvPicPr>
          <p:cNvPr id="7" name="Picture 6" descr="A picture containing text, indoor, table, desk&#10;&#10;Description automatically generated">
            <a:extLst>
              <a:ext uri="{FF2B5EF4-FFF2-40B4-BE49-F238E27FC236}">
                <a16:creationId xmlns:a16="http://schemas.microsoft.com/office/drawing/2014/main" id="{69E25027-E638-4473-947A-9B6638A0D0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388921"/>
            <a:ext cx="4384930" cy="5943600"/>
          </a:xfrm>
          <a:prstGeom prst="rect">
            <a:avLst/>
          </a:prstGeom>
        </p:spPr>
      </p:pic>
      <p:pic>
        <p:nvPicPr>
          <p:cNvPr id="9" name="Picture 8">
            <a:extLst>
              <a:ext uri="{FF2B5EF4-FFF2-40B4-BE49-F238E27FC236}">
                <a16:creationId xmlns:a16="http://schemas.microsoft.com/office/drawing/2014/main" id="{D0BB205B-1782-45E4-A42A-251ED62559D8}"/>
              </a:ext>
            </a:extLst>
          </p:cNvPr>
          <p:cNvPicPr>
            <a:picLocks noChangeAspect="1"/>
          </p:cNvPicPr>
          <p:nvPr/>
        </p:nvPicPr>
        <p:blipFill>
          <a:blip r:embed="rId3"/>
          <a:stretch>
            <a:fillRect/>
          </a:stretch>
        </p:blipFill>
        <p:spPr>
          <a:xfrm>
            <a:off x="585665" y="846121"/>
            <a:ext cx="4924671" cy="5486400"/>
          </a:xfrm>
          <a:prstGeom prst="rect">
            <a:avLst/>
          </a:prstGeom>
        </p:spPr>
      </p:pic>
    </p:spTree>
    <p:extLst>
      <p:ext uri="{BB962C8B-B14F-4D97-AF65-F5344CB8AC3E}">
        <p14:creationId xmlns:p14="http://schemas.microsoft.com/office/powerpoint/2010/main" val="8725465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 Strain and Frictional Slip 1</a:t>
            </a:r>
          </a:p>
        </p:txBody>
      </p:sp>
      <p:sp>
        <p:nvSpPr>
          <p:cNvPr id="3" name="Footer Placeholder 2"/>
          <p:cNvSpPr>
            <a:spLocks noGrp="1"/>
          </p:cNvSpPr>
          <p:nvPr>
            <p:ph type="ftr" sz="quarter" idx="10"/>
          </p:nvPr>
        </p:nvSpPr>
        <p:spPr/>
        <p:txBody>
          <a:bodyPr/>
          <a:lstStyle/>
          <a:p>
            <a:r>
              <a:rPr lang="en-US"/>
              <a:t>Earthquakes</a:t>
            </a:r>
          </a:p>
        </p:txBody>
      </p:sp>
      <p:sp>
        <p:nvSpPr>
          <p:cNvPr id="4" name="Slide Number Placeholder 3"/>
          <p:cNvSpPr>
            <a:spLocks noGrp="1"/>
          </p:cNvSpPr>
          <p:nvPr>
            <p:ph type="sldNum" sz="quarter" idx="11"/>
          </p:nvPr>
        </p:nvSpPr>
        <p:spPr/>
        <p:txBody>
          <a:bodyPr/>
          <a:lstStyle/>
          <a:p>
            <a:fld id="{89B8BB09-7ADC-45C8-ACEA-EA61D5B96AC7}" type="slidenum">
              <a:rPr lang="en-US" smtClean="0"/>
              <a:pPr/>
              <a:t>8</a:t>
            </a:fld>
            <a:endParaRPr lang="en-US"/>
          </a:p>
        </p:txBody>
      </p:sp>
      <p:sp>
        <p:nvSpPr>
          <p:cNvPr id="5" name="Date Placeholder 4"/>
          <p:cNvSpPr>
            <a:spLocks noGrp="1"/>
          </p:cNvSpPr>
          <p:nvPr>
            <p:ph type="dt" sz="half" idx="12"/>
          </p:nvPr>
        </p:nvSpPr>
        <p:spPr/>
        <p:txBody>
          <a:bodyPr/>
          <a:lstStyle/>
          <a:p>
            <a:r>
              <a:rPr lang="en-US"/>
              <a:t>© Ben van der Pluijm</a:t>
            </a:r>
          </a:p>
        </p:txBody>
      </p:sp>
      <p:pic>
        <p:nvPicPr>
          <p:cNvPr id="6" name="A_4C_eqmachinebasic_20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29200" y="990600"/>
            <a:ext cx="6705600" cy="5029200"/>
          </a:xfrm>
          <a:prstGeom prst="rect">
            <a:avLst/>
          </a:prstGeom>
        </p:spPr>
      </p:pic>
      <p:sp>
        <p:nvSpPr>
          <p:cNvPr id="7" name="Rectangle 6"/>
          <p:cNvSpPr/>
          <p:nvPr/>
        </p:nvSpPr>
        <p:spPr>
          <a:xfrm>
            <a:off x="457200" y="1074509"/>
            <a:ext cx="4368800" cy="4708981"/>
          </a:xfrm>
          <a:prstGeom prst="rect">
            <a:avLst/>
          </a:prstGeom>
        </p:spPr>
        <p:txBody>
          <a:bodyPr wrap="square">
            <a:spAutoFit/>
          </a:bodyPr>
          <a:lstStyle/>
          <a:p>
            <a:r>
              <a:rPr lang="en-US" sz="2000" dirty="0">
                <a:solidFill>
                  <a:srgbClr val="343434"/>
                </a:solidFill>
                <a:latin typeface="Arimo"/>
              </a:rPr>
              <a:t>“Stick-slip” earthquake model using wood block, sandpaper and rubber band. Sandpaper represents contact zone and friction, and rubber band is elastic component of deformation. </a:t>
            </a:r>
          </a:p>
          <a:p>
            <a:endParaRPr lang="en-US" sz="2000" dirty="0">
              <a:solidFill>
                <a:srgbClr val="343434"/>
              </a:solidFill>
              <a:latin typeface="Arimo"/>
            </a:endParaRPr>
          </a:p>
          <a:p>
            <a:r>
              <a:rPr lang="en-US" sz="2000" dirty="0">
                <a:solidFill>
                  <a:srgbClr val="343434"/>
                </a:solidFill>
                <a:latin typeface="Arimo"/>
              </a:rPr>
              <a:t>Elastic energy accumulates when rubber back stretches, and is rapidly released when block jerks during slip event (=earthquake). </a:t>
            </a:r>
          </a:p>
          <a:p>
            <a:endParaRPr lang="en-US" sz="2000" dirty="0">
              <a:solidFill>
                <a:srgbClr val="343434"/>
              </a:solidFill>
              <a:latin typeface="Arimo"/>
            </a:endParaRPr>
          </a:p>
          <a:p>
            <a:r>
              <a:rPr lang="en-US" sz="2000" dirty="0">
                <a:solidFill>
                  <a:srgbClr val="343434"/>
                </a:solidFill>
                <a:latin typeface="Arimo"/>
              </a:rPr>
              <a:t>On graph, yellow line is steady pull over time; blue line is movement of block during slip events, so repeating jumps over time.</a:t>
            </a:r>
            <a:endParaRPr lang="en-US" sz="2000" dirty="0"/>
          </a:p>
        </p:txBody>
      </p:sp>
    </p:spTree>
    <p:extLst>
      <p:ext uri="{BB962C8B-B14F-4D97-AF65-F5344CB8AC3E}">
        <p14:creationId xmlns:p14="http://schemas.microsoft.com/office/powerpoint/2010/main" val="647185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011901" y="2529840"/>
            <a:ext cx="2351315" cy="2194560"/>
          </a:xfrm>
          <a:prstGeom prst="rect">
            <a:avLst/>
          </a:prstGeom>
        </p:spPr>
      </p:pic>
      <p:sp>
        <p:nvSpPr>
          <p:cNvPr id="2" name="Title 1"/>
          <p:cNvSpPr>
            <a:spLocks noGrp="1"/>
          </p:cNvSpPr>
          <p:nvPr>
            <p:ph type="title"/>
          </p:nvPr>
        </p:nvSpPr>
        <p:spPr/>
        <p:txBody>
          <a:bodyPr/>
          <a:lstStyle/>
          <a:p>
            <a:r>
              <a:rPr lang="en-US" dirty="0"/>
              <a:t>Stick-slip and Earthquakes</a:t>
            </a:r>
          </a:p>
        </p:txBody>
      </p:sp>
      <p:sp>
        <p:nvSpPr>
          <p:cNvPr id="3" name="Footer Placeholder 2"/>
          <p:cNvSpPr>
            <a:spLocks noGrp="1"/>
          </p:cNvSpPr>
          <p:nvPr>
            <p:ph type="ftr" sz="quarter" idx="10"/>
          </p:nvPr>
        </p:nvSpPr>
        <p:spPr/>
        <p:txBody>
          <a:bodyPr/>
          <a:lstStyle/>
          <a:p>
            <a:r>
              <a:rPr lang="en-US"/>
              <a:t>Earthquakes</a:t>
            </a:r>
          </a:p>
        </p:txBody>
      </p:sp>
      <p:sp>
        <p:nvSpPr>
          <p:cNvPr id="4" name="Slide Number Placeholder 3"/>
          <p:cNvSpPr>
            <a:spLocks noGrp="1"/>
          </p:cNvSpPr>
          <p:nvPr>
            <p:ph type="sldNum" sz="quarter" idx="11"/>
          </p:nvPr>
        </p:nvSpPr>
        <p:spPr/>
        <p:txBody>
          <a:bodyPr/>
          <a:lstStyle/>
          <a:p>
            <a:fld id="{89B8BB09-7ADC-45C8-ACEA-EA61D5B96AC7}" type="slidenum">
              <a:rPr lang="en-US" smtClean="0"/>
              <a:pPr/>
              <a:t>9</a:t>
            </a:fld>
            <a:endParaRPr lang="en-US"/>
          </a:p>
        </p:txBody>
      </p:sp>
      <p:sp>
        <p:nvSpPr>
          <p:cNvPr id="5" name="Date Placeholder 4"/>
          <p:cNvSpPr>
            <a:spLocks noGrp="1"/>
          </p:cNvSpPr>
          <p:nvPr>
            <p:ph type="dt" sz="half" idx="12"/>
          </p:nvPr>
        </p:nvSpPr>
        <p:spPr/>
        <p:txBody>
          <a:bodyPr/>
          <a:lstStyle/>
          <a:p>
            <a:r>
              <a:rPr lang="en-US"/>
              <a:t>© Ben van der Pluijm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209800"/>
            <a:ext cx="5486400" cy="34495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4415" y="990600"/>
            <a:ext cx="6972300" cy="1390650"/>
          </a:xfrm>
          <a:prstGeom prst="rect">
            <a:avLst/>
          </a:prstGeom>
        </p:spPr>
      </p:pic>
      <p:sp>
        <p:nvSpPr>
          <p:cNvPr id="9" name="Rectangle 8"/>
          <p:cNvSpPr/>
          <p:nvPr/>
        </p:nvSpPr>
        <p:spPr>
          <a:xfrm>
            <a:off x="6238221" y="4627424"/>
            <a:ext cx="5344179" cy="1754326"/>
          </a:xfrm>
          <a:prstGeom prst="rect">
            <a:avLst/>
          </a:prstGeom>
        </p:spPr>
        <p:txBody>
          <a:bodyPr wrap="square">
            <a:spAutoFit/>
          </a:bodyPr>
          <a:lstStyle/>
          <a:p>
            <a:r>
              <a:rPr lang="en-US" dirty="0"/>
              <a:t>Weighted block (appropriately, </a:t>
            </a:r>
            <a:br>
              <a:rPr lang="en-US" dirty="0"/>
            </a:br>
            <a:r>
              <a:rPr lang="en-US" dirty="0" err="1"/>
              <a:t>pseudotachylite</a:t>
            </a:r>
            <a:r>
              <a:rPr lang="en-US" dirty="0"/>
              <a:t>) with elastic band and rope on rough board illustrates elasticity and stick-slip faulting (= earthquake) behavior.</a:t>
            </a:r>
          </a:p>
          <a:p>
            <a:r>
              <a:rPr lang="en-US" dirty="0"/>
              <a:t>Nearby seismometer (</a:t>
            </a:r>
            <a:r>
              <a:rPr lang="en-US" dirty="0" err="1"/>
              <a:t>raspberryshake</a:t>
            </a:r>
            <a:r>
              <a:rPr lang="en-US" dirty="0"/>
              <a:t>) records stick-slip pulses on Swarm software.</a:t>
            </a:r>
          </a:p>
        </p:txBody>
      </p:sp>
    </p:spTree>
    <p:extLst>
      <p:ext uri="{BB962C8B-B14F-4D97-AF65-F5344CB8AC3E}">
        <p14:creationId xmlns:p14="http://schemas.microsoft.com/office/powerpoint/2010/main" val="30342524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2440</TotalTime>
  <Words>2565</Words>
  <Application>Microsoft Office PowerPoint</Application>
  <PresentationFormat>Widescreen</PresentationFormat>
  <Paragraphs>301</Paragraphs>
  <Slides>27</Slides>
  <Notes>16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 Black</vt:lpstr>
      <vt:lpstr>Arimo</vt:lpstr>
      <vt:lpstr>Times</vt:lpstr>
      <vt:lpstr>Times New Roman</vt:lpstr>
      <vt:lpstr>Wingdings</vt:lpstr>
      <vt:lpstr>Pixel</vt:lpstr>
      <vt:lpstr>About Earthquakes</vt:lpstr>
      <vt:lpstr>We Discuss …</vt:lpstr>
      <vt:lpstr>Near Real-time Earthquake Analysis: USGS</vt:lpstr>
      <vt:lpstr>Elastic Release and Seismic Waves</vt:lpstr>
      <vt:lpstr>Seismometers Then and Now</vt:lpstr>
      <vt:lpstr>Citizen Seismometer: RaspberryShake</vt:lpstr>
      <vt:lpstr>Lego Seismometer</vt:lpstr>
      <vt:lpstr>Elastic Strain and Frictional Slip 1</vt:lpstr>
      <vt:lpstr>Stick-slip and Earthquakes</vt:lpstr>
      <vt:lpstr>Earthquake waves</vt:lpstr>
      <vt:lpstr>Seismic Moment and Moment Magnitude</vt:lpstr>
      <vt:lpstr>Seismic Moment and Moment Magnitude</vt:lpstr>
      <vt:lpstr>Earthquake Magnitude and Energy</vt:lpstr>
      <vt:lpstr>Societal Impact: Intensity (or Mercalli) Scale</vt:lpstr>
      <vt:lpstr>Example: 1994 Northridge (CA) EQ</vt:lpstr>
      <vt:lpstr>Earthquake Shaking and Subsurface: Sand vs Sandstone</vt:lpstr>
      <vt:lpstr>Global Seismic Hazard</vt:lpstr>
      <vt:lpstr>Earthquakes and Fault-plane Solutions </vt:lpstr>
      <vt:lpstr>Fault-plane (Moment Tensor) Solutions</vt:lpstr>
      <vt:lpstr>Earthquakes and Fault-plane Solutions </vt:lpstr>
      <vt:lpstr>EQ Statistics: Magnitude</vt:lpstr>
      <vt:lpstr>Earthquake Probability and Recurrence</vt:lpstr>
      <vt:lpstr>Geohazards and Time-dependency</vt:lpstr>
      <vt:lpstr>Earthquake Probability and Recurrence</vt:lpstr>
      <vt:lpstr>What about Eastern US?  Intraplate Earthquakes</vt:lpstr>
      <vt:lpstr>What about Anthropogenic EQs in US Continental Interior?</vt:lpstr>
      <vt:lpstr>Global Earthquakes and Plate Tectonics</vt:lpstr>
    </vt:vector>
  </TitlesOfParts>
  <Company>Univ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Earthquakes</dc:title>
  <dc:creator>Ben van der Pluijm</dc:creator>
  <cp:lastModifiedBy>van der Pluijm, Ben</cp:lastModifiedBy>
  <cp:revision>285</cp:revision>
  <dcterms:created xsi:type="dcterms:W3CDTF">2003-12-17T17:41:21Z</dcterms:created>
  <dcterms:modified xsi:type="dcterms:W3CDTF">2023-09-14T20:03:22Z</dcterms:modified>
</cp:coreProperties>
</file>