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1" r:id="rId2"/>
  </p:sldMasterIdLst>
  <p:notesMasterIdLst>
    <p:notesMasterId r:id="rId42"/>
  </p:notesMasterIdLst>
  <p:handoutMasterIdLst>
    <p:handoutMasterId r:id="rId43"/>
  </p:handoutMasterIdLst>
  <p:sldIdLst>
    <p:sldId id="256" r:id="rId3"/>
    <p:sldId id="349" r:id="rId4"/>
    <p:sldId id="303" r:id="rId5"/>
    <p:sldId id="273" r:id="rId6"/>
    <p:sldId id="275" r:id="rId7"/>
    <p:sldId id="264" r:id="rId8"/>
    <p:sldId id="354" r:id="rId9"/>
    <p:sldId id="282" r:id="rId10"/>
    <p:sldId id="283" r:id="rId11"/>
    <p:sldId id="308" r:id="rId12"/>
    <p:sldId id="298" r:id="rId13"/>
    <p:sldId id="300" r:id="rId14"/>
    <p:sldId id="260" r:id="rId15"/>
    <p:sldId id="329" r:id="rId16"/>
    <p:sldId id="265" r:id="rId17"/>
    <p:sldId id="285" r:id="rId18"/>
    <p:sldId id="359" r:id="rId19"/>
    <p:sldId id="328" r:id="rId20"/>
    <p:sldId id="314" r:id="rId21"/>
    <p:sldId id="315" r:id="rId22"/>
    <p:sldId id="316" r:id="rId23"/>
    <p:sldId id="318" r:id="rId24"/>
    <p:sldId id="355" r:id="rId25"/>
    <p:sldId id="351" r:id="rId26"/>
    <p:sldId id="317" r:id="rId27"/>
    <p:sldId id="326" r:id="rId28"/>
    <p:sldId id="319" r:id="rId29"/>
    <p:sldId id="320" r:id="rId30"/>
    <p:sldId id="322" r:id="rId31"/>
    <p:sldId id="362" r:id="rId32"/>
    <p:sldId id="371" r:id="rId33"/>
    <p:sldId id="363" r:id="rId34"/>
    <p:sldId id="365" r:id="rId35"/>
    <p:sldId id="366" r:id="rId36"/>
    <p:sldId id="368" r:id="rId37"/>
    <p:sldId id="369" r:id="rId38"/>
    <p:sldId id="372" r:id="rId39"/>
    <p:sldId id="373" r:id="rId40"/>
    <p:sldId id="352" r:id="rId41"/>
  </p:sldIdLst>
  <p:sldSz cx="12192000" cy="6858000"/>
  <p:notesSz cx="7077075" cy="93630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veWeb" initials="LiveWe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33" autoAdjust="0"/>
    <p:restoredTop sz="88299" autoAdjust="0"/>
  </p:normalViewPr>
  <p:slideViewPr>
    <p:cSldViewPr>
      <p:cViewPr varScale="1">
        <p:scale>
          <a:sx n="72" d="100"/>
          <a:sy n="72" d="100"/>
        </p:scale>
        <p:origin x="66" y="270"/>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1500"/>
    </p:cViewPr>
  </p:sorterViewPr>
  <p:notesViewPr>
    <p:cSldViewPr>
      <p:cViewPr varScale="1">
        <p:scale>
          <a:sx n="48" d="100"/>
          <a:sy n="48" d="100"/>
        </p:scale>
        <p:origin x="-1956" y="-114"/>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BE29DB5B-4609-4B92-9C40-24279A6FC939}" type="datetimeFigureOut">
              <a:rPr lang="en-US" smtClean="0"/>
              <a:pPr/>
              <a:t>9/15/2023</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184383D6-537F-4CDB-8CA0-B52EA8CE48E5}" type="slidenum">
              <a:rPr lang="en-US" smtClean="0"/>
              <a:pPr/>
              <a:t>‹#›</a:t>
            </a:fld>
            <a:endParaRPr lang="en-US"/>
          </a:p>
        </p:txBody>
      </p:sp>
    </p:spTree>
    <p:extLst>
      <p:ext uri="{BB962C8B-B14F-4D97-AF65-F5344CB8AC3E}">
        <p14:creationId xmlns:p14="http://schemas.microsoft.com/office/powerpoint/2010/main" val="1924078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eaLnBrk="1" hangingPunct="1">
              <a:defRPr sz="1200"/>
            </a:lvl1pPr>
          </a:lstStyle>
          <a:p>
            <a:endParaRPr lang="en-US"/>
          </a:p>
        </p:txBody>
      </p:sp>
      <p:sp>
        <p:nvSpPr>
          <p:cNvPr id="7171"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eaLnBrk="1" hangingPunct="1">
              <a:defRPr sz="1200"/>
            </a:lvl1pPr>
          </a:lstStyle>
          <a:p>
            <a:endParaRPr lang="en-US"/>
          </a:p>
        </p:txBody>
      </p:sp>
      <p:sp>
        <p:nvSpPr>
          <p:cNvPr id="7172" name="Rectangle 4"/>
          <p:cNvSpPr>
            <a:spLocks noGrp="1" noRot="1" noChangeAspect="1" noChangeArrowheads="1" noTextEdit="1"/>
          </p:cNvSpPr>
          <p:nvPr>
            <p:ph type="sldImg" idx="2"/>
          </p:nvPr>
        </p:nvSpPr>
        <p:spPr bwMode="auto">
          <a:xfrm>
            <a:off x="417513" y="701675"/>
            <a:ext cx="6242050" cy="351155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eaLnBrk="1" hangingPunct="1">
              <a:defRPr sz="1200"/>
            </a:lvl1pPr>
          </a:lstStyle>
          <a:p>
            <a:endParaRPr lang="en-US"/>
          </a:p>
        </p:txBody>
      </p:sp>
      <p:sp>
        <p:nvSpPr>
          <p:cNvPr id="7175"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eaLnBrk="1" hangingPunct="1">
              <a:defRPr sz="1200"/>
            </a:lvl1pPr>
          </a:lstStyle>
          <a:p>
            <a:fld id="{BCD8D23C-667C-4023-BEB5-67DC7A080A34}" type="slidenum">
              <a:rPr lang="en-US"/>
              <a:pPr/>
              <a:t>‹#›</a:t>
            </a:fld>
            <a:endParaRPr lang="en-US"/>
          </a:p>
        </p:txBody>
      </p:sp>
    </p:spTree>
    <p:extLst>
      <p:ext uri="{BB962C8B-B14F-4D97-AF65-F5344CB8AC3E}">
        <p14:creationId xmlns:p14="http://schemas.microsoft.com/office/powerpoint/2010/main" val="13308035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app.visiblegeology.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44D3D-E000-40BA-B120-9DED78B5997E}" type="slidenum">
              <a:rPr lang="en-US"/>
              <a:pPr/>
              <a:t>1</a:t>
            </a:fld>
            <a:endParaRPr lang="en-US"/>
          </a:p>
        </p:txBody>
      </p:sp>
      <p:sp>
        <p:nvSpPr>
          <p:cNvPr id="9218" name="Rectangle 2"/>
          <p:cNvSpPr>
            <a:spLocks noGrp="1" noRot="1" noChangeAspect="1" noChangeArrowheads="1" noTextEdit="1"/>
          </p:cNvSpPr>
          <p:nvPr>
            <p:ph type="sldImg"/>
          </p:nvPr>
        </p:nvSpPr>
        <p:spPr>
          <a:xfrm>
            <a:off x="417513" y="701675"/>
            <a:ext cx="6242050" cy="3511550"/>
          </a:xfrm>
          <a:ln/>
        </p:spPr>
      </p:sp>
      <p:sp>
        <p:nvSpPr>
          <p:cNvPr id="9219" name="Rectangle 3"/>
          <p:cNvSpPr>
            <a:spLocks noGrp="1" noChangeArrowheads="1"/>
          </p:cNvSpPr>
          <p:nvPr>
            <p:ph type="body" idx="1"/>
          </p:nvPr>
        </p:nvSpPr>
        <p:spPr/>
        <p:txBody>
          <a:bodyPr/>
          <a:lstStyle/>
          <a:p>
            <a:r>
              <a:rPr lang="en-US" dirty="0"/>
              <a:t>Cards to flex (fold); paper for interference</a:t>
            </a:r>
            <a:r>
              <a:rPr lang="en-US" baseline="0" dirty="0"/>
              <a:t> patterns </a:t>
            </a:r>
            <a:r>
              <a:rPr lang="en-US" baseline="0"/>
              <a:t>(hand-out)</a:t>
            </a:r>
            <a:endParaRPr lang="en-US"/>
          </a:p>
        </p:txBody>
      </p:sp>
    </p:spTree>
    <p:extLst>
      <p:ext uri="{BB962C8B-B14F-4D97-AF65-F5344CB8AC3E}">
        <p14:creationId xmlns:p14="http://schemas.microsoft.com/office/powerpoint/2010/main" val="130967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506D4A-1D9A-4E88-9EB0-3085AB30415F}" type="slidenum">
              <a:rPr lang="en-US"/>
              <a:pPr/>
              <a:t>10</a:t>
            </a:fld>
            <a:endParaRPr lang="en-US"/>
          </a:p>
        </p:txBody>
      </p:sp>
      <p:sp>
        <p:nvSpPr>
          <p:cNvPr id="107522" name="Rectangle 2"/>
          <p:cNvSpPr>
            <a:spLocks noGrp="1" noRot="1" noChangeAspect="1" noChangeArrowheads="1" noTextEdit="1"/>
          </p:cNvSpPr>
          <p:nvPr>
            <p:ph type="sldImg"/>
          </p:nvPr>
        </p:nvSpPr>
        <p:spPr>
          <a:xfrm>
            <a:off x="417513" y="701675"/>
            <a:ext cx="6242050" cy="3511550"/>
          </a:xfrm>
          <a:ln/>
        </p:spPr>
      </p:sp>
      <p:sp>
        <p:nvSpPr>
          <p:cNvPr id="107523" name="Rectangle 3"/>
          <p:cNvSpPr>
            <a:spLocks noGrp="1" noChangeArrowheads="1"/>
          </p:cNvSpPr>
          <p:nvPr>
            <p:ph type="body" idx="1"/>
          </p:nvPr>
        </p:nvSpPr>
        <p:spPr/>
        <p:txBody>
          <a:bodyPr/>
          <a:lstStyle/>
          <a:p>
            <a:r>
              <a:rPr lang="en-US" b="1"/>
              <a:t>F I G U R E 1 0 . 1 6 </a:t>
            </a:r>
            <a:r>
              <a:rPr lang="en-US"/>
              <a:t>Characteristic fold vergence of parasitic folds across a large-scale antiform. Looking down the plunge, the parasitic fold changes from clockwise asymmetry (eastverging in the geographic coordinate system) to symmetric to counterclockwise asymmetry (west-verging) when going from W to E. You may also find that some geologists use the terms </a:t>
            </a:r>
            <a:r>
              <a:rPr lang="en-US" i="1"/>
              <a:t>Z-</a:t>
            </a:r>
            <a:r>
              <a:rPr lang="en-US"/>
              <a:t>, </a:t>
            </a:r>
            <a:r>
              <a:rPr lang="en-US" i="1"/>
              <a:t>M-</a:t>
            </a:r>
            <a:r>
              <a:rPr lang="en-US"/>
              <a:t>, and </a:t>
            </a:r>
            <a:r>
              <a:rPr lang="en-US" i="1"/>
              <a:t>S-</a:t>
            </a:r>
            <a:r>
              <a:rPr lang="en-US"/>
              <a:t>folds for this progression (for obvious reasons).</a:t>
            </a:r>
          </a:p>
          <a:p>
            <a:endParaRPr lang="en-US"/>
          </a:p>
        </p:txBody>
      </p:sp>
    </p:spTree>
    <p:extLst>
      <p:ext uri="{BB962C8B-B14F-4D97-AF65-F5344CB8AC3E}">
        <p14:creationId xmlns:p14="http://schemas.microsoft.com/office/powerpoint/2010/main" val="394980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3 A cylindrical fold (a) is characterized by a straight hinge line and a</a:t>
            </a:r>
          </a:p>
          <a:p>
            <a:pPr defTabSz="939363">
              <a:defRPr/>
            </a:pPr>
            <a:r>
              <a:rPr lang="en-US" dirty="0" err="1"/>
              <a:t>noncylindrical</a:t>
            </a:r>
            <a:r>
              <a:rPr lang="en-US" dirty="0"/>
              <a:t> fold (b) by a curved hinge line. The axial surface may be planar, as in (a) and (b), or</a:t>
            </a:r>
          </a:p>
          <a:p>
            <a:pPr defTabSz="939363">
              <a:defRPr/>
            </a:pPr>
            <a:r>
              <a:rPr lang="en-US" dirty="0"/>
              <a:t>curved (c).</a:t>
            </a:r>
          </a:p>
        </p:txBody>
      </p:sp>
      <p:sp>
        <p:nvSpPr>
          <p:cNvPr id="4" name="Slide Number Placeholder 3"/>
          <p:cNvSpPr>
            <a:spLocks noGrp="1"/>
          </p:cNvSpPr>
          <p:nvPr>
            <p:ph type="sldNum" sz="quarter" idx="10"/>
          </p:nvPr>
        </p:nvSpPr>
        <p:spPr/>
        <p:txBody>
          <a:bodyPr/>
          <a:lstStyle/>
          <a:p>
            <a:fld id="{BCD8D23C-667C-4023-BEB5-67DC7A080A34}" type="slidenum">
              <a:rPr lang="en-US" smtClean="0"/>
              <a:pPr/>
              <a:t>11</a:t>
            </a:fld>
            <a:endParaRPr lang="en-US"/>
          </a:p>
        </p:txBody>
      </p:sp>
    </p:spTree>
    <p:extLst>
      <p:ext uri="{BB962C8B-B14F-4D97-AF65-F5344CB8AC3E}">
        <p14:creationId xmlns:p14="http://schemas.microsoft.com/office/powerpoint/2010/main" val="343562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1 0 Fold classification based on the orientation of the hinge line and the axial surface (shaded).</a:t>
            </a:r>
          </a:p>
          <a:p>
            <a:pPr defTabSz="939363">
              <a:defRPr/>
            </a:pPr>
            <a:r>
              <a:rPr lang="en-US" dirty="0"/>
              <a:t>F I G U R E 1 0 . 1 Large-scale recumbent fold in the </a:t>
            </a:r>
            <a:r>
              <a:rPr lang="en-US" dirty="0" err="1"/>
              <a:t>Caledonides</a:t>
            </a:r>
            <a:r>
              <a:rPr lang="en-US" dirty="0"/>
              <a:t> of northeast Greenland. The</a:t>
            </a:r>
          </a:p>
          <a:p>
            <a:pPr defTabSz="939363">
              <a:defRPr/>
            </a:pPr>
            <a:r>
              <a:rPr lang="en-US" dirty="0"/>
              <a:t>height of the cliff is about 800 m and the view is to the Northwest.</a:t>
            </a:r>
          </a:p>
        </p:txBody>
      </p:sp>
      <p:sp>
        <p:nvSpPr>
          <p:cNvPr id="4" name="Slide Number Placeholder 3"/>
          <p:cNvSpPr>
            <a:spLocks noGrp="1"/>
          </p:cNvSpPr>
          <p:nvPr>
            <p:ph type="sldNum" sz="quarter" idx="10"/>
          </p:nvPr>
        </p:nvSpPr>
        <p:spPr/>
        <p:txBody>
          <a:bodyPr/>
          <a:lstStyle/>
          <a:p>
            <a:fld id="{BCD8D23C-667C-4023-BEB5-67DC7A080A34}" type="slidenum">
              <a:rPr lang="en-US" smtClean="0"/>
              <a:pPr/>
              <a:t>12</a:t>
            </a:fld>
            <a:endParaRPr lang="en-US"/>
          </a:p>
        </p:txBody>
      </p:sp>
    </p:spTree>
    <p:extLst>
      <p:ext uri="{BB962C8B-B14F-4D97-AF65-F5344CB8AC3E}">
        <p14:creationId xmlns:p14="http://schemas.microsoft.com/office/powerpoint/2010/main" val="1314558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“Figure 10.18”</a:t>
            </a:r>
          </a:p>
        </p:txBody>
      </p:sp>
      <p:sp>
        <p:nvSpPr>
          <p:cNvPr id="4" name="Slide Number Placeholder 3"/>
          <p:cNvSpPr>
            <a:spLocks noGrp="1"/>
          </p:cNvSpPr>
          <p:nvPr>
            <p:ph type="sldNum" sz="quarter" idx="10"/>
          </p:nvPr>
        </p:nvSpPr>
        <p:spPr/>
        <p:txBody>
          <a:bodyPr/>
          <a:lstStyle/>
          <a:p>
            <a:fld id="{BCD8D23C-667C-4023-BEB5-67DC7A080A34}" type="slidenum">
              <a:rPr lang="en-US" smtClean="0"/>
              <a:pPr/>
              <a:t>14</a:t>
            </a:fld>
            <a:endParaRPr lang="en-US"/>
          </a:p>
        </p:txBody>
      </p:sp>
    </p:spTree>
    <p:extLst>
      <p:ext uri="{BB962C8B-B14F-4D97-AF65-F5344CB8AC3E}">
        <p14:creationId xmlns:p14="http://schemas.microsoft.com/office/powerpoint/2010/main" val="166312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2 3 Dissecting a fold interference pattern. The cross sections show FA recumbent folds (a) that are overprinted by FB upright folds (b), producing the fold interference pattern in (c).</a:t>
            </a:r>
          </a:p>
        </p:txBody>
      </p:sp>
      <p:sp>
        <p:nvSpPr>
          <p:cNvPr id="4" name="Slide Number Placeholder 3"/>
          <p:cNvSpPr>
            <a:spLocks noGrp="1"/>
          </p:cNvSpPr>
          <p:nvPr>
            <p:ph type="sldNum" sz="quarter" idx="10"/>
          </p:nvPr>
        </p:nvSpPr>
        <p:spPr/>
        <p:txBody>
          <a:bodyPr/>
          <a:lstStyle/>
          <a:p>
            <a:fld id="{BCD8D23C-667C-4023-BEB5-67DC7A080A34}" type="slidenum">
              <a:rPr lang="en-US" smtClean="0"/>
              <a:pPr/>
              <a:t>16</a:t>
            </a:fld>
            <a:endParaRPr lang="en-US"/>
          </a:p>
        </p:txBody>
      </p:sp>
    </p:spTree>
    <p:extLst>
      <p:ext uri="{BB962C8B-B14F-4D97-AF65-F5344CB8AC3E}">
        <p14:creationId xmlns:p14="http://schemas.microsoft.com/office/powerpoint/2010/main" val="3709873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B4067C-A035-417B-A864-FFCE0B24C4F5}" type="slidenum">
              <a:rPr lang="en-US"/>
              <a:pPr/>
              <a:t>17</a:t>
            </a:fld>
            <a:endParaRPr lang="en-US"/>
          </a:p>
        </p:txBody>
      </p:sp>
      <p:sp>
        <p:nvSpPr>
          <p:cNvPr id="93186" name="Rectangle 2"/>
          <p:cNvSpPr>
            <a:spLocks noGrp="1" noRot="1" noChangeAspect="1" noChangeArrowheads="1" noTextEdit="1"/>
          </p:cNvSpPr>
          <p:nvPr>
            <p:ph type="sldImg"/>
          </p:nvPr>
        </p:nvSpPr>
        <p:spPr>
          <a:xfrm>
            <a:off x="417513" y="701675"/>
            <a:ext cx="6242050" cy="3511550"/>
          </a:xfrm>
          <a:ln/>
        </p:spPr>
      </p:sp>
      <p:sp>
        <p:nvSpPr>
          <p:cNvPr id="93187" name="Rectangle 3"/>
          <p:cNvSpPr>
            <a:spLocks noGrp="1" noChangeArrowheads="1"/>
          </p:cNvSpPr>
          <p:nvPr>
            <p:ph type="body" idx="1"/>
          </p:nvPr>
        </p:nvSpPr>
        <p:spPr/>
        <p:txBody>
          <a:bodyPr/>
          <a:lstStyle/>
          <a:p>
            <a:r>
              <a:rPr lang="en-US" b="1"/>
              <a:t>F I G U R E 1 0 . 2 4 </a:t>
            </a:r>
            <a:r>
              <a:rPr lang="en-US"/>
              <a:t>The four basic patterns arising from fold superposition. The analysis assumes</a:t>
            </a:r>
          </a:p>
          <a:p>
            <a:r>
              <a:rPr lang="en-US"/>
              <a:t>that </a:t>
            </a:r>
            <a:r>
              <a:rPr lang="en-US" i="1"/>
              <a:t>F</a:t>
            </a:r>
            <a:r>
              <a:rPr lang="en-US"/>
              <a:t>2 shear folds (</a:t>
            </a:r>
            <a:r>
              <a:rPr lang="en-US" i="1"/>
              <a:t>a</a:t>
            </a:r>
            <a:r>
              <a:rPr lang="en-US"/>
              <a:t>2 is the relative shear direction and </a:t>
            </a:r>
            <a:r>
              <a:rPr lang="en-US" i="1"/>
              <a:t>b</a:t>
            </a:r>
            <a:r>
              <a:rPr lang="en-US"/>
              <a:t>2 is the hinge line) are superimposed on</a:t>
            </a:r>
          </a:p>
          <a:p>
            <a:r>
              <a:rPr lang="en-US"/>
              <a:t>a preexisting </a:t>
            </a:r>
            <a:r>
              <a:rPr lang="en-US" i="1"/>
              <a:t>F</a:t>
            </a:r>
            <a:r>
              <a:rPr lang="en-US"/>
              <a:t>1 fold of variable orientation. Shear folds are modeled by moving a deck of cards. The</a:t>
            </a:r>
          </a:p>
          <a:p>
            <a:r>
              <a:rPr lang="en-US"/>
              <a:t>shaded surface is the </a:t>
            </a:r>
            <a:r>
              <a:rPr lang="en-US" i="1"/>
              <a:t>S</a:t>
            </a:r>
            <a:r>
              <a:rPr lang="en-US"/>
              <a:t>1 axial surface.</a:t>
            </a:r>
          </a:p>
          <a:p>
            <a:endParaRPr lang="en-US"/>
          </a:p>
        </p:txBody>
      </p:sp>
    </p:spTree>
    <p:extLst>
      <p:ext uri="{BB962C8B-B14F-4D97-AF65-F5344CB8AC3E}">
        <p14:creationId xmlns:p14="http://schemas.microsoft.com/office/powerpoint/2010/main" val="514739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The site </a:t>
            </a:r>
            <a:r>
              <a:rPr lang="en-US" sz="1200" b="0" i="0" u="none" strike="noStrike" kern="1200" dirty="0">
                <a:solidFill>
                  <a:schemeClr val="tx1"/>
                </a:solidFill>
                <a:effectLst/>
                <a:latin typeface="Arial" charset="0"/>
                <a:ea typeface="+mn-ea"/>
                <a:cs typeface="+mn-cs"/>
                <a:hlinkClick r:id="rId3"/>
              </a:rPr>
              <a:t>http://app.visiblegeology.com/</a:t>
            </a:r>
            <a:r>
              <a:rPr lang="en-US" sz="1200" b="0" i="0" kern="1200" dirty="0">
                <a:solidFill>
                  <a:schemeClr val="tx1"/>
                </a:solidFill>
                <a:effectLst/>
                <a:latin typeface="Arial" charset="0"/>
                <a:ea typeface="+mn-ea"/>
                <a:cs typeface="+mn-cs"/>
              </a:rPr>
              <a:t> allows you to create and examine fold interference patterns and look at them from different angles and introduce subsequent erosional surfaces and topography.</a:t>
            </a:r>
          </a:p>
          <a:p>
            <a:r>
              <a:rPr lang="en-US" sz="1200" b="0" i="0" kern="1200" dirty="0">
                <a:solidFill>
                  <a:schemeClr val="tx1"/>
                </a:solidFill>
                <a:effectLst/>
                <a:latin typeface="Arial" charset="0"/>
                <a:ea typeface="+mn-ea"/>
                <a:cs typeface="+mn-cs"/>
              </a:rPr>
              <a:t>You need to create a layered block first.  Go to Geologic Beds and add beds until the block is filled.  Then go to Folds and create outcrop pattern, then add second fold and calculate outcrop pattern.</a:t>
            </a:r>
          </a:p>
          <a:p>
            <a:r>
              <a:rPr lang="en-US" sz="1200" b="0" i="0" kern="1200" dirty="0">
                <a:solidFill>
                  <a:schemeClr val="tx1"/>
                </a:solidFill>
                <a:effectLst/>
                <a:latin typeface="Arial" charset="0"/>
                <a:ea typeface="+mn-ea"/>
                <a:cs typeface="+mn-cs"/>
              </a:rPr>
              <a:t>Rotate, erode, etc.</a:t>
            </a:r>
          </a:p>
          <a:p>
            <a:r>
              <a:rPr lang="en-US" sz="1200" b="0" i="0" kern="1200" dirty="0">
                <a:solidFill>
                  <a:schemeClr val="tx1"/>
                </a:solidFill>
                <a:effectLst/>
                <a:latin typeface="Arial" charset="0"/>
                <a:ea typeface="+mn-ea"/>
                <a:cs typeface="+mn-cs"/>
              </a:rPr>
              <a:t>By Monday 3/12 8:30am, complete homework with upload of screenshot of your favorite pattern.</a:t>
            </a:r>
          </a:p>
        </p:txBody>
      </p:sp>
      <p:sp>
        <p:nvSpPr>
          <p:cNvPr id="4" name="Slide Number Placeholder 3"/>
          <p:cNvSpPr>
            <a:spLocks noGrp="1"/>
          </p:cNvSpPr>
          <p:nvPr>
            <p:ph type="sldNum" sz="quarter" idx="10"/>
          </p:nvPr>
        </p:nvSpPr>
        <p:spPr/>
        <p:txBody>
          <a:bodyPr/>
          <a:lstStyle/>
          <a:p>
            <a:fld id="{BCD8D23C-667C-4023-BEB5-67DC7A080A34}" type="slidenum">
              <a:rPr lang="en-US" smtClean="0"/>
              <a:pPr/>
              <a:t>18</a:t>
            </a:fld>
            <a:endParaRPr lang="en-US"/>
          </a:p>
        </p:txBody>
      </p:sp>
    </p:spTree>
    <p:extLst>
      <p:ext uri="{BB962C8B-B14F-4D97-AF65-F5344CB8AC3E}">
        <p14:creationId xmlns:p14="http://schemas.microsoft.com/office/powerpoint/2010/main" val="11453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2 7 Compression of a clay block of uniform</a:t>
            </a:r>
          </a:p>
          <a:p>
            <a:pPr defTabSz="939363">
              <a:defRPr/>
            </a:pPr>
            <a:r>
              <a:rPr lang="en-US" dirty="0"/>
              <a:t>color (a), with irregularly shaped layers of different colors (b),</a:t>
            </a:r>
          </a:p>
          <a:p>
            <a:pPr defTabSz="939363">
              <a:defRPr/>
            </a:pPr>
            <a:r>
              <a:rPr lang="en-US" dirty="0"/>
              <a:t>or with uniform colored layers separated by thin sheets of</a:t>
            </a:r>
          </a:p>
          <a:p>
            <a:pPr defTabSz="939363">
              <a:defRPr/>
            </a:pPr>
            <a:r>
              <a:rPr lang="en-US" dirty="0"/>
              <a:t>rubber (c).</a:t>
            </a:r>
          </a:p>
          <a:p>
            <a:pPr defTabSz="939363">
              <a:defRPr/>
            </a:pPr>
            <a:r>
              <a:rPr lang="en-US" dirty="0"/>
              <a:t>F I G U R E 1 0 . 2 8 Bending (a) and buckling (b) of a layer.</a:t>
            </a:r>
          </a:p>
        </p:txBody>
      </p:sp>
      <p:sp>
        <p:nvSpPr>
          <p:cNvPr id="4" name="Slide Number Placeholder 3"/>
          <p:cNvSpPr>
            <a:spLocks noGrp="1"/>
          </p:cNvSpPr>
          <p:nvPr>
            <p:ph type="sldNum" sz="quarter" idx="10"/>
          </p:nvPr>
        </p:nvSpPr>
        <p:spPr/>
        <p:txBody>
          <a:bodyPr/>
          <a:lstStyle/>
          <a:p>
            <a:fld id="{BCD8D23C-667C-4023-BEB5-67DC7A080A34}" type="slidenum">
              <a:rPr lang="en-US" smtClean="0"/>
              <a:pPr/>
              <a:t>19</a:t>
            </a:fld>
            <a:endParaRPr lang="en-US"/>
          </a:p>
        </p:txBody>
      </p:sp>
    </p:spTree>
    <p:extLst>
      <p:ext uri="{BB962C8B-B14F-4D97-AF65-F5344CB8AC3E}">
        <p14:creationId xmlns:p14="http://schemas.microsoft.com/office/powerpoint/2010/main" val="211132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marL="0" marR="0" indent="0" algn="l" defTabSz="939363" rtl="0" eaLnBrk="1" fontAlgn="base" latinLnBrk="0" hangingPunct="1">
              <a:lnSpc>
                <a:spcPct val="100000"/>
              </a:lnSpc>
              <a:spcBef>
                <a:spcPct val="30000"/>
              </a:spcBef>
              <a:spcAft>
                <a:spcPct val="0"/>
              </a:spcAft>
              <a:buClrTx/>
              <a:buSzTx/>
              <a:buFontTx/>
              <a:buNone/>
              <a:tabLst/>
              <a:defRPr/>
            </a:pPr>
            <a:r>
              <a:rPr lang="en-US" sz="1200" dirty="0"/>
              <a:t>Later: calculated viscosity ratio is ~1000</a:t>
            </a:r>
          </a:p>
          <a:p>
            <a:pPr defTabSz="939363">
              <a:defRPr/>
            </a:pPr>
            <a:r>
              <a:rPr lang="en-US" dirty="0"/>
              <a:t>F I G U R E 1 0 . 2 9 Line drawings of deformation experiments with transparent boxes containing foam, and rubber bands. In</a:t>
            </a:r>
          </a:p>
          <a:p>
            <a:pPr defTabSz="939363">
              <a:defRPr/>
            </a:pPr>
            <a:r>
              <a:rPr lang="en-US" dirty="0"/>
              <a:t>(a), four starting settings are shown that contain, from left to right, foam only (with marker line added), a thin, a medium, and</a:t>
            </a:r>
          </a:p>
          <a:p>
            <a:pPr defTabSz="939363">
              <a:defRPr/>
            </a:pPr>
            <a:r>
              <a:rPr lang="en-US" dirty="0"/>
              <a:t>a thick rubber band. When applying the same displacement, shown in (b), the setups respond differently. The foam-only box</a:t>
            </a:r>
          </a:p>
          <a:p>
            <a:pPr defTabSz="939363">
              <a:defRPr/>
            </a:pPr>
            <a:r>
              <a:rPr lang="en-US" dirty="0"/>
              <a:t>shows thickening of the marker line, but no folding. The boxes with rubber bands show folds with arc lengths varying as a</a:t>
            </a:r>
          </a:p>
          <a:p>
            <a:pPr defTabSz="939363">
              <a:defRPr/>
            </a:pPr>
            <a:r>
              <a:rPr lang="en-US" dirty="0"/>
              <a:t>function of thickness of each band. When using more than one band (c), the behavior depends on the combination of bands</a:t>
            </a:r>
          </a:p>
          <a:p>
            <a:pPr defTabSz="939363">
              <a:defRPr/>
            </a:pPr>
            <a:r>
              <a:rPr lang="en-US" dirty="0"/>
              <a:t>and their thicknesses, with the effect of the thicker bands being dominant.</a:t>
            </a:r>
          </a:p>
        </p:txBody>
      </p:sp>
      <p:sp>
        <p:nvSpPr>
          <p:cNvPr id="4" name="Slide Number Placeholder 3"/>
          <p:cNvSpPr>
            <a:spLocks noGrp="1"/>
          </p:cNvSpPr>
          <p:nvPr>
            <p:ph type="sldNum" sz="quarter" idx="10"/>
          </p:nvPr>
        </p:nvSpPr>
        <p:spPr/>
        <p:txBody>
          <a:bodyPr/>
          <a:lstStyle/>
          <a:p>
            <a:fld id="{BCD8D23C-667C-4023-BEB5-67DC7A080A34}" type="slidenum">
              <a:rPr lang="en-US" smtClean="0"/>
              <a:pPr/>
              <a:t>20</a:t>
            </a:fld>
            <a:endParaRPr lang="en-US"/>
          </a:p>
        </p:txBody>
      </p:sp>
    </p:spTree>
    <p:extLst>
      <p:ext uri="{BB962C8B-B14F-4D97-AF65-F5344CB8AC3E}">
        <p14:creationId xmlns:p14="http://schemas.microsoft.com/office/powerpoint/2010/main" val="1017727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3 0 Log–log plot of wavelength versus layer thickness in folded sandstone layers.</a:t>
            </a:r>
          </a:p>
        </p:txBody>
      </p:sp>
      <p:sp>
        <p:nvSpPr>
          <p:cNvPr id="4" name="Slide Number Placeholder 3"/>
          <p:cNvSpPr>
            <a:spLocks noGrp="1"/>
          </p:cNvSpPr>
          <p:nvPr>
            <p:ph type="sldNum" sz="quarter" idx="10"/>
          </p:nvPr>
        </p:nvSpPr>
        <p:spPr/>
        <p:txBody>
          <a:bodyPr/>
          <a:lstStyle/>
          <a:p>
            <a:fld id="{BCD8D23C-667C-4023-BEB5-67DC7A080A34}" type="slidenum">
              <a:rPr lang="en-US" smtClean="0"/>
              <a:pPr/>
              <a:t>21</a:t>
            </a:fld>
            <a:endParaRPr lang="en-US"/>
          </a:p>
        </p:txBody>
      </p:sp>
    </p:spTree>
    <p:extLst>
      <p:ext uri="{BB962C8B-B14F-4D97-AF65-F5344CB8AC3E}">
        <p14:creationId xmlns:p14="http://schemas.microsoft.com/office/powerpoint/2010/main" val="98748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syncline in Maryland Appalachians</a:t>
            </a:r>
          </a:p>
          <a:p>
            <a:r>
              <a:rPr lang="en-US" dirty="0"/>
              <a:t>Inclined folds in Canadian Rockies</a:t>
            </a:r>
          </a:p>
          <a:p>
            <a:endParaRPr lang="en-US" dirty="0"/>
          </a:p>
        </p:txBody>
      </p:sp>
      <p:sp>
        <p:nvSpPr>
          <p:cNvPr id="4" name="Slide Number Placeholder 3"/>
          <p:cNvSpPr>
            <a:spLocks noGrp="1"/>
          </p:cNvSpPr>
          <p:nvPr>
            <p:ph type="sldNum" sz="quarter" idx="10"/>
          </p:nvPr>
        </p:nvSpPr>
        <p:spPr/>
        <p:txBody>
          <a:bodyPr/>
          <a:lstStyle/>
          <a:p>
            <a:fld id="{BCD8D23C-667C-4023-BEB5-67DC7A080A34}" type="slidenum">
              <a:rPr lang="en-US" smtClean="0"/>
              <a:pPr/>
              <a:t>2</a:t>
            </a:fld>
            <a:endParaRPr lang="en-US"/>
          </a:p>
        </p:txBody>
      </p:sp>
    </p:spTree>
    <p:extLst>
      <p:ext uri="{BB962C8B-B14F-4D97-AF65-F5344CB8AC3E}">
        <p14:creationId xmlns:p14="http://schemas.microsoft.com/office/powerpoint/2010/main" val="65919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3 0 Log–log plot of wavelength versus layer thickness in folded sandstone layers.</a:t>
            </a:r>
          </a:p>
        </p:txBody>
      </p:sp>
      <p:sp>
        <p:nvSpPr>
          <p:cNvPr id="4" name="Slide Number Placeholder 3"/>
          <p:cNvSpPr>
            <a:spLocks noGrp="1"/>
          </p:cNvSpPr>
          <p:nvPr>
            <p:ph type="sldNum" sz="quarter" idx="10"/>
          </p:nvPr>
        </p:nvSpPr>
        <p:spPr/>
        <p:txBody>
          <a:bodyPr/>
          <a:lstStyle/>
          <a:p>
            <a:fld id="{BCD8D23C-667C-4023-BEB5-67DC7A080A34}" type="slidenum">
              <a:rPr lang="en-US" smtClean="0"/>
              <a:pPr/>
              <a:t>23</a:t>
            </a:fld>
            <a:endParaRPr lang="en-US"/>
          </a:p>
        </p:txBody>
      </p:sp>
    </p:spTree>
    <p:extLst>
      <p:ext uri="{BB962C8B-B14F-4D97-AF65-F5344CB8AC3E}">
        <p14:creationId xmlns:p14="http://schemas.microsoft.com/office/powerpoint/2010/main" val="2510131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3 1 Finite-element modeling of single-layer buckling for various viscosity</a:t>
            </a:r>
          </a:p>
          <a:p>
            <a:pPr defTabSz="939363">
              <a:defRPr/>
            </a:pPr>
            <a:r>
              <a:rPr lang="en-US" dirty="0"/>
              <a:t>contrasts between layer (</a:t>
            </a:r>
            <a:r>
              <a:rPr lang="en-US" dirty="0" err="1"/>
              <a:t>ηL</a:t>
            </a:r>
            <a:r>
              <a:rPr lang="en-US" dirty="0"/>
              <a:t>) and matrix (</a:t>
            </a:r>
            <a:r>
              <a:rPr lang="en-US" dirty="0" err="1"/>
              <a:t>ηM</a:t>
            </a:r>
            <a:r>
              <a:rPr lang="en-US" dirty="0"/>
              <a:t>), and shortening strains (%). The short marks</a:t>
            </a:r>
          </a:p>
          <a:p>
            <a:pPr defTabSz="939363">
              <a:defRPr/>
            </a:pPr>
            <a:r>
              <a:rPr lang="en-US" dirty="0"/>
              <a:t>represent the orientation of the long axis of the strain ellipse in profile plane.</a:t>
            </a:r>
          </a:p>
        </p:txBody>
      </p:sp>
      <p:sp>
        <p:nvSpPr>
          <p:cNvPr id="4" name="Slide Number Placeholder 3"/>
          <p:cNvSpPr>
            <a:spLocks noGrp="1"/>
          </p:cNvSpPr>
          <p:nvPr>
            <p:ph type="sldNum" sz="quarter" idx="10"/>
          </p:nvPr>
        </p:nvSpPr>
        <p:spPr/>
        <p:txBody>
          <a:bodyPr/>
          <a:lstStyle/>
          <a:p>
            <a:fld id="{BCD8D23C-667C-4023-BEB5-67DC7A080A34}" type="slidenum">
              <a:rPr lang="en-US" smtClean="0"/>
              <a:pPr/>
              <a:t>25</a:t>
            </a:fld>
            <a:endParaRPr lang="en-US"/>
          </a:p>
        </p:txBody>
      </p:sp>
    </p:spTree>
    <p:extLst>
      <p:ext uri="{BB962C8B-B14F-4D97-AF65-F5344CB8AC3E}">
        <p14:creationId xmlns:p14="http://schemas.microsoft.com/office/powerpoint/2010/main" val="3482945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3 2 The characteristic strain pattern of flexural folding in the fold profile plane (the plane perpendicular</a:t>
            </a:r>
          </a:p>
          <a:p>
            <a:pPr defTabSz="939363">
              <a:defRPr/>
            </a:pPr>
            <a:r>
              <a:rPr lang="en-US" dirty="0"/>
              <a:t>to the hinge line).</a:t>
            </a:r>
          </a:p>
        </p:txBody>
      </p:sp>
      <p:sp>
        <p:nvSpPr>
          <p:cNvPr id="4" name="Slide Number Placeholder 3"/>
          <p:cNvSpPr>
            <a:spLocks noGrp="1"/>
          </p:cNvSpPr>
          <p:nvPr>
            <p:ph type="sldNum" sz="quarter" idx="10"/>
          </p:nvPr>
        </p:nvSpPr>
        <p:spPr/>
        <p:txBody>
          <a:bodyPr/>
          <a:lstStyle/>
          <a:p>
            <a:fld id="{BCD8D23C-667C-4023-BEB5-67DC7A080A34}" type="slidenum">
              <a:rPr lang="en-US" smtClean="0"/>
              <a:pPr/>
              <a:t>27</a:t>
            </a:fld>
            <a:endParaRPr lang="en-US"/>
          </a:p>
        </p:txBody>
      </p:sp>
    </p:spTree>
    <p:extLst>
      <p:ext uri="{BB962C8B-B14F-4D97-AF65-F5344CB8AC3E}">
        <p14:creationId xmlns:p14="http://schemas.microsoft.com/office/powerpoint/2010/main" val="7208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0 . 3 3 The strain pattern of neutral-surface folding in the fold profile plane.</a:t>
            </a:r>
          </a:p>
        </p:txBody>
      </p:sp>
      <p:sp>
        <p:nvSpPr>
          <p:cNvPr id="4" name="Slide Number Placeholder 3"/>
          <p:cNvSpPr>
            <a:spLocks noGrp="1"/>
          </p:cNvSpPr>
          <p:nvPr>
            <p:ph type="sldNum" sz="quarter" idx="10"/>
          </p:nvPr>
        </p:nvSpPr>
        <p:spPr/>
        <p:txBody>
          <a:bodyPr/>
          <a:lstStyle/>
          <a:p>
            <a:fld id="{BCD8D23C-667C-4023-BEB5-67DC7A080A34}" type="slidenum">
              <a:rPr lang="en-US" smtClean="0"/>
              <a:pPr/>
              <a:t>28</a:t>
            </a:fld>
            <a:endParaRPr lang="en-US"/>
          </a:p>
        </p:txBody>
      </p:sp>
    </p:spTree>
    <p:extLst>
      <p:ext uri="{BB962C8B-B14F-4D97-AF65-F5344CB8AC3E}">
        <p14:creationId xmlns:p14="http://schemas.microsoft.com/office/powerpoint/2010/main" val="353914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r>
              <a:rPr lang="en-US" dirty="0"/>
              <a:t>F I G U R E 1 0 . 3 5 The effect of superimposed homogeneous strain on (a) a flexural and (b) a neutral-surface fold. Constant volume, plane strain with X/Z = 1.6 (20% shortening), and X/Z = 6.3 (60% shortening) are shown.</a:t>
            </a:r>
          </a:p>
        </p:txBody>
      </p:sp>
      <p:sp>
        <p:nvSpPr>
          <p:cNvPr id="4" name="Slide Number Placeholder 3"/>
          <p:cNvSpPr>
            <a:spLocks noGrp="1"/>
          </p:cNvSpPr>
          <p:nvPr>
            <p:ph type="sldNum" sz="quarter" idx="10"/>
          </p:nvPr>
        </p:nvSpPr>
        <p:spPr/>
        <p:txBody>
          <a:bodyPr/>
          <a:lstStyle/>
          <a:p>
            <a:fld id="{BCD8D23C-667C-4023-BEB5-67DC7A080A34}" type="slidenum">
              <a:rPr lang="en-US" smtClean="0"/>
              <a:pPr/>
              <a:t>29</a:t>
            </a:fld>
            <a:endParaRPr lang="en-US"/>
          </a:p>
        </p:txBody>
      </p:sp>
    </p:spTree>
    <p:extLst>
      <p:ext uri="{BB962C8B-B14F-4D97-AF65-F5344CB8AC3E}">
        <p14:creationId xmlns:p14="http://schemas.microsoft.com/office/powerpoint/2010/main" val="1205872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8 . 2 2 </a:t>
            </a:r>
            <a:r>
              <a:rPr lang="en-US" sz="1200" b="0" i="0" u="none" strike="noStrike" kern="1200" baseline="0" dirty="0">
                <a:solidFill>
                  <a:schemeClr val="tx1"/>
                </a:solidFill>
                <a:latin typeface="Arial" charset="0"/>
                <a:ea typeface="+mn-ea"/>
                <a:cs typeface="+mn-cs"/>
              </a:rPr>
              <a:t>Cross section of detachment folds in the foreland of the Jura Mountains,</a:t>
            </a:r>
          </a:p>
          <a:p>
            <a:r>
              <a:rPr lang="en-US" sz="1200" b="0" i="0" u="none" strike="noStrike" kern="1200" baseline="0" dirty="0">
                <a:solidFill>
                  <a:schemeClr val="tx1"/>
                </a:solidFill>
                <a:latin typeface="Arial" charset="0"/>
                <a:ea typeface="+mn-ea"/>
                <a:cs typeface="+mn-cs"/>
              </a:rPr>
              <a:t>Switzerland. Note that the folds do not involve the basement. The fold cores filled with ductile rock</a:t>
            </a:r>
          </a:p>
          <a:p>
            <a:r>
              <a:rPr lang="en-US" sz="1200" b="0" i="0" u="none" strike="noStrike" kern="1200" baseline="0" dirty="0">
                <a:solidFill>
                  <a:schemeClr val="tx1"/>
                </a:solidFill>
                <a:latin typeface="Arial" charset="0"/>
                <a:ea typeface="+mn-ea"/>
                <a:cs typeface="+mn-cs"/>
              </a:rPr>
              <a:t>as the folds formed.</a:t>
            </a:r>
          </a:p>
          <a:p>
            <a:r>
              <a:rPr lang="en-US" sz="1200" b="1" i="0" u="none" strike="noStrike" kern="1200" baseline="0" dirty="0">
                <a:solidFill>
                  <a:schemeClr val="tx1"/>
                </a:solidFill>
                <a:latin typeface="Arial" charset="0"/>
                <a:ea typeface="+mn-ea"/>
                <a:cs typeface="+mn-cs"/>
              </a:rPr>
              <a:t>F I G U R E 1 0 . 5 </a:t>
            </a:r>
            <a:r>
              <a:rPr lang="en-US" sz="1200" b="0" i="0" u="none" strike="noStrike" kern="1200" baseline="0" dirty="0">
                <a:solidFill>
                  <a:schemeClr val="tx1"/>
                </a:solidFill>
                <a:latin typeface="Arial" charset="0"/>
                <a:ea typeface="+mn-ea"/>
                <a:cs typeface="+mn-cs"/>
              </a:rPr>
              <a:t>Small-scale disharmonic folds in anhydrite of the Permian Castile Formation in</a:t>
            </a:r>
          </a:p>
          <a:p>
            <a:r>
              <a:rPr lang="en-US" sz="1200" b="0" i="0" u="none" strike="noStrike" kern="1200" baseline="0" dirty="0">
                <a:solidFill>
                  <a:schemeClr val="tx1"/>
                </a:solidFill>
                <a:latin typeface="Arial" charset="0"/>
                <a:ea typeface="+mn-ea"/>
                <a:cs typeface="+mn-cs"/>
              </a:rPr>
              <a:t>the Delaware Basin of Texas. White layers are anhydrite; dark layers consist of calcite that is rich in</a:t>
            </a:r>
          </a:p>
          <a:p>
            <a:r>
              <a:rPr lang="en-US" sz="1200" b="0" i="0" u="none" strike="noStrike" kern="1200" baseline="0" dirty="0">
                <a:solidFill>
                  <a:schemeClr val="tx1"/>
                </a:solidFill>
                <a:latin typeface="Arial" charset="0"/>
                <a:ea typeface="+mn-ea"/>
                <a:cs typeface="+mn-cs"/>
              </a:rPr>
              <a:t>organic material (hence the dark color). Note that detachments occur in the organic-rich calcite</a:t>
            </a:r>
          </a:p>
          <a:p>
            <a:r>
              <a:rPr lang="en-US" sz="1200" b="0" i="0" u="none" strike="noStrike" kern="1200" baseline="0" dirty="0">
                <a:solidFill>
                  <a:schemeClr val="tx1"/>
                </a:solidFill>
                <a:latin typeface="Arial" charset="0"/>
                <a:ea typeface="+mn-ea"/>
                <a:cs typeface="+mn-cs"/>
              </a:rPr>
              <a:t>layers and that the fold shapes (including box folds) in the anhydrite vary as a function of layer</a:t>
            </a:r>
          </a:p>
          <a:p>
            <a:r>
              <a:rPr lang="en-US" sz="1200" b="0" i="0" u="none" strike="noStrike" kern="1200" baseline="0" dirty="0">
                <a:solidFill>
                  <a:schemeClr val="tx1"/>
                </a:solidFill>
                <a:latin typeface="Arial" charset="0"/>
                <a:ea typeface="+mn-ea"/>
                <a:cs typeface="+mn-cs"/>
              </a:rPr>
              <a:t>thickness.</a:t>
            </a:r>
            <a:endParaRPr lang="en-US" dirty="0"/>
          </a:p>
        </p:txBody>
      </p:sp>
      <p:sp>
        <p:nvSpPr>
          <p:cNvPr id="4" name="Slide Number Placeholder 3"/>
          <p:cNvSpPr>
            <a:spLocks noGrp="1"/>
          </p:cNvSpPr>
          <p:nvPr>
            <p:ph type="sldNum" sz="quarter" idx="10"/>
          </p:nvPr>
        </p:nvSpPr>
        <p:spPr/>
        <p:txBody>
          <a:bodyPr/>
          <a:lstStyle/>
          <a:p>
            <a:fld id="{BCD8D23C-667C-4023-BEB5-67DC7A080A34}" type="slidenum">
              <a:rPr lang="en-US" smtClean="0"/>
              <a:pPr/>
              <a:t>31</a:t>
            </a:fld>
            <a:endParaRPr lang="en-US"/>
          </a:p>
        </p:txBody>
      </p:sp>
    </p:spTree>
    <p:extLst>
      <p:ext uri="{BB962C8B-B14F-4D97-AF65-F5344CB8AC3E}">
        <p14:creationId xmlns:p14="http://schemas.microsoft.com/office/powerpoint/2010/main" val="2252250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8 . 2 0 (a) Model for progressive development of a simple fault-propagation fold. (b) Exposure of a fold in the Lost</a:t>
            </a:r>
          </a:p>
          <a:p>
            <a:pPr defTabSz="939363">
              <a:defRPr/>
            </a:pPr>
            <a:r>
              <a:rPr lang="en-US" dirty="0"/>
              <a:t>River Range, Idaho, showing an asymmetric fold dying out </a:t>
            </a:r>
            <a:r>
              <a:rPr lang="en-US" dirty="0" err="1"/>
              <a:t>updip</a:t>
            </a:r>
            <a:r>
              <a:rPr lang="en-US" dirty="0"/>
              <a:t> in the core of a fold.</a:t>
            </a:r>
          </a:p>
        </p:txBody>
      </p:sp>
      <p:sp>
        <p:nvSpPr>
          <p:cNvPr id="4" name="Slide Number Placeholder 3"/>
          <p:cNvSpPr>
            <a:spLocks noGrp="1"/>
          </p:cNvSpPr>
          <p:nvPr>
            <p:ph type="sldNum" sz="quarter" idx="10"/>
          </p:nvPr>
        </p:nvSpPr>
        <p:spPr/>
        <p:txBody>
          <a:bodyPr/>
          <a:lstStyle/>
          <a:p>
            <a:fld id="{BCD8D23C-667C-4023-BEB5-67DC7A080A34}" type="slidenum">
              <a:rPr lang="en-US" smtClean="0"/>
              <a:pPr/>
              <a:t>32</a:t>
            </a:fld>
            <a:endParaRPr lang="en-US"/>
          </a:p>
        </p:txBody>
      </p:sp>
    </p:spTree>
    <p:extLst>
      <p:ext uri="{BB962C8B-B14F-4D97-AF65-F5344CB8AC3E}">
        <p14:creationId xmlns:p14="http://schemas.microsoft.com/office/powerpoint/2010/main" val="3511509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65E30-3D23-45A6-A8F3-83CE76E02C3D}" type="slidenum">
              <a:rPr lang="en-US"/>
              <a:pPr/>
              <a:t>33</a:t>
            </a:fld>
            <a:endParaRPr lang="en-US"/>
          </a:p>
        </p:txBody>
      </p:sp>
      <p:sp>
        <p:nvSpPr>
          <p:cNvPr id="62466" name="Rectangle 2"/>
          <p:cNvSpPr>
            <a:spLocks noGrp="1" noRot="1" noChangeAspect="1" noChangeArrowheads="1" noTextEdit="1"/>
          </p:cNvSpPr>
          <p:nvPr>
            <p:ph type="sldImg"/>
          </p:nvPr>
        </p:nvSpPr>
        <p:spPr>
          <a:xfrm>
            <a:off x="417513" y="701675"/>
            <a:ext cx="6242050" cy="3511550"/>
          </a:xfrm>
          <a:ln/>
        </p:spPr>
      </p:sp>
      <p:sp>
        <p:nvSpPr>
          <p:cNvPr id="62467" name="Rectangle 3"/>
          <p:cNvSpPr>
            <a:spLocks noGrp="1" noChangeArrowheads="1"/>
          </p:cNvSpPr>
          <p:nvPr>
            <p:ph type="body" idx="1"/>
          </p:nvPr>
        </p:nvSpPr>
        <p:spPr/>
        <p:txBody>
          <a:bodyPr/>
          <a:lstStyle/>
          <a:p>
            <a:r>
              <a:rPr lang="en-US" sz="1200" b="0" i="0" kern="1200" dirty="0">
                <a:solidFill>
                  <a:schemeClr val="tx1"/>
                </a:solidFill>
                <a:effectLst/>
                <a:latin typeface="Arial" charset="0"/>
                <a:ea typeface="+mn-ea"/>
                <a:cs typeface="+mn-cs"/>
              </a:rPr>
              <a:t>To understand the term “piggyback”, we go back to 16th century, when goods were transported in packs that people carried on theirs or animals backs. The term used to describe this was “pick pack” because you would pick up a pack in order to carry it on your back. </a:t>
            </a:r>
            <a:r>
              <a:rPr lang="en-US" sz="1200" b="0" i="0" kern="1200">
                <a:solidFill>
                  <a:schemeClr val="tx1"/>
                </a:solidFill>
                <a:effectLst/>
                <a:latin typeface="Arial" charset="0"/>
                <a:ea typeface="+mn-ea"/>
                <a:cs typeface="+mn-cs"/>
              </a:rPr>
              <a:t>&gt;&gt;pick-a-back&gt;&gt;piggy </a:t>
            </a:r>
            <a:r>
              <a:rPr lang="en-US" sz="1200" b="0" i="0" kern="1200" dirty="0">
                <a:solidFill>
                  <a:schemeClr val="tx1"/>
                </a:solidFill>
                <a:effectLst/>
                <a:latin typeface="Arial" charset="0"/>
                <a:ea typeface="+mn-ea"/>
                <a:cs typeface="+mn-cs"/>
              </a:rPr>
              <a:t>back</a:t>
            </a:r>
          </a:p>
          <a:p>
            <a:r>
              <a:rPr lang="en-US" sz="1200" b="1" i="0" u="none" strike="noStrike" kern="1200" baseline="0" dirty="0">
                <a:solidFill>
                  <a:schemeClr val="tx1"/>
                </a:solidFill>
                <a:latin typeface="Arial" charset="0"/>
                <a:ea typeface="+mn-ea"/>
                <a:cs typeface="+mn-cs"/>
              </a:rPr>
              <a:t>FIGURE 18.12 </a:t>
            </a:r>
            <a:r>
              <a:rPr lang="en-US" sz="1200" b="0" i="0" u="none" strike="noStrike" kern="1200" baseline="0" dirty="0">
                <a:solidFill>
                  <a:schemeClr val="tx1"/>
                </a:solidFill>
                <a:latin typeface="Arial" charset="0"/>
                <a:ea typeface="+mn-ea"/>
                <a:cs typeface="+mn-cs"/>
              </a:rPr>
              <a:t>An idealized imbricate fan that develops by progressive break-forward thrusting. Note that successively</a:t>
            </a:r>
          </a:p>
          <a:p>
            <a:r>
              <a:rPr lang="en-US" sz="1200" b="0" i="0" u="none" strike="noStrike" kern="1200" baseline="0" dirty="0">
                <a:solidFill>
                  <a:schemeClr val="tx1"/>
                </a:solidFill>
                <a:latin typeface="Arial" charset="0"/>
                <a:ea typeface="+mn-ea"/>
                <a:cs typeface="+mn-cs"/>
              </a:rPr>
              <a:t>younger thrusts cut into the footwall, and older faults and folds become deformed by younger structures. The dashed lines are</a:t>
            </a:r>
          </a:p>
          <a:p>
            <a:r>
              <a:rPr lang="en-US" sz="1200" b="0" i="0" u="none" strike="noStrike" kern="1200" baseline="0" dirty="0">
                <a:solidFill>
                  <a:schemeClr val="tx1"/>
                </a:solidFill>
                <a:latin typeface="Arial" charset="0"/>
                <a:ea typeface="+mn-ea"/>
                <a:cs typeface="+mn-cs"/>
              </a:rPr>
              <a:t>the traces of fold axial surfaces. In the cross section showing “Time 3,” the sequence of thrusts is labeled. Fault 1 is the oldest and Fault 3 is the youngest. On this cross section, tip lines and branch lines are points; in three dimensions, they go into and out of the page.</a:t>
            </a:r>
            <a:endParaRPr lang="en-US" dirty="0"/>
          </a:p>
        </p:txBody>
      </p:sp>
    </p:spTree>
    <p:extLst>
      <p:ext uri="{BB962C8B-B14F-4D97-AF65-F5344CB8AC3E}">
        <p14:creationId xmlns:p14="http://schemas.microsoft.com/office/powerpoint/2010/main" val="1929667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39363">
              <a:defRPr/>
            </a:pPr>
            <a:r>
              <a:rPr lang="en-US" dirty="0"/>
              <a:t>F I G U R E 1 8 . 1 8 (a) Cross-sectional model showing the progressive stages during the development of a fault-bend fold.</a:t>
            </a:r>
          </a:p>
          <a:p>
            <a:pPr defTabSz="939363">
              <a:defRPr/>
            </a:pPr>
            <a:r>
              <a:rPr lang="en-US" dirty="0"/>
              <a:t>The dashed lines are the traces of axial surfaces. (b) Photo of a fault-bend fold above the McConnell Thrust, near </a:t>
            </a:r>
            <a:r>
              <a:rPr lang="en-US" dirty="0" err="1"/>
              <a:t>Seebe</a:t>
            </a:r>
            <a:r>
              <a:rPr lang="en-US" dirty="0"/>
              <a:t>, Alberta</a:t>
            </a:r>
          </a:p>
          <a:p>
            <a:pPr defTabSz="939363">
              <a:defRPr/>
            </a:pPr>
            <a:r>
              <a:rPr lang="en-US" dirty="0"/>
              <a:t>(Canada). These Paleozoic strata have been displaced over 5 km vertically and 40 km horizontally, and now lie above Cretaceous foreland basin deposits. The foreland basin deposits have preferentially eroded and are now forested.</a:t>
            </a:r>
          </a:p>
        </p:txBody>
      </p:sp>
      <p:sp>
        <p:nvSpPr>
          <p:cNvPr id="4" name="Slide Number Placeholder 3"/>
          <p:cNvSpPr>
            <a:spLocks noGrp="1"/>
          </p:cNvSpPr>
          <p:nvPr>
            <p:ph type="sldNum" sz="quarter" idx="10"/>
          </p:nvPr>
        </p:nvSpPr>
        <p:spPr/>
        <p:txBody>
          <a:bodyPr/>
          <a:lstStyle/>
          <a:p>
            <a:fld id="{BCD8D23C-667C-4023-BEB5-67DC7A080A34}" type="slidenum">
              <a:rPr lang="en-US" smtClean="0"/>
              <a:pPr/>
              <a:t>34</a:t>
            </a:fld>
            <a:endParaRPr lang="en-US"/>
          </a:p>
        </p:txBody>
      </p:sp>
    </p:spTree>
    <p:extLst>
      <p:ext uri="{BB962C8B-B14F-4D97-AF65-F5344CB8AC3E}">
        <p14:creationId xmlns:p14="http://schemas.microsoft.com/office/powerpoint/2010/main" val="288835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505EEE-F767-4E5B-8372-780D374D7675}" type="slidenum">
              <a:rPr lang="en-US"/>
              <a:pPr/>
              <a:t>35</a:t>
            </a:fld>
            <a:endParaRPr lang="en-US"/>
          </a:p>
        </p:txBody>
      </p:sp>
      <p:sp>
        <p:nvSpPr>
          <p:cNvPr id="77826" name="Rectangle 2"/>
          <p:cNvSpPr>
            <a:spLocks noGrp="1" noRot="1" noChangeAspect="1" noChangeArrowheads="1" noTextEdit="1"/>
          </p:cNvSpPr>
          <p:nvPr>
            <p:ph type="sldImg"/>
          </p:nvPr>
        </p:nvSpPr>
        <p:spPr>
          <a:xfrm>
            <a:off x="417513" y="701675"/>
            <a:ext cx="6242050" cy="3511550"/>
          </a:xfrm>
          <a:ln/>
        </p:spPr>
      </p:sp>
      <p:sp>
        <p:nvSpPr>
          <p:cNvPr id="77827" name="Rectangle 3"/>
          <p:cNvSpPr>
            <a:spLocks noGrp="1" noChangeArrowheads="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8 . 1 3 </a:t>
            </a:r>
            <a:r>
              <a:rPr lang="en-US" sz="1200" b="0" i="0" u="none" strike="noStrike" kern="1200" baseline="0" dirty="0">
                <a:solidFill>
                  <a:schemeClr val="tx1"/>
                </a:solidFill>
                <a:latin typeface="Arial" charset="0"/>
                <a:ea typeface="+mn-ea"/>
                <a:cs typeface="+mn-cs"/>
              </a:rPr>
              <a:t>(a) Idealized flat-roofed duplex that develops by progressive break-forward</a:t>
            </a:r>
          </a:p>
          <a:p>
            <a:r>
              <a:rPr lang="en-US" sz="1200" b="0" i="0" u="none" strike="noStrike" kern="1200" baseline="0" dirty="0">
                <a:solidFill>
                  <a:schemeClr val="tx1"/>
                </a:solidFill>
                <a:latin typeface="Arial" charset="0"/>
                <a:ea typeface="+mn-ea"/>
                <a:cs typeface="+mn-cs"/>
              </a:rPr>
              <a:t>faulting. Note that the roof thrust undergoes a sequence of folding and unfolding, and that</a:t>
            </a:r>
          </a:p>
          <a:p>
            <a:r>
              <a:rPr lang="en-US" sz="1200" b="0" i="0" u="none" strike="noStrike" kern="1200" baseline="0" dirty="0">
                <a:solidFill>
                  <a:schemeClr val="tx1"/>
                </a:solidFill>
                <a:latin typeface="Arial" charset="0"/>
                <a:ea typeface="+mn-ea"/>
                <a:cs typeface="+mn-cs"/>
              </a:rPr>
              <a:t>formation of the duplex results in significant shortening.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Duplex animation (Rick </a:t>
            </a:r>
            <a:r>
              <a:rPr lang="en-US" sz="1200" b="0" i="0" u="none" strike="noStrike" kern="1200" baseline="0" dirty="0" err="1">
                <a:solidFill>
                  <a:schemeClr val="tx1"/>
                </a:solidFill>
                <a:latin typeface="Arial" charset="0"/>
                <a:ea typeface="+mn-ea"/>
                <a:cs typeface="+mn-cs"/>
              </a:rPr>
              <a:t>Allmendinger</a:t>
            </a:r>
            <a:r>
              <a:rPr lang="en-US" sz="1200" b="0" i="0" u="none" strike="noStrike" kern="1200" baseline="0" dirty="0">
                <a:solidFill>
                  <a:schemeClr val="tx1"/>
                </a:solidFill>
                <a:latin typeface="Arial" charset="0"/>
                <a:ea typeface="+mn-ea"/>
                <a:cs typeface="+mn-cs"/>
              </a:rPr>
              <a:t>)</a:t>
            </a:r>
            <a:endParaRPr lang="en-US" dirty="0"/>
          </a:p>
        </p:txBody>
      </p:sp>
    </p:spTree>
    <p:extLst>
      <p:ext uri="{BB962C8B-B14F-4D97-AF65-F5344CB8AC3E}">
        <p14:creationId xmlns:p14="http://schemas.microsoft.com/office/powerpoint/2010/main" val="363616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..\Animations\foldprofiles.swf</a:t>
            </a:r>
          </a:p>
        </p:txBody>
      </p:sp>
      <p:sp>
        <p:nvSpPr>
          <p:cNvPr id="4" name="Slide Number Placeholder 3"/>
          <p:cNvSpPr>
            <a:spLocks noGrp="1"/>
          </p:cNvSpPr>
          <p:nvPr>
            <p:ph type="sldNum" sz="quarter" idx="10"/>
          </p:nvPr>
        </p:nvSpPr>
        <p:spPr/>
        <p:txBody>
          <a:bodyPr/>
          <a:lstStyle/>
          <a:p>
            <a:fld id="{BCD8D23C-667C-4023-BEB5-67DC7A080A34}" type="slidenum">
              <a:rPr lang="en-US" smtClean="0"/>
              <a:pPr/>
              <a:t>3</a:t>
            </a:fld>
            <a:endParaRPr lang="en-US"/>
          </a:p>
        </p:txBody>
      </p:sp>
    </p:spTree>
    <p:extLst>
      <p:ext uri="{BB962C8B-B14F-4D97-AF65-F5344CB8AC3E}">
        <p14:creationId xmlns:p14="http://schemas.microsoft.com/office/powerpoint/2010/main" val="255213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8 . 8 </a:t>
            </a:r>
            <a:r>
              <a:rPr lang="en-US" sz="1200" b="0" i="0" u="none" strike="noStrike" kern="1200" baseline="0" dirty="0">
                <a:solidFill>
                  <a:schemeClr val="tx1"/>
                </a:solidFill>
                <a:latin typeface="Arial" charset="0"/>
                <a:ea typeface="+mn-ea"/>
                <a:cs typeface="+mn-cs"/>
              </a:rPr>
              <a:t>When a thrust sheet moves up a stair-step fault, ramp anticlines develop. (a) The cross-sectional trace of the fault before slip. Points at the tops and bottoms of ramps are labeled. (b) The cross-sectional trace of the fault after slip. Note that the number of hanging-wall ramps exactly matches the number of footwall ramps.</a:t>
            </a:r>
          </a:p>
          <a:p>
            <a:r>
              <a:rPr lang="en-US" sz="1200" b="1" i="0" u="none" strike="noStrike" kern="1200" baseline="0" dirty="0">
                <a:solidFill>
                  <a:schemeClr val="tx1"/>
                </a:solidFill>
                <a:latin typeface="Arial" charset="0"/>
                <a:ea typeface="+mn-ea"/>
                <a:cs typeface="+mn-cs"/>
              </a:rPr>
              <a:t>F I G U R E 1 8 . 9 </a:t>
            </a:r>
            <a:r>
              <a:rPr lang="en-US" sz="1200" b="0" i="0" u="none" strike="noStrike" kern="1200" baseline="0" dirty="0">
                <a:solidFill>
                  <a:schemeClr val="tx1"/>
                </a:solidFill>
                <a:latin typeface="Arial" charset="0"/>
                <a:ea typeface="+mn-ea"/>
                <a:cs typeface="+mn-cs"/>
              </a:rPr>
              <a:t>Three-dimensional block diagram illustrating different types of fault ramps (hanging wall removed). Tear faults are vertically dipping oblique ramps or lateral ramps.</a:t>
            </a:r>
            <a:endParaRPr lang="en-US" dirty="0"/>
          </a:p>
        </p:txBody>
      </p:sp>
      <p:sp>
        <p:nvSpPr>
          <p:cNvPr id="4" name="Slide Number Placeholder 3"/>
          <p:cNvSpPr>
            <a:spLocks noGrp="1"/>
          </p:cNvSpPr>
          <p:nvPr>
            <p:ph type="sldNum" sz="quarter" idx="10"/>
          </p:nvPr>
        </p:nvSpPr>
        <p:spPr/>
        <p:txBody>
          <a:bodyPr/>
          <a:lstStyle/>
          <a:p>
            <a:fld id="{670138A2-14C6-418B-8E97-1DB426EC8458}" type="slidenum">
              <a:rPr lang="en-US" smtClean="0"/>
              <a:pPr/>
              <a:t>36</a:t>
            </a:fld>
            <a:endParaRPr lang="en-US"/>
          </a:p>
        </p:txBody>
      </p:sp>
    </p:spTree>
    <p:extLst>
      <p:ext uri="{BB962C8B-B14F-4D97-AF65-F5344CB8AC3E}">
        <p14:creationId xmlns:p14="http://schemas.microsoft.com/office/powerpoint/2010/main" val="4234670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2 4 </a:t>
            </a:r>
            <a:r>
              <a:rPr lang="en-US" sz="1200" b="0" i="0" u="none" strike="noStrike" kern="1200" baseline="0" dirty="0">
                <a:solidFill>
                  <a:schemeClr val="tx1"/>
                </a:solidFill>
                <a:latin typeface="Arial" charset="0"/>
                <a:ea typeface="+mn-ea"/>
                <a:cs typeface="+mn-cs"/>
              </a:rPr>
              <a:t>Fold transposition in a layered rock that</a:t>
            </a:r>
          </a:p>
          <a:p>
            <a:r>
              <a:rPr lang="en-US" sz="1200" b="0" i="0" u="none" strike="noStrike" kern="1200" baseline="0" dirty="0">
                <a:solidFill>
                  <a:schemeClr val="tx1"/>
                </a:solidFill>
                <a:latin typeface="Arial" charset="0"/>
                <a:ea typeface="+mn-ea"/>
                <a:cs typeface="+mn-cs"/>
              </a:rPr>
              <a:t>undergoes non-coaxial, layer-parallel displacement. An</a:t>
            </a:r>
          </a:p>
          <a:p>
            <a:r>
              <a:rPr lang="en-US" sz="1200" b="0" i="0" u="none" strike="noStrike" kern="1200" baseline="0" dirty="0">
                <a:solidFill>
                  <a:schemeClr val="tx1"/>
                </a:solidFill>
                <a:latin typeface="Arial" charset="0"/>
                <a:ea typeface="+mn-ea"/>
                <a:cs typeface="+mn-cs"/>
              </a:rPr>
              <a:t>asymmetric fold develops at a perturbation (a–d), which in turn</a:t>
            </a:r>
          </a:p>
          <a:p>
            <a:r>
              <a:rPr lang="en-US" sz="1200" b="0" i="0" u="none" strike="noStrike" kern="1200" baseline="0" dirty="0">
                <a:solidFill>
                  <a:schemeClr val="tx1"/>
                </a:solidFill>
                <a:latin typeface="Arial" charset="0"/>
                <a:ea typeface="+mn-ea"/>
                <a:cs typeface="+mn-cs"/>
              </a:rPr>
              <a:t>gets refolded (e–f). The end result is a superimposed fold</a:t>
            </a:r>
          </a:p>
          <a:p>
            <a:r>
              <a:rPr lang="en-US" sz="1200" b="0" i="0" u="none" strike="noStrike" kern="1200" baseline="0" dirty="0">
                <a:solidFill>
                  <a:schemeClr val="tx1"/>
                </a:solidFill>
                <a:latin typeface="Arial" charset="0"/>
                <a:ea typeface="+mn-ea"/>
                <a:cs typeface="+mn-cs"/>
              </a:rPr>
              <a:t>structure that is essentially parallel to the dominant layering.</a:t>
            </a:r>
          </a:p>
          <a:p>
            <a:r>
              <a:rPr lang="en-US" sz="1200" b="0" i="0" u="none" strike="noStrike" kern="1200" baseline="0" dirty="0">
                <a:solidFill>
                  <a:schemeClr val="tx1"/>
                </a:solidFill>
                <a:latin typeface="Arial" charset="0"/>
                <a:ea typeface="+mn-ea"/>
                <a:cs typeface="+mn-cs"/>
              </a:rPr>
              <a:t>Note that if the second fold had formed at another location, the</a:t>
            </a:r>
          </a:p>
          <a:p>
            <a:r>
              <a:rPr lang="en-US" sz="1200" b="0" i="0" u="none" strike="noStrike" kern="1200" baseline="0" dirty="0">
                <a:solidFill>
                  <a:schemeClr val="tx1"/>
                </a:solidFill>
                <a:latin typeface="Arial" charset="0"/>
                <a:ea typeface="+mn-ea"/>
                <a:cs typeface="+mn-cs"/>
              </a:rPr>
              <a:t>two would have been indistinguishable, although formed at</a:t>
            </a:r>
          </a:p>
          <a:p>
            <a:r>
              <a:rPr lang="en-US" sz="1200" b="0" i="0" u="none" strike="noStrike" kern="1200" baseline="0" dirty="0">
                <a:solidFill>
                  <a:schemeClr val="tx1"/>
                </a:solidFill>
                <a:latin typeface="Arial" charset="0"/>
                <a:ea typeface="+mn-ea"/>
                <a:cs typeface="+mn-cs"/>
              </a:rPr>
              <a:t>different times.</a:t>
            </a:r>
            <a:endParaRPr lang="en-US" dirty="0"/>
          </a:p>
        </p:txBody>
      </p:sp>
      <p:sp>
        <p:nvSpPr>
          <p:cNvPr id="4" name="Slide Number Placeholder 3"/>
          <p:cNvSpPr>
            <a:spLocks noGrp="1"/>
          </p:cNvSpPr>
          <p:nvPr>
            <p:ph type="sldNum" sz="quarter" idx="10"/>
          </p:nvPr>
        </p:nvSpPr>
        <p:spPr/>
        <p:txBody>
          <a:bodyPr/>
          <a:lstStyle/>
          <a:p>
            <a:fld id="{BCD8D23C-667C-4023-BEB5-67DC7A080A34}" type="slidenum">
              <a:rPr lang="en-US" smtClean="0"/>
              <a:pPr/>
              <a:t>37</a:t>
            </a:fld>
            <a:endParaRPr lang="en-US"/>
          </a:p>
        </p:txBody>
      </p:sp>
    </p:spTree>
    <p:extLst>
      <p:ext uri="{BB962C8B-B14F-4D97-AF65-F5344CB8AC3E}">
        <p14:creationId xmlns:p14="http://schemas.microsoft.com/office/powerpoint/2010/main" val="1736265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2 8 </a:t>
            </a:r>
            <a:r>
              <a:rPr lang="en-US" sz="1200" b="0" i="0" u="none" strike="noStrike" kern="1200" baseline="0" dirty="0">
                <a:solidFill>
                  <a:schemeClr val="tx1"/>
                </a:solidFill>
                <a:latin typeface="Arial" charset="0"/>
                <a:ea typeface="+mn-ea"/>
                <a:cs typeface="+mn-cs"/>
              </a:rPr>
              <a:t>A sheath fold in amphibolite gneiss showing the characteristic eye-shaped outcrop pattern (Grenville Orogen, Ontario, Canada); hammer for scale.</a:t>
            </a:r>
          </a:p>
          <a:p>
            <a:r>
              <a:rPr lang="en-US" sz="1200" b="1" i="0" u="none" strike="noStrike" kern="1200" baseline="0" dirty="0">
                <a:solidFill>
                  <a:schemeClr val="tx1"/>
                </a:solidFill>
                <a:latin typeface="Arial" charset="0"/>
                <a:ea typeface="+mn-ea"/>
                <a:cs typeface="+mn-cs"/>
              </a:rPr>
              <a:t>F I G U R E 1 2 . 2 9 </a:t>
            </a:r>
            <a:r>
              <a:rPr lang="en-US" sz="1200" b="0" i="0" u="none" strike="noStrike" kern="1200" baseline="0" dirty="0">
                <a:solidFill>
                  <a:schemeClr val="tx1"/>
                </a:solidFill>
                <a:latin typeface="Arial" charset="0"/>
                <a:ea typeface="+mn-ea"/>
                <a:cs typeface="+mn-cs"/>
              </a:rPr>
              <a:t>Sheath folds are formed when weakly doubly-plunging folds are modified in a zone of high shear</a:t>
            </a:r>
          </a:p>
          <a:p>
            <a:r>
              <a:rPr lang="en-US" sz="1200" b="0" i="0" u="none" strike="noStrike" kern="1200" baseline="0" dirty="0">
                <a:solidFill>
                  <a:schemeClr val="tx1"/>
                </a:solidFill>
                <a:latin typeface="Arial" charset="0"/>
                <a:ea typeface="+mn-ea"/>
                <a:cs typeface="+mn-cs"/>
              </a:rPr>
              <a:t>strain. Several stages of fold modification occur, with the most evolved stage producing the characteristic conical geometry of</a:t>
            </a:r>
          </a:p>
          <a:p>
            <a:r>
              <a:rPr lang="en-US" sz="1200" b="0" i="0" u="none" strike="noStrike" kern="1200" baseline="0" dirty="0">
                <a:solidFill>
                  <a:schemeClr val="tx1"/>
                </a:solidFill>
                <a:latin typeface="Arial" charset="0"/>
                <a:ea typeface="+mn-ea"/>
                <a:cs typeface="+mn-cs"/>
              </a:rPr>
              <a:t>a sheath fold (fold 4). The progression in (a) has the lowest amount of shear at the left and the highest shear strain at the</a:t>
            </a:r>
          </a:p>
          <a:p>
            <a:r>
              <a:rPr lang="en-US" sz="1200" b="0" i="0" u="none" strike="noStrike" kern="1200" baseline="0" dirty="0">
                <a:solidFill>
                  <a:schemeClr val="tx1"/>
                </a:solidFill>
                <a:latin typeface="Arial" charset="0"/>
                <a:ea typeface="+mn-ea"/>
                <a:cs typeface="+mn-cs"/>
              </a:rPr>
              <a:t>right. Note the progressive curvature of the hinge line in folds 1 to 3, which typically is accompanied by a (stretching) lineation</a:t>
            </a:r>
          </a:p>
          <a:p>
            <a:r>
              <a:rPr lang="en-US" sz="1200" b="0" i="0" u="none" strike="noStrike" kern="1200" baseline="0" dirty="0">
                <a:solidFill>
                  <a:schemeClr val="tx1"/>
                </a:solidFill>
                <a:latin typeface="Arial" charset="0"/>
                <a:ea typeface="+mn-ea"/>
                <a:cs typeface="+mn-cs"/>
              </a:rPr>
              <a:t>in outcrop. In (b), the corresponding lower-hemisphere projections of hinge lines in folds 1, 2, and 3 are shown. The</a:t>
            </a:r>
          </a:p>
          <a:p>
            <a:r>
              <a:rPr lang="en-US" sz="1200" b="0" i="0" u="none" strike="noStrike" kern="1200" baseline="0" dirty="0">
                <a:solidFill>
                  <a:schemeClr val="tx1"/>
                </a:solidFill>
                <a:latin typeface="Arial" charset="0"/>
                <a:ea typeface="+mn-ea"/>
                <a:cs typeface="+mn-cs"/>
              </a:rPr>
              <a:t>great circle represents the shear plane and the open circle the shear direction; small dots are hinge-line measurements. When</a:t>
            </a:r>
          </a:p>
          <a:p>
            <a:r>
              <a:rPr lang="en-US" sz="1200" b="0" i="0" u="none" strike="noStrike" kern="1200" baseline="0" dirty="0">
                <a:solidFill>
                  <a:schemeClr val="tx1"/>
                </a:solidFill>
                <a:latin typeface="Arial" charset="0"/>
                <a:ea typeface="+mn-ea"/>
                <a:cs typeface="+mn-cs"/>
              </a:rPr>
              <a:t>fully exposed, sheath folds can be used as a shear-sense indicator with the nose pointing in the direction of transport;</a:t>
            </a:r>
          </a:p>
          <a:p>
            <a:r>
              <a:rPr lang="en-US" sz="1200" b="0" i="0" u="none" strike="noStrike" kern="1200" baseline="0" dirty="0">
                <a:solidFill>
                  <a:schemeClr val="tx1"/>
                </a:solidFill>
                <a:latin typeface="Arial" charset="0"/>
                <a:ea typeface="+mn-ea"/>
                <a:cs typeface="+mn-cs"/>
              </a:rPr>
              <a:t>otherwise, sheath folds indicate the direction of shear only.</a:t>
            </a:r>
            <a:endParaRPr lang="en-US" dirty="0"/>
          </a:p>
        </p:txBody>
      </p:sp>
      <p:sp>
        <p:nvSpPr>
          <p:cNvPr id="4" name="Slide Number Placeholder 3"/>
          <p:cNvSpPr>
            <a:spLocks noGrp="1"/>
          </p:cNvSpPr>
          <p:nvPr>
            <p:ph type="sldNum" sz="quarter" idx="10"/>
          </p:nvPr>
        </p:nvSpPr>
        <p:spPr/>
        <p:txBody>
          <a:bodyPr/>
          <a:lstStyle/>
          <a:p>
            <a:fld id="{BCD8D23C-667C-4023-BEB5-67DC7A080A34}" type="slidenum">
              <a:rPr lang="en-US" smtClean="0"/>
              <a:pPr/>
              <a:t>38</a:t>
            </a:fld>
            <a:endParaRPr lang="en-US"/>
          </a:p>
        </p:txBody>
      </p:sp>
    </p:spTree>
    <p:extLst>
      <p:ext uri="{BB962C8B-B14F-4D97-AF65-F5344CB8AC3E}">
        <p14:creationId xmlns:p14="http://schemas.microsoft.com/office/powerpoint/2010/main" val="245577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A9342-B3F2-46B6-9CC9-AA2973413DA4}" type="slidenum">
              <a:rPr lang="en-US"/>
              <a:pPr/>
              <a:t>4</a:t>
            </a:fld>
            <a:endParaRPr lang="en-US"/>
          </a:p>
        </p:txBody>
      </p:sp>
      <p:sp>
        <p:nvSpPr>
          <p:cNvPr id="86018" name="Rectangle 2"/>
          <p:cNvSpPr>
            <a:spLocks noGrp="1" noRot="1" noChangeAspect="1" noChangeArrowheads="1" noTextEdit="1"/>
          </p:cNvSpPr>
          <p:nvPr>
            <p:ph type="sldImg"/>
          </p:nvPr>
        </p:nvSpPr>
        <p:spPr>
          <a:xfrm>
            <a:off x="417513" y="701675"/>
            <a:ext cx="6242050" cy="3511550"/>
          </a:xfrm>
          <a:ln/>
        </p:spPr>
      </p:sp>
      <p:sp>
        <p:nvSpPr>
          <p:cNvPr id="86019" name="Rectangle 3"/>
          <p:cNvSpPr>
            <a:spLocks noGrp="1" noChangeArrowheads="1"/>
          </p:cNvSpPr>
          <p:nvPr>
            <p:ph type="body" idx="1"/>
          </p:nvPr>
        </p:nvSpPr>
        <p:spPr/>
        <p:txBody>
          <a:bodyPr/>
          <a:lstStyle/>
          <a:p>
            <a:r>
              <a:rPr lang="en-US" dirty="0"/>
              <a:t>F I G U R E 1 0 . 2 The terminology of a fold.</a:t>
            </a:r>
          </a:p>
          <a:p>
            <a:endParaRPr lang="en-US" dirty="0"/>
          </a:p>
        </p:txBody>
      </p:sp>
    </p:spTree>
    <p:extLst>
      <p:ext uri="{BB962C8B-B14F-4D97-AF65-F5344CB8AC3E}">
        <p14:creationId xmlns:p14="http://schemas.microsoft.com/office/powerpoint/2010/main" val="846189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ADC9E-8CB7-44C8-ACEF-DDFCBBE4A18B}" type="slidenum">
              <a:rPr lang="en-US"/>
              <a:pPr/>
              <a:t>5</a:t>
            </a:fld>
            <a:endParaRPr lang="en-US"/>
          </a:p>
        </p:txBody>
      </p:sp>
      <p:sp>
        <p:nvSpPr>
          <p:cNvPr id="87042" name="Rectangle 2"/>
          <p:cNvSpPr>
            <a:spLocks noGrp="1" noRot="1" noChangeAspect="1" noChangeArrowheads="1" noTextEdit="1"/>
          </p:cNvSpPr>
          <p:nvPr>
            <p:ph type="sldImg"/>
          </p:nvPr>
        </p:nvSpPr>
        <p:spPr>
          <a:xfrm>
            <a:off x="417513" y="701675"/>
            <a:ext cx="6242050" cy="3511550"/>
          </a:xfrm>
          <a:ln/>
        </p:spPr>
      </p:sp>
      <p:sp>
        <p:nvSpPr>
          <p:cNvPr id="87043" name="Rectangle 3"/>
          <p:cNvSpPr>
            <a:spLocks noGrp="1" noChangeArrowheads="1"/>
          </p:cNvSpPr>
          <p:nvPr>
            <p:ph type="body" idx="1"/>
          </p:nvPr>
        </p:nvSpPr>
        <p:spPr/>
        <p:txBody>
          <a:bodyPr/>
          <a:lstStyle/>
          <a:p>
            <a:r>
              <a:rPr lang="en-US" dirty="0"/>
              <a:t>F I G U R E 1 0 . 6 </a:t>
            </a:r>
            <a:r>
              <a:rPr lang="en-US" dirty="0" err="1"/>
              <a:t>Antiforms</a:t>
            </a:r>
            <a:r>
              <a:rPr lang="en-US" dirty="0"/>
              <a:t>, </a:t>
            </a:r>
            <a:r>
              <a:rPr lang="en-US" dirty="0" err="1"/>
              <a:t>synforms</a:t>
            </a:r>
            <a:r>
              <a:rPr lang="en-US" dirty="0"/>
              <a:t>, and fold facing. An upward facing </a:t>
            </a:r>
            <a:r>
              <a:rPr lang="en-US" dirty="0" err="1"/>
              <a:t>antiform</a:t>
            </a:r>
            <a:r>
              <a:rPr lang="en-US" dirty="0"/>
              <a:t> (a) is also called an anticline and an upward-facing </a:t>
            </a:r>
            <a:r>
              <a:rPr lang="en-US" dirty="0" err="1"/>
              <a:t>synform</a:t>
            </a:r>
            <a:r>
              <a:rPr lang="en-US" dirty="0"/>
              <a:t> (b) is called a syncline. Downward-facing </a:t>
            </a:r>
            <a:r>
              <a:rPr lang="en-US" dirty="0" err="1"/>
              <a:t>antiforms</a:t>
            </a:r>
            <a:r>
              <a:rPr lang="en-US" dirty="0"/>
              <a:t> (c) and downward-facing </a:t>
            </a:r>
            <a:r>
              <a:rPr lang="en-US" dirty="0" err="1"/>
              <a:t>synforms</a:t>
            </a:r>
            <a:r>
              <a:rPr lang="en-US" dirty="0"/>
              <a:t> reflect an early history that placed the beds upside down prior to folding. These forms may occur in a region containing two generations of folding (e). The corresponding facing in map view across this area is shown in (f). </a:t>
            </a:r>
            <a:r>
              <a:rPr lang="en-US" dirty="0" err="1"/>
              <a:t>Younging</a:t>
            </a:r>
            <a:r>
              <a:rPr lang="en-US" dirty="0"/>
              <a:t> direction is indicated by O→Y arrow.</a:t>
            </a:r>
          </a:p>
          <a:p>
            <a:endParaRPr lang="en-US" dirty="0"/>
          </a:p>
        </p:txBody>
      </p:sp>
    </p:spTree>
    <p:extLst>
      <p:ext uri="{BB962C8B-B14F-4D97-AF65-F5344CB8AC3E}">
        <p14:creationId xmlns:p14="http://schemas.microsoft.com/office/powerpoint/2010/main" val="1079099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E2205E-F24F-4B51-931B-13FE8C193D4E}" type="slidenum">
              <a:rPr lang="en-US"/>
              <a:pPr/>
              <a:t>6</a:t>
            </a:fld>
            <a:endParaRPr lang="en-US"/>
          </a:p>
        </p:txBody>
      </p:sp>
      <p:sp>
        <p:nvSpPr>
          <p:cNvPr id="75778" name="Rectangle 2"/>
          <p:cNvSpPr>
            <a:spLocks noGrp="1" noRot="1" noChangeAspect="1" noChangeArrowheads="1" noTextEdit="1"/>
          </p:cNvSpPr>
          <p:nvPr>
            <p:ph type="sldImg"/>
          </p:nvPr>
        </p:nvSpPr>
        <p:spPr>
          <a:xfrm>
            <a:off x="417513" y="701675"/>
            <a:ext cx="6242050" cy="3511550"/>
          </a:xfrm>
          <a:ln/>
        </p:spPr>
      </p:sp>
      <p:sp>
        <p:nvSpPr>
          <p:cNvPr id="75779" name="Rectangle 3"/>
          <p:cNvSpPr>
            <a:spLocks noGrp="1" noChangeArrowheads="1"/>
          </p:cNvSpPr>
          <p:nvPr>
            <p:ph type="body" idx="1"/>
          </p:nvPr>
        </p:nvSpPr>
        <p:spPr/>
        <p:txBody>
          <a:bodyPr/>
          <a:lstStyle/>
          <a:p>
            <a:r>
              <a:rPr lang="en-US" b="1" dirty="0"/>
              <a:t>F I G U R E 1 0 . 1 1 </a:t>
            </a:r>
            <a:r>
              <a:rPr lang="en-US" dirty="0"/>
              <a:t>Parallel folds (a) maintain a constant layer thickness</a:t>
            </a:r>
          </a:p>
          <a:p>
            <a:r>
              <a:rPr lang="en-US" dirty="0"/>
              <a:t>across the folded surface, meaning, </a:t>
            </a:r>
            <a:r>
              <a:rPr lang="en-US" i="1" dirty="0"/>
              <a:t>t</a:t>
            </a:r>
            <a:r>
              <a:rPr lang="en-US" dirty="0"/>
              <a:t>1 = </a:t>
            </a:r>
            <a:r>
              <a:rPr lang="en-US" i="1" dirty="0"/>
              <a:t>t</a:t>
            </a:r>
            <a:r>
              <a:rPr lang="en-US" dirty="0"/>
              <a:t>2 = </a:t>
            </a:r>
            <a:r>
              <a:rPr lang="en-US" i="1" dirty="0"/>
              <a:t>t</a:t>
            </a:r>
            <a:r>
              <a:rPr lang="en-US" dirty="0"/>
              <a:t>3, but the layer thickness</a:t>
            </a:r>
          </a:p>
          <a:p>
            <a:r>
              <a:rPr lang="en-US" dirty="0"/>
              <a:t>parallel to the axial surface varies (</a:t>
            </a:r>
            <a:r>
              <a:rPr lang="en-US" i="1" dirty="0"/>
              <a:t>T</a:t>
            </a:r>
            <a:r>
              <a:rPr lang="en-US" dirty="0"/>
              <a:t>1 &lt; </a:t>
            </a:r>
            <a:r>
              <a:rPr lang="en-US" i="1" dirty="0"/>
              <a:t>T</a:t>
            </a:r>
            <a:r>
              <a:rPr lang="en-US" dirty="0"/>
              <a:t>2 &lt; </a:t>
            </a:r>
            <a:r>
              <a:rPr lang="en-US" i="1" dirty="0"/>
              <a:t>T</a:t>
            </a:r>
            <a:r>
              <a:rPr lang="en-US" dirty="0"/>
              <a:t>3). Note that parallelism must</a:t>
            </a:r>
          </a:p>
          <a:p>
            <a:r>
              <a:rPr lang="en-US" dirty="0"/>
              <a:t>eventually break down in the cores of folds because of space limitation, which</a:t>
            </a:r>
          </a:p>
          <a:p>
            <a:r>
              <a:rPr lang="en-US" dirty="0"/>
              <a:t>is illustrated by the small disharmonic folds in (a). In similar folds (b), the layer</a:t>
            </a:r>
          </a:p>
          <a:p>
            <a:r>
              <a:rPr lang="en-US" dirty="0"/>
              <a:t>thickness parallel to the axial surface remains constant, so, </a:t>
            </a:r>
            <a:r>
              <a:rPr lang="en-US" i="1" dirty="0"/>
              <a:t>T</a:t>
            </a:r>
            <a:r>
              <a:rPr lang="en-US" dirty="0"/>
              <a:t>1 = </a:t>
            </a:r>
            <a:r>
              <a:rPr lang="en-US" i="1" dirty="0"/>
              <a:t>T</a:t>
            </a:r>
            <a:r>
              <a:rPr lang="en-US" dirty="0"/>
              <a:t>2 = </a:t>
            </a:r>
            <a:r>
              <a:rPr lang="en-US" i="1" dirty="0"/>
              <a:t>T</a:t>
            </a:r>
            <a:r>
              <a:rPr lang="en-US" dirty="0"/>
              <a:t>3, but the</a:t>
            </a:r>
          </a:p>
          <a:p>
            <a:r>
              <a:rPr lang="en-US" dirty="0"/>
              <a:t>thickness across the folded surface varies (</a:t>
            </a:r>
            <a:r>
              <a:rPr lang="en-US" i="1" dirty="0"/>
              <a:t>t</a:t>
            </a:r>
            <a:r>
              <a:rPr lang="en-US" dirty="0"/>
              <a:t>1 &gt; </a:t>
            </a:r>
            <a:r>
              <a:rPr lang="en-US" i="1" dirty="0"/>
              <a:t>t</a:t>
            </a:r>
            <a:r>
              <a:rPr lang="en-US" dirty="0"/>
              <a:t>2 &gt; </a:t>
            </a:r>
            <a:r>
              <a:rPr lang="en-US" i="1" dirty="0"/>
              <a:t>t</a:t>
            </a:r>
            <a:r>
              <a:rPr lang="en-US" dirty="0"/>
              <a:t>3). Similar folds do not</a:t>
            </a:r>
          </a:p>
          <a:p>
            <a:r>
              <a:rPr lang="en-US" dirty="0"/>
              <a:t>produce the space problem inherent in parallel folds.</a:t>
            </a:r>
          </a:p>
          <a:p>
            <a:endParaRPr lang="en-US" dirty="0"/>
          </a:p>
        </p:txBody>
      </p:sp>
    </p:spTree>
    <p:extLst>
      <p:ext uri="{BB962C8B-B14F-4D97-AF65-F5344CB8AC3E}">
        <p14:creationId xmlns:p14="http://schemas.microsoft.com/office/powerpoint/2010/main" val="407554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5FC8E-E327-4C5C-BBA6-799E1134303E}" type="slidenum">
              <a:rPr lang="en-US"/>
              <a:pPr/>
              <a:t>7</a:t>
            </a:fld>
            <a:endParaRPr lang="en-US"/>
          </a:p>
        </p:txBody>
      </p:sp>
      <p:sp>
        <p:nvSpPr>
          <p:cNvPr id="90114" name="Rectangle 2"/>
          <p:cNvSpPr>
            <a:spLocks noGrp="1" noRot="1" noChangeAspect="1" noChangeArrowheads="1" noTextEdit="1"/>
          </p:cNvSpPr>
          <p:nvPr>
            <p:ph type="sldImg"/>
          </p:nvPr>
        </p:nvSpPr>
        <p:spPr>
          <a:xfrm>
            <a:off x="417513" y="701675"/>
            <a:ext cx="6242050" cy="3511550"/>
          </a:xfrm>
          <a:ln/>
        </p:spPr>
      </p:sp>
      <p:sp>
        <p:nvSpPr>
          <p:cNvPr id="90115" name="Rectangle 3"/>
          <p:cNvSpPr>
            <a:spLocks noGrp="1" noChangeArrowheads="1"/>
          </p:cNvSpPr>
          <p:nvPr>
            <p:ph type="body" idx="1"/>
          </p:nvPr>
        </p:nvSpPr>
        <p:spPr/>
        <p:txBody>
          <a:bodyPr/>
          <a:lstStyle/>
          <a:p>
            <a:r>
              <a:rPr lang="en-US" b="1" dirty="0"/>
              <a:t>F I G U R E 1 0 . 1 3 </a:t>
            </a:r>
            <a:r>
              <a:rPr lang="en-US" dirty="0"/>
              <a:t>The enveloping surface connects the </a:t>
            </a:r>
            <a:r>
              <a:rPr lang="en-US" dirty="0" err="1"/>
              <a:t>antiform</a:t>
            </a:r>
            <a:r>
              <a:rPr lang="en-US" dirty="0"/>
              <a:t> (or </a:t>
            </a:r>
            <a:r>
              <a:rPr lang="en-US" dirty="0" err="1"/>
              <a:t>synform</a:t>
            </a:r>
            <a:r>
              <a:rPr lang="en-US" dirty="0"/>
              <a:t>) hinges of consecutive folds (surface </a:t>
            </a:r>
            <a:r>
              <a:rPr lang="en-US" i="1" dirty="0"/>
              <a:t>A</a:t>
            </a:r>
            <a:r>
              <a:rPr lang="en-US" dirty="0"/>
              <a:t>). If this imaginary surface appears to be folded itself, we may construct yet a higher-order enveloping surface (surface </a:t>
            </a:r>
            <a:r>
              <a:rPr lang="en-US" i="1" dirty="0"/>
              <a:t>B</a:t>
            </a:r>
            <a:r>
              <a:rPr lang="en-US" dirty="0"/>
              <a:t>). Note that the orientations (hinge line and axial surface) of the small folds and the large-scale folds are very similar.</a:t>
            </a:r>
          </a:p>
          <a:p>
            <a:endParaRPr lang="en-US" dirty="0"/>
          </a:p>
          <a:p>
            <a:endParaRPr lang="en-US" dirty="0"/>
          </a:p>
        </p:txBody>
      </p:sp>
    </p:spTree>
    <p:extLst>
      <p:ext uri="{BB962C8B-B14F-4D97-AF65-F5344CB8AC3E}">
        <p14:creationId xmlns:p14="http://schemas.microsoft.com/office/powerpoint/2010/main" val="294174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DCD72-C39C-4348-B9F1-8C548C561AF4}" type="slidenum">
              <a:rPr lang="en-US"/>
              <a:pPr/>
              <a:t>8</a:t>
            </a:fld>
            <a:endParaRPr lang="en-US"/>
          </a:p>
        </p:txBody>
      </p:sp>
      <p:sp>
        <p:nvSpPr>
          <p:cNvPr id="91138" name="Rectangle 2"/>
          <p:cNvSpPr>
            <a:spLocks noGrp="1" noRot="1" noChangeAspect="1" noChangeArrowheads="1" noTextEdit="1"/>
          </p:cNvSpPr>
          <p:nvPr>
            <p:ph type="sldImg"/>
          </p:nvPr>
        </p:nvSpPr>
        <p:spPr>
          <a:xfrm>
            <a:off x="417513" y="701675"/>
            <a:ext cx="6242050" cy="3511550"/>
          </a:xfrm>
          <a:ln/>
        </p:spPr>
      </p:sp>
      <p:sp>
        <p:nvSpPr>
          <p:cNvPr id="91139" name="Rectangle 3"/>
          <p:cNvSpPr>
            <a:spLocks noGrp="1" noChangeArrowheads="1"/>
          </p:cNvSpPr>
          <p:nvPr>
            <p:ph type="body" idx="1"/>
          </p:nvPr>
        </p:nvSpPr>
        <p:spPr/>
        <p:txBody>
          <a:bodyPr/>
          <a:lstStyle/>
          <a:p>
            <a:r>
              <a:rPr lang="en-US" b="1"/>
              <a:t>F I G U R E 1 0 . 1 5 </a:t>
            </a:r>
            <a:r>
              <a:rPr lang="en-US"/>
              <a:t>Fold vergence, clockwise (a) and counterclockwise (b), is defined by the</a:t>
            </a:r>
          </a:p>
          <a:p>
            <a:r>
              <a:rPr lang="en-US"/>
              <a:t>apparent rotation of the axial surface from a hypothetical symmetric fold into the observed</a:t>
            </a:r>
          </a:p>
          <a:p>
            <a:r>
              <a:rPr lang="en-US"/>
              <a:t>asymmetric fold, without changing the orientation of the enveloping surface. In a given</a:t>
            </a:r>
          </a:p>
          <a:p>
            <a:r>
              <a:rPr lang="en-US"/>
              <a:t>geographic coordinate system we may also say east-verging (a) and west-verging (b) folds for</a:t>
            </a:r>
          </a:p>
          <a:p>
            <a:r>
              <a:rPr lang="en-US"/>
              <a:t>clockwise and counterclockwise folds, respectively (for this example). In all descriptions we are</a:t>
            </a:r>
          </a:p>
          <a:p>
            <a:r>
              <a:rPr lang="en-US"/>
              <a:t>looking down the plunge of the fold.</a:t>
            </a:r>
          </a:p>
          <a:p>
            <a:endParaRPr lang="en-US"/>
          </a:p>
        </p:txBody>
      </p:sp>
    </p:spTree>
    <p:extLst>
      <p:ext uri="{BB962C8B-B14F-4D97-AF65-F5344CB8AC3E}">
        <p14:creationId xmlns:p14="http://schemas.microsoft.com/office/powerpoint/2010/main" val="104188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C1972-BE90-4BA1-9EB2-DB879584219B}" type="slidenum">
              <a:rPr lang="en-US"/>
              <a:pPr/>
              <a:t>9</a:t>
            </a:fld>
            <a:endParaRPr lang="en-US"/>
          </a:p>
        </p:txBody>
      </p:sp>
      <p:sp>
        <p:nvSpPr>
          <p:cNvPr id="92162" name="Rectangle 2"/>
          <p:cNvSpPr>
            <a:spLocks noGrp="1" noRot="1" noChangeAspect="1" noChangeArrowheads="1" noTextEdit="1"/>
          </p:cNvSpPr>
          <p:nvPr>
            <p:ph type="sldImg"/>
          </p:nvPr>
        </p:nvSpPr>
        <p:spPr>
          <a:xfrm>
            <a:off x="417513" y="701675"/>
            <a:ext cx="6242050" cy="3511550"/>
          </a:xfrm>
          <a:ln/>
        </p:spPr>
      </p:sp>
      <p:sp>
        <p:nvSpPr>
          <p:cNvPr id="92163" name="Rectangle 3"/>
          <p:cNvSpPr>
            <a:spLocks noGrp="1" noChangeArrowheads="1"/>
          </p:cNvSpPr>
          <p:nvPr>
            <p:ph type="body" idx="1"/>
          </p:nvPr>
        </p:nvSpPr>
        <p:spPr/>
        <p:txBody>
          <a:bodyPr/>
          <a:lstStyle/>
          <a:p>
            <a:r>
              <a:rPr lang="en-US" b="1"/>
              <a:t>F I G U R E 1 0 . 1 6 </a:t>
            </a:r>
            <a:r>
              <a:rPr lang="en-US"/>
              <a:t>Characteristic fold vergence of parasitic folds across a large-scale antiform. Looking down the plunge, the parasitic fold changes from clockwise asymmetry (eastverging in the geographic coordinate system) to symmetric to counterclockwise asymmetry (west-verging) when going from W to E. You may also find that some geologists use the terms </a:t>
            </a:r>
            <a:r>
              <a:rPr lang="en-US" i="1"/>
              <a:t>Z-</a:t>
            </a:r>
            <a:r>
              <a:rPr lang="en-US"/>
              <a:t>, </a:t>
            </a:r>
            <a:r>
              <a:rPr lang="en-US" i="1"/>
              <a:t>M-</a:t>
            </a:r>
            <a:r>
              <a:rPr lang="en-US"/>
              <a:t>, and </a:t>
            </a:r>
            <a:r>
              <a:rPr lang="en-US" i="1"/>
              <a:t>S-</a:t>
            </a:r>
            <a:r>
              <a:rPr lang="en-US"/>
              <a:t>folds for this progression (for obvious reasons).</a:t>
            </a:r>
          </a:p>
          <a:p>
            <a:endParaRPr lang="en-US"/>
          </a:p>
        </p:txBody>
      </p:sp>
    </p:spTree>
    <p:extLst>
      <p:ext uri="{BB962C8B-B14F-4D97-AF65-F5344CB8AC3E}">
        <p14:creationId xmlns:p14="http://schemas.microsoft.com/office/powerpoint/2010/main" val="397821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12192000" cy="6858000"/>
            <a:chOff x="0" y="0"/>
            <a:chExt cx="5760" cy="4320"/>
          </a:xfrm>
        </p:grpSpPr>
        <p:sp>
          <p:nvSpPr>
            <p:cNvPr id="512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512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grpSp>
          <p:nvGrpSpPr>
            <p:cNvPr id="5125" name="Group 5"/>
            <p:cNvGrpSpPr>
              <a:grpSpLocks/>
            </p:cNvGrpSpPr>
            <p:nvPr/>
          </p:nvGrpSpPr>
          <p:grpSpPr bwMode="auto">
            <a:xfrm>
              <a:off x="0" y="672"/>
              <a:ext cx="1806" cy="1989"/>
              <a:chOff x="0" y="672"/>
              <a:chExt cx="1806" cy="1989"/>
            </a:xfrm>
          </p:grpSpPr>
          <p:sp>
            <p:nvSpPr>
              <p:cNvPr id="512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2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grpSp>
      </p:grpSp>
      <p:sp>
        <p:nvSpPr>
          <p:cNvPr id="5136" name="Rectangle 16"/>
          <p:cNvSpPr>
            <a:spLocks noGrp="1" noChangeArrowheads="1"/>
          </p:cNvSpPr>
          <p:nvPr>
            <p:ph type="dt" sz="half" idx="2"/>
          </p:nvPr>
        </p:nvSpPr>
        <p:spPr>
          <a:xfrm>
            <a:off x="609600" y="6248400"/>
            <a:ext cx="2844800" cy="457200"/>
          </a:xfrm>
        </p:spPr>
        <p:txBody>
          <a:bodyPr/>
          <a:lstStyle>
            <a:lvl1pPr>
              <a:defRPr sz="1200"/>
            </a:lvl1pPr>
          </a:lstStyle>
          <a:p>
            <a:r>
              <a:rPr lang="en-US"/>
              <a:t>© Ben van der Pluijm</a:t>
            </a:r>
          </a:p>
        </p:txBody>
      </p:sp>
      <p:sp>
        <p:nvSpPr>
          <p:cNvPr id="5137" name="Rectangle 17"/>
          <p:cNvSpPr>
            <a:spLocks noGrp="1" noChangeArrowheads="1"/>
          </p:cNvSpPr>
          <p:nvPr>
            <p:ph type="ftr" sz="quarter" idx="3"/>
          </p:nvPr>
        </p:nvSpPr>
        <p:spPr>
          <a:xfrm>
            <a:off x="4165600" y="6248400"/>
            <a:ext cx="3860800" cy="457200"/>
          </a:xfrm>
        </p:spPr>
        <p:txBody>
          <a:bodyPr/>
          <a:lstStyle>
            <a:lvl1pPr>
              <a:defRPr sz="1200"/>
            </a:lvl1pPr>
          </a:lstStyle>
          <a:p>
            <a:r>
              <a:rPr lang="en-US"/>
              <a:t>Folds &amp; Folding</a:t>
            </a:r>
          </a:p>
        </p:txBody>
      </p:sp>
      <p:sp>
        <p:nvSpPr>
          <p:cNvPr id="5138" name="Rectangle 18"/>
          <p:cNvSpPr>
            <a:spLocks noGrp="1" noChangeArrowheads="1"/>
          </p:cNvSpPr>
          <p:nvPr>
            <p:ph type="sldNum" sz="quarter" idx="4"/>
          </p:nvPr>
        </p:nvSpPr>
        <p:spPr>
          <a:xfrm>
            <a:off x="8737600" y="6248400"/>
            <a:ext cx="2844800" cy="457200"/>
          </a:xfrm>
        </p:spPr>
        <p:txBody>
          <a:bodyPr/>
          <a:lstStyle>
            <a:lvl1pPr>
              <a:defRPr sz="1200">
                <a:latin typeface="Arial Black" pitchFamily="34" charset="0"/>
              </a:defRPr>
            </a:lvl1pPr>
          </a:lstStyle>
          <a:p>
            <a:fld id="{A030AF6E-7B1E-47F3-A414-300E834CED0B}" type="slidenum">
              <a:rPr lang="en-US"/>
              <a:pPr/>
              <a:t>‹#›</a:t>
            </a:fld>
            <a:endParaRPr lang="en-US"/>
          </a:p>
        </p:txBody>
      </p:sp>
      <p:sp>
        <p:nvSpPr>
          <p:cNvPr id="5139" name="Rectangle 19"/>
          <p:cNvSpPr>
            <a:spLocks noGrp="1" noChangeArrowheads="1"/>
          </p:cNvSpPr>
          <p:nvPr>
            <p:ph type="ctrTitle"/>
          </p:nvPr>
        </p:nvSpPr>
        <p:spPr>
          <a:xfrm>
            <a:off x="3962400" y="1828800"/>
            <a:ext cx="8026400" cy="2209800"/>
          </a:xfrm>
        </p:spPr>
        <p:txBody>
          <a:bodyPr/>
          <a:lstStyle>
            <a:lvl1pPr>
              <a:defRPr sz="3300">
                <a:solidFill>
                  <a:srgbClr val="FFFFFF"/>
                </a:solidFill>
              </a:defRPr>
            </a:lvl1pPr>
          </a:lstStyle>
          <a:p>
            <a:r>
              <a:rPr lang="en-US"/>
              <a:t>Click to edit Master title style</a:t>
            </a:r>
          </a:p>
        </p:txBody>
      </p:sp>
      <p:sp>
        <p:nvSpPr>
          <p:cNvPr id="5140" name="Rectangle 20"/>
          <p:cNvSpPr>
            <a:spLocks noGrp="1" noChangeArrowheads="1"/>
          </p:cNvSpPr>
          <p:nvPr>
            <p:ph type="subTitle" idx="1"/>
          </p:nvPr>
        </p:nvSpPr>
        <p:spPr>
          <a:xfrm>
            <a:off x="3962400" y="4267200"/>
            <a:ext cx="8026400" cy="1752600"/>
          </a:xfrm>
        </p:spPr>
        <p:txBody>
          <a:bodyPr/>
          <a:lstStyle>
            <a:lvl1pPr marL="0" indent="0">
              <a:defRPr sz="1700"/>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32C92346-1DD5-4D35-B0EE-8586203FD275}"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381000"/>
            <a:ext cx="2768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81000"/>
            <a:ext cx="8102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483CDEAC-F25F-4929-9C2D-4A2E3DF8ED06}"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0"/>
            <a:ext cx="12192000" cy="6858000"/>
            <a:chOff x="0" y="0"/>
            <a:chExt cx="5760" cy="4320"/>
          </a:xfrm>
        </p:grpSpPr>
        <p:sp>
          <p:nvSpPr>
            <p:cNvPr id="10035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10035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grpSp>
          <p:nvGrpSpPr>
            <p:cNvPr id="100357" name="Group 5"/>
            <p:cNvGrpSpPr>
              <a:grpSpLocks/>
            </p:cNvGrpSpPr>
            <p:nvPr/>
          </p:nvGrpSpPr>
          <p:grpSpPr bwMode="auto">
            <a:xfrm>
              <a:off x="0" y="672"/>
              <a:ext cx="1806" cy="1989"/>
              <a:chOff x="0" y="672"/>
              <a:chExt cx="1806" cy="1989"/>
            </a:xfrm>
          </p:grpSpPr>
          <p:sp>
            <p:nvSpPr>
              <p:cNvPr id="10035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10035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10036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10036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10036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10036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10036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10036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10036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10036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grpSp>
      </p:grpSp>
      <p:sp>
        <p:nvSpPr>
          <p:cNvPr id="100368" name="Rectangle 16"/>
          <p:cNvSpPr>
            <a:spLocks noGrp="1" noChangeArrowheads="1"/>
          </p:cNvSpPr>
          <p:nvPr>
            <p:ph type="dt" sz="half" idx="2"/>
          </p:nvPr>
        </p:nvSpPr>
        <p:spPr>
          <a:xfrm>
            <a:off x="609600" y="6248400"/>
            <a:ext cx="2844800" cy="457200"/>
          </a:xfrm>
        </p:spPr>
        <p:txBody>
          <a:bodyPr/>
          <a:lstStyle>
            <a:lvl1pPr>
              <a:defRPr sz="1200"/>
            </a:lvl1pPr>
          </a:lstStyle>
          <a:p>
            <a:r>
              <a:rPr lang="en-US"/>
              <a:t>© Ben van der Pluijm</a:t>
            </a:r>
          </a:p>
        </p:txBody>
      </p:sp>
      <p:sp>
        <p:nvSpPr>
          <p:cNvPr id="100369" name="Rectangle 17"/>
          <p:cNvSpPr>
            <a:spLocks noGrp="1" noChangeArrowheads="1"/>
          </p:cNvSpPr>
          <p:nvPr>
            <p:ph type="ftr" sz="quarter" idx="3"/>
          </p:nvPr>
        </p:nvSpPr>
        <p:spPr>
          <a:xfrm>
            <a:off x="4165600" y="6248400"/>
            <a:ext cx="3860800" cy="457200"/>
          </a:xfrm>
        </p:spPr>
        <p:txBody>
          <a:bodyPr/>
          <a:lstStyle>
            <a:lvl1pPr>
              <a:defRPr sz="1200"/>
            </a:lvl1pPr>
          </a:lstStyle>
          <a:p>
            <a:r>
              <a:rPr lang="en-US"/>
              <a:t>Folds &amp; Folding</a:t>
            </a:r>
          </a:p>
        </p:txBody>
      </p:sp>
      <p:sp>
        <p:nvSpPr>
          <p:cNvPr id="100370" name="Rectangle 18"/>
          <p:cNvSpPr>
            <a:spLocks noGrp="1" noChangeArrowheads="1"/>
          </p:cNvSpPr>
          <p:nvPr>
            <p:ph type="sldNum" sz="quarter" idx="4"/>
          </p:nvPr>
        </p:nvSpPr>
        <p:spPr>
          <a:xfrm>
            <a:off x="8737600" y="6248400"/>
            <a:ext cx="2844800" cy="457200"/>
          </a:xfrm>
        </p:spPr>
        <p:txBody>
          <a:bodyPr/>
          <a:lstStyle>
            <a:lvl1pPr>
              <a:defRPr sz="1200">
                <a:latin typeface="Arial Black" pitchFamily="34" charset="0"/>
              </a:defRPr>
            </a:lvl1pPr>
          </a:lstStyle>
          <a:p>
            <a:fld id="{63B93BCF-3704-419A-BEA0-1580DF75466E}" type="slidenum">
              <a:rPr lang="en-US"/>
              <a:pPr/>
              <a:t>‹#›</a:t>
            </a:fld>
            <a:endParaRPr lang="en-US"/>
          </a:p>
        </p:txBody>
      </p:sp>
      <p:sp>
        <p:nvSpPr>
          <p:cNvPr id="100371" name="Rectangle 19"/>
          <p:cNvSpPr>
            <a:spLocks noGrp="1" noChangeArrowheads="1"/>
          </p:cNvSpPr>
          <p:nvPr>
            <p:ph type="ctrTitle"/>
          </p:nvPr>
        </p:nvSpPr>
        <p:spPr>
          <a:xfrm>
            <a:off x="3962400" y="1828800"/>
            <a:ext cx="8026400" cy="2209800"/>
          </a:xfrm>
        </p:spPr>
        <p:txBody>
          <a:bodyPr/>
          <a:lstStyle>
            <a:lvl1pPr>
              <a:defRPr sz="3300">
                <a:solidFill>
                  <a:srgbClr val="FFFFFF"/>
                </a:solidFill>
              </a:defRPr>
            </a:lvl1pPr>
          </a:lstStyle>
          <a:p>
            <a:r>
              <a:rPr lang="en-US"/>
              <a:t>Click to edit Master title style</a:t>
            </a:r>
          </a:p>
        </p:txBody>
      </p:sp>
      <p:sp>
        <p:nvSpPr>
          <p:cNvPr id="100372" name="Rectangle 20"/>
          <p:cNvSpPr>
            <a:spLocks noGrp="1" noChangeArrowheads="1"/>
          </p:cNvSpPr>
          <p:nvPr>
            <p:ph type="subTitle" idx="1"/>
          </p:nvPr>
        </p:nvSpPr>
        <p:spPr>
          <a:xfrm>
            <a:off x="3962400" y="4267200"/>
            <a:ext cx="8026400" cy="1752600"/>
          </a:xfrm>
        </p:spPr>
        <p:txBody>
          <a:bodyPr/>
          <a:lstStyle>
            <a:lvl1pPr marL="0" indent="0">
              <a:defRPr sz="1900"/>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81C6A62C-84C2-443A-824C-C8C48221F07F}"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31A1127A-37F8-4C26-B205-86ABFECCB3D5}"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Folds &amp; Folding</a:t>
            </a:r>
          </a:p>
        </p:txBody>
      </p:sp>
      <p:sp>
        <p:nvSpPr>
          <p:cNvPr id="6" name="Slide Number Placeholder 5"/>
          <p:cNvSpPr>
            <a:spLocks noGrp="1"/>
          </p:cNvSpPr>
          <p:nvPr>
            <p:ph type="sldNum" sz="quarter" idx="11"/>
          </p:nvPr>
        </p:nvSpPr>
        <p:spPr/>
        <p:txBody>
          <a:bodyPr/>
          <a:lstStyle>
            <a:lvl1pPr>
              <a:defRPr/>
            </a:lvl1pPr>
          </a:lstStyle>
          <a:p>
            <a:fld id="{4D63BED7-8316-4D85-BA47-B1CD609F0869}"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Folds &amp; Folding</a:t>
            </a:r>
          </a:p>
        </p:txBody>
      </p:sp>
      <p:sp>
        <p:nvSpPr>
          <p:cNvPr id="8" name="Slide Number Placeholder 7"/>
          <p:cNvSpPr>
            <a:spLocks noGrp="1"/>
          </p:cNvSpPr>
          <p:nvPr>
            <p:ph type="sldNum" sz="quarter" idx="11"/>
          </p:nvPr>
        </p:nvSpPr>
        <p:spPr/>
        <p:txBody>
          <a:bodyPr/>
          <a:lstStyle>
            <a:lvl1pPr>
              <a:defRPr/>
            </a:lvl1pPr>
          </a:lstStyle>
          <a:p>
            <a:fld id="{B68B0BC4-73A5-42C2-82E4-67C7A186652B}"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Folds &amp; Folding</a:t>
            </a:r>
          </a:p>
        </p:txBody>
      </p:sp>
      <p:sp>
        <p:nvSpPr>
          <p:cNvPr id="4" name="Slide Number Placeholder 3"/>
          <p:cNvSpPr>
            <a:spLocks noGrp="1"/>
          </p:cNvSpPr>
          <p:nvPr>
            <p:ph type="sldNum" sz="quarter" idx="11"/>
          </p:nvPr>
        </p:nvSpPr>
        <p:spPr/>
        <p:txBody>
          <a:bodyPr/>
          <a:lstStyle>
            <a:lvl1pPr>
              <a:defRPr/>
            </a:lvl1pPr>
          </a:lstStyle>
          <a:p>
            <a:fld id="{8D806374-086F-4C08-8FC6-DEDCA975DECD}" type="slidenum">
              <a:rPr lang="en-US"/>
              <a:pPr/>
              <a:t>‹#›</a:t>
            </a:fld>
            <a:endParaRPr lang="en-US"/>
          </a:p>
        </p:txBody>
      </p:sp>
      <p:sp>
        <p:nvSpPr>
          <p:cNvPr id="5" name="Date Placeholder 4"/>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Folds &amp; Folding</a:t>
            </a:r>
          </a:p>
        </p:txBody>
      </p:sp>
      <p:sp>
        <p:nvSpPr>
          <p:cNvPr id="3" name="Slide Number Placeholder 2"/>
          <p:cNvSpPr>
            <a:spLocks noGrp="1"/>
          </p:cNvSpPr>
          <p:nvPr>
            <p:ph type="sldNum" sz="quarter" idx="11"/>
          </p:nvPr>
        </p:nvSpPr>
        <p:spPr/>
        <p:txBody>
          <a:bodyPr/>
          <a:lstStyle>
            <a:lvl1pPr>
              <a:defRPr/>
            </a:lvl1pPr>
          </a:lstStyle>
          <a:p>
            <a:fld id="{6B74C655-FA16-49F1-BD10-EDBE164503BF}"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Folds &amp; Folding</a:t>
            </a:r>
          </a:p>
        </p:txBody>
      </p:sp>
      <p:sp>
        <p:nvSpPr>
          <p:cNvPr id="6" name="Slide Number Placeholder 5"/>
          <p:cNvSpPr>
            <a:spLocks noGrp="1"/>
          </p:cNvSpPr>
          <p:nvPr>
            <p:ph type="sldNum" sz="quarter" idx="11"/>
          </p:nvPr>
        </p:nvSpPr>
        <p:spPr/>
        <p:txBody>
          <a:bodyPr/>
          <a:lstStyle>
            <a:lvl1pPr>
              <a:defRPr/>
            </a:lvl1pPr>
          </a:lstStyle>
          <a:p>
            <a:fld id="{F46054B5-ABB3-49CF-8B37-99A27EAB47CF}"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00C3A787-9DB4-4E47-A4C0-4DB442BAD54B}"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Folds &amp; Folding</a:t>
            </a:r>
          </a:p>
        </p:txBody>
      </p:sp>
      <p:sp>
        <p:nvSpPr>
          <p:cNvPr id="6" name="Slide Number Placeholder 5"/>
          <p:cNvSpPr>
            <a:spLocks noGrp="1"/>
          </p:cNvSpPr>
          <p:nvPr>
            <p:ph type="sldNum" sz="quarter" idx="11"/>
          </p:nvPr>
        </p:nvSpPr>
        <p:spPr/>
        <p:txBody>
          <a:bodyPr/>
          <a:lstStyle>
            <a:lvl1pPr>
              <a:defRPr/>
            </a:lvl1pPr>
          </a:lstStyle>
          <a:p>
            <a:fld id="{23795AA8-9368-485A-B8A7-FF5DD3591149}"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898613A7-74D3-4D19-95E4-0323D27362E8}"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381000"/>
            <a:ext cx="2768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81000"/>
            <a:ext cx="8102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1AC3BA33-7E68-4BAF-BE19-60D9D74BD331}"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Folds &amp; Folding</a:t>
            </a:r>
          </a:p>
        </p:txBody>
      </p:sp>
      <p:sp>
        <p:nvSpPr>
          <p:cNvPr id="5" name="Slide Number Placeholder 4"/>
          <p:cNvSpPr>
            <a:spLocks noGrp="1"/>
          </p:cNvSpPr>
          <p:nvPr>
            <p:ph type="sldNum" sz="quarter" idx="11"/>
          </p:nvPr>
        </p:nvSpPr>
        <p:spPr/>
        <p:txBody>
          <a:bodyPr/>
          <a:lstStyle>
            <a:lvl1pPr>
              <a:defRPr/>
            </a:lvl1pPr>
          </a:lstStyle>
          <a:p>
            <a:fld id="{8A84FE9E-689D-4564-9545-53B0D2510A8F}"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Folds &amp; Folding</a:t>
            </a:r>
          </a:p>
        </p:txBody>
      </p:sp>
      <p:sp>
        <p:nvSpPr>
          <p:cNvPr id="6" name="Slide Number Placeholder 5"/>
          <p:cNvSpPr>
            <a:spLocks noGrp="1"/>
          </p:cNvSpPr>
          <p:nvPr>
            <p:ph type="sldNum" sz="quarter" idx="11"/>
          </p:nvPr>
        </p:nvSpPr>
        <p:spPr/>
        <p:txBody>
          <a:bodyPr/>
          <a:lstStyle>
            <a:lvl1pPr>
              <a:defRPr/>
            </a:lvl1pPr>
          </a:lstStyle>
          <a:p>
            <a:fld id="{B24D56D3-8618-4DA8-ABF9-70F6E12FC7B7}"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Folds &amp; Folding</a:t>
            </a:r>
          </a:p>
        </p:txBody>
      </p:sp>
      <p:sp>
        <p:nvSpPr>
          <p:cNvPr id="8" name="Slide Number Placeholder 7"/>
          <p:cNvSpPr>
            <a:spLocks noGrp="1"/>
          </p:cNvSpPr>
          <p:nvPr>
            <p:ph type="sldNum" sz="quarter" idx="11"/>
          </p:nvPr>
        </p:nvSpPr>
        <p:spPr/>
        <p:txBody>
          <a:bodyPr/>
          <a:lstStyle>
            <a:lvl1pPr>
              <a:defRPr/>
            </a:lvl1pPr>
          </a:lstStyle>
          <a:p>
            <a:fld id="{8DA0DFFC-9583-4559-AC76-53F232983E3F}"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Folds &amp; Folding</a:t>
            </a:r>
          </a:p>
        </p:txBody>
      </p:sp>
      <p:sp>
        <p:nvSpPr>
          <p:cNvPr id="4" name="Slide Number Placeholder 3"/>
          <p:cNvSpPr>
            <a:spLocks noGrp="1"/>
          </p:cNvSpPr>
          <p:nvPr>
            <p:ph type="sldNum" sz="quarter" idx="11"/>
          </p:nvPr>
        </p:nvSpPr>
        <p:spPr/>
        <p:txBody>
          <a:bodyPr/>
          <a:lstStyle>
            <a:lvl1pPr>
              <a:defRPr/>
            </a:lvl1pPr>
          </a:lstStyle>
          <a:p>
            <a:fld id="{9C5C10BD-BED1-4BC7-A842-01D222E724ED}" type="slidenum">
              <a:rPr lang="en-US"/>
              <a:pPr/>
              <a:t>‹#›</a:t>
            </a:fld>
            <a:endParaRPr lang="en-US"/>
          </a:p>
        </p:txBody>
      </p:sp>
      <p:sp>
        <p:nvSpPr>
          <p:cNvPr id="5" name="Date Placeholder 4"/>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Folds &amp; Folding</a:t>
            </a:r>
          </a:p>
        </p:txBody>
      </p:sp>
      <p:sp>
        <p:nvSpPr>
          <p:cNvPr id="3" name="Slide Number Placeholder 2"/>
          <p:cNvSpPr>
            <a:spLocks noGrp="1"/>
          </p:cNvSpPr>
          <p:nvPr>
            <p:ph type="sldNum" sz="quarter" idx="11"/>
          </p:nvPr>
        </p:nvSpPr>
        <p:spPr/>
        <p:txBody>
          <a:bodyPr/>
          <a:lstStyle>
            <a:lvl1pPr>
              <a:defRPr/>
            </a:lvl1pPr>
          </a:lstStyle>
          <a:p>
            <a:fld id="{3D1CF3B7-46C1-4181-84E2-FB40535DCF42}"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Folds &amp; Folding</a:t>
            </a:r>
          </a:p>
        </p:txBody>
      </p:sp>
      <p:sp>
        <p:nvSpPr>
          <p:cNvPr id="6" name="Slide Number Placeholder 5"/>
          <p:cNvSpPr>
            <a:spLocks noGrp="1"/>
          </p:cNvSpPr>
          <p:nvPr>
            <p:ph type="sldNum" sz="quarter" idx="11"/>
          </p:nvPr>
        </p:nvSpPr>
        <p:spPr/>
        <p:txBody>
          <a:bodyPr/>
          <a:lstStyle>
            <a:lvl1pPr>
              <a:defRPr/>
            </a:lvl1pPr>
          </a:lstStyle>
          <a:p>
            <a:fld id="{6A7813ED-2B58-40F8-9AD3-32C6BC718ED3}"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Folds &amp; Folding</a:t>
            </a:r>
          </a:p>
        </p:txBody>
      </p:sp>
      <p:sp>
        <p:nvSpPr>
          <p:cNvPr id="6" name="Slide Number Placeholder 5"/>
          <p:cNvSpPr>
            <a:spLocks noGrp="1"/>
          </p:cNvSpPr>
          <p:nvPr>
            <p:ph type="sldNum" sz="quarter" idx="11"/>
          </p:nvPr>
        </p:nvSpPr>
        <p:spPr/>
        <p:txBody>
          <a:bodyPr/>
          <a:lstStyle>
            <a:lvl1pPr>
              <a:defRPr/>
            </a:lvl1pPr>
          </a:lstStyle>
          <a:p>
            <a:fld id="{26E719A9-928F-4C93-9ADA-95C6EA6BCF2F}"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cs typeface="Arial" charset="0"/>
              </a:defRPr>
            </a:lvl1pPr>
          </a:lstStyle>
          <a:p>
            <a:r>
              <a:rPr lang="en-US"/>
              <a:t>Folds &amp; Folding</a:t>
            </a:r>
          </a:p>
        </p:txBody>
      </p:sp>
      <p:sp>
        <p:nvSpPr>
          <p:cNvPr id="4099" name="Rectangle 3"/>
          <p:cNvSpPr>
            <a:spLocks noGrp="1" noChangeArrowheads="1"/>
          </p:cNvSpPr>
          <p:nvPr>
            <p:ph type="sldNum" sz="quarter" idx="4"/>
          </p:nvPr>
        </p:nvSpPr>
        <p:spPr bwMode="auto">
          <a:xfrm>
            <a:off x="9144000" y="64008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AB0C0133-5189-4F8D-9437-D1F475711F44}" type="slidenum">
              <a:rPr lang="en-US"/>
              <a:pPr/>
              <a:t>‹#›</a:t>
            </a:fld>
            <a:endParaRPr lang="en-US"/>
          </a:p>
        </p:txBody>
      </p:sp>
      <p:sp>
        <p:nvSpPr>
          <p:cNvPr id="4110" name="Rectangle 14"/>
          <p:cNvSpPr>
            <a:spLocks noGrp="1" noChangeArrowheads="1"/>
          </p:cNvSpPr>
          <p:nvPr>
            <p:ph type="title"/>
          </p:nvPr>
        </p:nvSpPr>
        <p:spPr bwMode="auto">
          <a:xfrm>
            <a:off x="0" y="0"/>
            <a:ext cx="12192000" cy="615553"/>
          </a:xfrm>
          <a:prstGeom prst="rect">
            <a:avLst/>
          </a:prstGeom>
          <a:solidFill>
            <a:srgbClr val="002060"/>
          </a:solidFill>
          <a:ln w="9525">
            <a:noFill/>
            <a:miter lim="800000"/>
            <a:headEnd/>
            <a:tailEnd/>
          </a:ln>
          <a:effectLst/>
        </p:spPr>
        <p:txBody>
          <a:bodyPr vert="horz" wrap="square" lIns="457200" tIns="91440" rIns="91440" bIns="91440" numCol="1" anchor="ctr" anchorCtr="0" compatLnSpc="1">
            <a:prstTxWarp prst="textNoShape">
              <a:avLst/>
            </a:prstTxWarp>
            <a:spAutoFit/>
          </a:bodyPr>
          <a:lstStyle/>
          <a:p>
            <a:pPr lvl="0"/>
            <a:r>
              <a:rPr lang="en-US" dirty="0"/>
              <a:t>Click to edit Master title style</a:t>
            </a:r>
          </a:p>
        </p:txBody>
      </p:sp>
      <p:sp>
        <p:nvSpPr>
          <p:cNvPr id="4111" name="Rectangle 15"/>
          <p:cNvSpPr>
            <a:spLocks noGrp="1" noChangeArrowheads="1"/>
          </p:cNvSpPr>
          <p:nvPr>
            <p:ph type="body" idx="1"/>
          </p:nvPr>
        </p:nvSpPr>
        <p:spPr bwMode="auto">
          <a:xfrm>
            <a:off x="609600" y="1066800"/>
            <a:ext cx="10972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12" name="Rectangle 16"/>
          <p:cNvSpPr>
            <a:spLocks noGrp="1" noChangeArrowheads="1"/>
          </p:cNvSpPr>
          <p:nvPr>
            <p:ph type="dt" sz="half" idx="2"/>
          </p:nvPr>
        </p:nvSpPr>
        <p:spPr bwMode="auto">
          <a:xfrm>
            <a:off x="508000" y="638175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r>
              <a:rPr lang="en-US"/>
              <a:t>© Ben van der Pluijm</a:t>
            </a:r>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838" y="6492240"/>
            <a:ext cx="445562" cy="36576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2"/>
          </a:solidFill>
          <a:latin typeface="Arial" charset="0"/>
        </a:defRPr>
      </a:lvl2pPr>
      <a:lvl3pPr algn="l" rtl="0" fontAlgn="base">
        <a:spcBef>
          <a:spcPct val="0"/>
        </a:spcBef>
        <a:spcAft>
          <a:spcPct val="0"/>
        </a:spcAft>
        <a:defRPr sz="2800">
          <a:solidFill>
            <a:schemeClr val="bg2"/>
          </a:solidFill>
          <a:latin typeface="Arial" charset="0"/>
        </a:defRPr>
      </a:lvl3pPr>
      <a:lvl4pPr algn="l" rtl="0" fontAlgn="base">
        <a:spcBef>
          <a:spcPct val="0"/>
        </a:spcBef>
        <a:spcAft>
          <a:spcPct val="0"/>
        </a:spcAft>
        <a:defRPr sz="2800">
          <a:solidFill>
            <a:schemeClr val="bg2"/>
          </a:solidFill>
          <a:latin typeface="Arial" charset="0"/>
        </a:defRPr>
      </a:lvl4pPr>
      <a:lvl5pPr algn="l" rtl="0" fontAlgn="base">
        <a:spcBef>
          <a:spcPct val="0"/>
        </a:spcBef>
        <a:spcAft>
          <a:spcPct val="0"/>
        </a:spcAft>
        <a:defRPr sz="2800">
          <a:solidFill>
            <a:schemeClr val="bg2"/>
          </a:solidFill>
          <a:latin typeface="Arial" charset="0"/>
        </a:defRPr>
      </a:lvl5pPr>
      <a:lvl6pPr marL="457200" algn="l" rtl="0" fontAlgn="base">
        <a:spcBef>
          <a:spcPct val="0"/>
        </a:spcBef>
        <a:spcAft>
          <a:spcPct val="0"/>
        </a:spcAft>
        <a:defRPr sz="2800">
          <a:solidFill>
            <a:schemeClr val="bg2"/>
          </a:solidFill>
          <a:latin typeface="Arial" charset="0"/>
        </a:defRPr>
      </a:lvl6pPr>
      <a:lvl7pPr marL="914400" algn="l" rtl="0" fontAlgn="base">
        <a:spcBef>
          <a:spcPct val="0"/>
        </a:spcBef>
        <a:spcAft>
          <a:spcPct val="0"/>
        </a:spcAft>
        <a:defRPr sz="2800">
          <a:solidFill>
            <a:schemeClr val="bg2"/>
          </a:solidFill>
          <a:latin typeface="Arial" charset="0"/>
        </a:defRPr>
      </a:lvl7pPr>
      <a:lvl8pPr marL="1371600" algn="l" rtl="0" fontAlgn="base">
        <a:spcBef>
          <a:spcPct val="0"/>
        </a:spcBef>
        <a:spcAft>
          <a:spcPct val="0"/>
        </a:spcAft>
        <a:defRPr sz="2800">
          <a:solidFill>
            <a:schemeClr val="bg2"/>
          </a:solidFill>
          <a:latin typeface="Arial" charset="0"/>
        </a:defRPr>
      </a:lvl8pPr>
      <a:lvl9pPr marL="1828800" algn="l" rtl="0" fontAlgn="base">
        <a:spcBef>
          <a:spcPct val="0"/>
        </a:spcBef>
        <a:spcAft>
          <a:spcPct val="0"/>
        </a:spcAft>
        <a:defRPr sz="2800">
          <a:solidFill>
            <a:schemeClr val="bg2"/>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defRPr sz="16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4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cs typeface="Arial" charset="0"/>
              </a:defRPr>
            </a:lvl1pPr>
          </a:lstStyle>
          <a:p>
            <a:r>
              <a:rPr lang="en-US"/>
              <a:t>Folds &amp; Folding</a:t>
            </a:r>
          </a:p>
        </p:txBody>
      </p:sp>
      <p:sp>
        <p:nvSpPr>
          <p:cNvPr id="99331" name="Rectangle 3"/>
          <p:cNvSpPr>
            <a:spLocks noGrp="1" noChangeArrowheads="1"/>
          </p:cNvSpPr>
          <p:nvPr>
            <p:ph type="sldNum" sz="quarter" idx="4"/>
          </p:nvPr>
        </p:nvSpPr>
        <p:spPr bwMode="auto">
          <a:xfrm>
            <a:off x="9144000" y="64008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036E1A12-8BCE-4E2F-B116-0296E332EB9F}" type="slidenum">
              <a:rPr lang="en-US"/>
              <a:pPr/>
              <a:t>‹#›</a:t>
            </a:fld>
            <a:endParaRPr lang="en-US"/>
          </a:p>
        </p:txBody>
      </p:sp>
      <p:grpSp>
        <p:nvGrpSpPr>
          <p:cNvPr id="99332" name="Group 4"/>
          <p:cNvGrpSpPr>
            <a:grpSpLocks/>
          </p:cNvGrpSpPr>
          <p:nvPr/>
        </p:nvGrpSpPr>
        <p:grpSpPr bwMode="auto">
          <a:xfrm>
            <a:off x="0" y="0"/>
            <a:ext cx="12192000" cy="546100"/>
            <a:chOff x="0" y="0"/>
            <a:chExt cx="5760" cy="344"/>
          </a:xfrm>
        </p:grpSpPr>
        <p:sp>
          <p:nvSpPr>
            <p:cNvPr id="9933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993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eaLnBrk="1" hangingPunct="1"/>
              <a:endParaRPr lang="en-US" sz="2400">
                <a:latin typeface="Times New Roman" pitchFamily="18" charset="0"/>
              </a:endParaRPr>
            </a:p>
          </p:txBody>
        </p:sp>
        <p:sp>
          <p:nvSpPr>
            <p:cNvPr id="99335"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eaLnBrk="1" hangingPunct="1"/>
              <a:endParaRPr lang="en-US">
                <a:solidFill>
                  <a:schemeClr val="hlink"/>
                </a:solidFill>
              </a:endParaRPr>
            </a:p>
          </p:txBody>
        </p:sp>
        <p:sp>
          <p:nvSpPr>
            <p:cNvPr id="99336"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eaLnBrk="1" hangingPunct="1"/>
              <a:endParaRPr lang="en-US">
                <a:solidFill>
                  <a:schemeClr val="hlink"/>
                </a:solidFill>
              </a:endParaRPr>
            </a:p>
          </p:txBody>
        </p:sp>
        <p:sp>
          <p:nvSpPr>
            <p:cNvPr id="99337"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eaLnBrk="1" hangingPunct="1"/>
              <a:endParaRPr lang="en-US">
                <a:solidFill>
                  <a:schemeClr val="accent2"/>
                </a:solidFill>
              </a:endParaRPr>
            </a:p>
          </p:txBody>
        </p:sp>
        <p:sp>
          <p:nvSpPr>
            <p:cNvPr id="99338"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eaLnBrk="1" hangingPunct="1"/>
              <a:endParaRPr lang="en-US">
                <a:solidFill>
                  <a:schemeClr val="hlink"/>
                </a:solidFill>
              </a:endParaRPr>
            </a:p>
          </p:txBody>
        </p:sp>
        <p:sp>
          <p:nvSpPr>
            <p:cNvPr id="99339"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99340"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eaLnBrk="1" hangingPunct="1"/>
              <a:endParaRPr lang="en-US">
                <a:solidFill>
                  <a:schemeClr val="accent2"/>
                </a:solidFill>
              </a:endParaRPr>
            </a:p>
          </p:txBody>
        </p:sp>
        <p:sp>
          <p:nvSpPr>
            <p:cNvPr id="99341"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eaLnBrk="1" hangingPunct="1"/>
              <a:endParaRPr lang="en-US">
                <a:solidFill>
                  <a:schemeClr val="accent2"/>
                </a:solidFill>
              </a:endParaRPr>
            </a:p>
          </p:txBody>
        </p:sp>
      </p:grpSp>
      <p:sp>
        <p:nvSpPr>
          <p:cNvPr id="99342" name="Rectangle 14"/>
          <p:cNvSpPr>
            <a:spLocks noGrp="1" noChangeArrowheads="1"/>
          </p:cNvSpPr>
          <p:nvPr>
            <p:ph type="title"/>
          </p:nvPr>
        </p:nvSpPr>
        <p:spPr bwMode="auto">
          <a:xfrm>
            <a:off x="508000" y="381000"/>
            <a:ext cx="10972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43" name="Rectangle 15"/>
          <p:cNvSpPr>
            <a:spLocks noGrp="1" noChangeArrowheads="1"/>
          </p:cNvSpPr>
          <p:nvPr>
            <p:ph type="body" idx="1"/>
          </p:nvPr>
        </p:nvSpPr>
        <p:spPr bwMode="auto">
          <a:xfrm>
            <a:off x="609600" y="1066800"/>
            <a:ext cx="10972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9344" name="Rectangle 16"/>
          <p:cNvSpPr>
            <a:spLocks noGrp="1" noChangeArrowheads="1"/>
          </p:cNvSpPr>
          <p:nvPr>
            <p:ph type="dt" sz="half" idx="2"/>
          </p:nvPr>
        </p:nvSpPr>
        <p:spPr bwMode="auto">
          <a:xfrm>
            <a:off x="406400" y="638175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r>
              <a:rPr lang="en-US"/>
              <a:t>© Ben van der Pluijm</a:t>
            </a:r>
          </a:p>
        </p:txBody>
      </p:sp>
    </p:spTree>
  </p:cSld>
  <p:clrMap bg1="lt1" tx1="dk1" bg2="lt2" tx2="dk2" accent1="accent1" accent2="accent2" accent3="accent3" accent4="accent4" accent5="accent5" accent6="accent6" hlink="hlink" folHlink="folHlink"/>
  <p:sldLayoutIdLst>
    <p:sldLayoutId id="214748365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fontAlgn="base">
        <a:spcBef>
          <a:spcPct val="0"/>
        </a:spcBef>
        <a:spcAft>
          <a:spcPct val="0"/>
        </a:spcAft>
        <a:defRPr sz="2800">
          <a:solidFill>
            <a:schemeClr val="bg2"/>
          </a:solidFill>
          <a:latin typeface="+mj-lt"/>
          <a:ea typeface="+mj-ea"/>
          <a:cs typeface="+mj-cs"/>
        </a:defRPr>
      </a:lvl1pPr>
      <a:lvl2pPr algn="l" rtl="0" fontAlgn="base">
        <a:spcBef>
          <a:spcPct val="0"/>
        </a:spcBef>
        <a:spcAft>
          <a:spcPct val="0"/>
        </a:spcAft>
        <a:defRPr sz="2800">
          <a:solidFill>
            <a:schemeClr val="bg2"/>
          </a:solidFill>
          <a:latin typeface="Arial" charset="0"/>
        </a:defRPr>
      </a:lvl2pPr>
      <a:lvl3pPr algn="l" rtl="0" fontAlgn="base">
        <a:spcBef>
          <a:spcPct val="0"/>
        </a:spcBef>
        <a:spcAft>
          <a:spcPct val="0"/>
        </a:spcAft>
        <a:defRPr sz="2800">
          <a:solidFill>
            <a:schemeClr val="bg2"/>
          </a:solidFill>
          <a:latin typeface="Arial" charset="0"/>
        </a:defRPr>
      </a:lvl3pPr>
      <a:lvl4pPr algn="l" rtl="0" fontAlgn="base">
        <a:spcBef>
          <a:spcPct val="0"/>
        </a:spcBef>
        <a:spcAft>
          <a:spcPct val="0"/>
        </a:spcAft>
        <a:defRPr sz="2800">
          <a:solidFill>
            <a:schemeClr val="bg2"/>
          </a:solidFill>
          <a:latin typeface="Arial" charset="0"/>
        </a:defRPr>
      </a:lvl4pPr>
      <a:lvl5pPr algn="l" rtl="0" fontAlgn="base">
        <a:spcBef>
          <a:spcPct val="0"/>
        </a:spcBef>
        <a:spcAft>
          <a:spcPct val="0"/>
        </a:spcAft>
        <a:defRPr sz="2800">
          <a:solidFill>
            <a:schemeClr val="bg2"/>
          </a:solidFill>
          <a:latin typeface="Arial" charset="0"/>
        </a:defRPr>
      </a:lvl5pPr>
      <a:lvl6pPr marL="457200" algn="l" rtl="0" fontAlgn="base">
        <a:spcBef>
          <a:spcPct val="0"/>
        </a:spcBef>
        <a:spcAft>
          <a:spcPct val="0"/>
        </a:spcAft>
        <a:defRPr sz="2800">
          <a:solidFill>
            <a:schemeClr val="bg2"/>
          </a:solidFill>
          <a:latin typeface="Arial" charset="0"/>
        </a:defRPr>
      </a:lvl6pPr>
      <a:lvl7pPr marL="914400" algn="l" rtl="0" fontAlgn="base">
        <a:spcBef>
          <a:spcPct val="0"/>
        </a:spcBef>
        <a:spcAft>
          <a:spcPct val="0"/>
        </a:spcAft>
        <a:defRPr sz="2800">
          <a:solidFill>
            <a:schemeClr val="bg2"/>
          </a:solidFill>
          <a:latin typeface="Arial" charset="0"/>
        </a:defRPr>
      </a:lvl7pPr>
      <a:lvl8pPr marL="1371600" algn="l" rtl="0" fontAlgn="base">
        <a:spcBef>
          <a:spcPct val="0"/>
        </a:spcBef>
        <a:spcAft>
          <a:spcPct val="0"/>
        </a:spcAft>
        <a:defRPr sz="2800">
          <a:solidFill>
            <a:schemeClr val="bg2"/>
          </a:solidFill>
          <a:latin typeface="Arial" charset="0"/>
        </a:defRPr>
      </a:lvl8pPr>
      <a:lvl9pPr marL="1828800" algn="l" rtl="0" fontAlgn="base">
        <a:spcBef>
          <a:spcPct val="0"/>
        </a:spcBef>
        <a:spcAft>
          <a:spcPct val="0"/>
        </a:spcAft>
        <a:defRPr sz="2800">
          <a:solidFill>
            <a:schemeClr val="bg2"/>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defRPr>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6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hyperlink" Target="http://app.visiblegeology.co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microsoft.com/office/2007/relationships/hdphoto" Target="../media/hdphoto2.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4.emf"/><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jpe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1.jpe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gif"/><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248400" y="1883105"/>
            <a:ext cx="5207000" cy="2209800"/>
          </a:xfrm>
          <a:noFill/>
        </p:spPr>
        <p:txBody>
          <a:bodyPr/>
          <a:lstStyle/>
          <a:p>
            <a:r>
              <a:rPr lang="en-US" dirty="0"/>
              <a:t>Folds and Folding</a:t>
            </a:r>
          </a:p>
        </p:txBody>
      </p:sp>
      <p:sp>
        <p:nvSpPr>
          <p:cNvPr id="5" name="Rectangle 5"/>
          <p:cNvSpPr txBox="1">
            <a:spLocks noChangeArrowheads="1"/>
          </p:cNvSpPr>
          <p:nvPr/>
        </p:nvSpPr>
        <p:spPr bwMode="auto">
          <a:xfrm>
            <a:off x="3733800" y="4419600"/>
            <a:ext cx="6629400" cy="182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bg2"/>
              </a:buClr>
              <a:buSzPct val="75000"/>
              <a:buFont typeface="Wingdings" pitchFamily="2" charset="2"/>
              <a:defRPr sz="1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6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a:lstStyle>
          <a:p>
            <a:pPr lvl="0" eaLnBrk="1" hangingPunct="1">
              <a:buClr>
                <a:srgbClr val="00007D"/>
              </a:buClr>
            </a:pPr>
            <a:r>
              <a:rPr lang="en-US" sz="2400" kern="0" dirty="0">
                <a:solidFill>
                  <a:srgbClr val="00007D"/>
                </a:solidFill>
              </a:rPr>
              <a:t>Earth Structure</a:t>
            </a:r>
            <a:br>
              <a:rPr lang="en-US" sz="2400" kern="0" dirty="0">
                <a:solidFill>
                  <a:srgbClr val="00007D"/>
                </a:solidFill>
              </a:rPr>
            </a:br>
            <a:r>
              <a:rPr lang="en-US" sz="2000" kern="0" dirty="0">
                <a:solidFill>
                  <a:srgbClr val="00007D"/>
                </a:solidFill>
              </a:rPr>
              <a:t>(Processes in Structural Geology &amp;Tectonics)</a:t>
            </a:r>
          </a:p>
          <a:p>
            <a:pPr lvl="0" eaLnBrk="1" hangingPunct="1">
              <a:buClr>
                <a:srgbClr val="00007D"/>
              </a:buClr>
            </a:pPr>
            <a:endParaRPr lang="en-US" sz="2000" kern="0" dirty="0">
              <a:solidFill>
                <a:srgbClr val="00007D"/>
              </a:solidFill>
            </a:endParaRPr>
          </a:p>
          <a:p>
            <a:pPr lvl="0" eaLnBrk="1" hangingPunct="1">
              <a:buClr>
                <a:srgbClr val="00007D"/>
              </a:buClr>
            </a:pPr>
            <a:r>
              <a:rPr lang="en-US" sz="2000" kern="0" dirty="0">
                <a:solidFill>
                  <a:srgbClr val="00007D"/>
                </a:solidFill>
              </a:rPr>
              <a:t>© Ben van der Pluijm</a:t>
            </a:r>
          </a:p>
          <a:p>
            <a:pPr lvl="0" eaLnBrk="1" hangingPunct="1">
              <a:buClr>
                <a:srgbClr val="00007D"/>
              </a:buClr>
            </a:pPr>
            <a:fld id="{31758DFA-22EC-4475-A55C-3124A4D51909}" type="datetime8">
              <a:rPr lang="en-US" sz="1100" kern="0">
                <a:solidFill>
                  <a:srgbClr val="00007D"/>
                </a:solidFill>
                <a:cs typeface="Arial" pitchFamily="34" charset="0"/>
              </a:rPr>
              <a:pPr lvl="0" eaLnBrk="1" hangingPunct="1">
                <a:buClr>
                  <a:srgbClr val="00007D"/>
                </a:buClr>
              </a:pPr>
              <a:t>9/15/2023 3:33 PM</a:t>
            </a:fld>
            <a:endParaRPr lang="en-US" sz="1100" kern="0" dirty="0">
              <a:solidFill>
                <a:srgbClr val="00007D"/>
              </a:solidFill>
              <a:cs typeface="Arial" pitchFamily="34" charset="0"/>
            </a:endParaRPr>
          </a:p>
        </p:txBody>
      </p:sp>
      <p:pic>
        <p:nvPicPr>
          <p:cNvPr id="3" name="Picture 2" descr="A picture containing diagram&#10;&#10;Description automatically generated">
            <a:extLst>
              <a:ext uri="{FF2B5EF4-FFF2-40B4-BE49-F238E27FC236}">
                <a16:creationId xmlns:a16="http://schemas.microsoft.com/office/drawing/2014/main" id="{4D8CF74D-5736-4A31-ABB2-4732F0943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1344">
            <a:off x="1225540" y="991542"/>
            <a:ext cx="4572000" cy="33722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743200" y="1261321"/>
            <a:ext cx="6858000" cy="3187719"/>
          </a:xfrm>
          <a:prstGeom prst="rect">
            <a:avLst/>
          </a:prstGeom>
        </p:spPr>
      </p:pic>
      <p:sp>
        <p:nvSpPr>
          <p:cNvPr id="14" name="Footer Placeholder 3"/>
          <p:cNvSpPr>
            <a:spLocks noGrp="1"/>
          </p:cNvSpPr>
          <p:nvPr>
            <p:ph type="ftr" sz="quarter" idx="10"/>
          </p:nvPr>
        </p:nvSpPr>
        <p:spPr/>
        <p:txBody>
          <a:bodyPr/>
          <a:lstStyle/>
          <a:p>
            <a:r>
              <a:rPr lang="en-US"/>
              <a:t>Folds &amp; Folding</a:t>
            </a:r>
          </a:p>
        </p:txBody>
      </p:sp>
      <p:sp>
        <p:nvSpPr>
          <p:cNvPr id="15" name="Slide Number Placeholder 4"/>
          <p:cNvSpPr>
            <a:spLocks noGrp="1"/>
          </p:cNvSpPr>
          <p:nvPr>
            <p:ph type="sldNum" sz="quarter" idx="11"/>
          </p:nvPr>
        </p:nvSpPr>
        <p:spPr/>
        <p:txBody>
          <a:bodyPr/>
          <a:lstStyle/>
          <a:p>
            <a:fld id="{23924928-83F5-435E-87A0-AE5DBDBABBE2}" type="slidenum">
              <a:rPr lang="en-US"/>
              <a:pPr/>
              <a:t>10</a:t>
            </a:fld>
            <a:endParaRPr lang="en-US"/>
          </a:p>
        </p:txBody>
      </p:sp>
      <p:sp>
        <p:nvSpPr>
          <p:cNvPr id="106498" name="Rectangle 2"/>
          <p:cNvSpPr>
            <a:spLocks noGrp="1" noChangeArrowheads="1"/>
          </p:cNvSpPr>
          <p:nvPr>
            <p:ph type="title"/>
          </p:nvPr>
        </p:nvSpPr>
        <p:spPr/>
        <p:txBody>
          <a:bodyPr/>
          <a:lstStyle/>
          <a:p>
            <a:r>
              <a:rPr lang="en-US" dirty="0"/>
              <a:t>Fold Vergence - </a:t>
            </a:r>
            <a:r>
              <a:rPr lang="en-US" dirty="0" err="1"/>
              <a:t>Synclinorium</a:t>
            </a:r>
            <a:endParaRPr lang="en-US" dirty="0"/>
          </a:p>
        </p:txBody>
      </p:sp>
      <p:sp>
        <p:nvSpPr>
          <p:cNvPr id="106501" name="Rectangle 5"/>
          <p:cNvSpPr>
            <a:spLocks noChangeArrowheads="1"/>
          </p:cNvSpPr>
          <p:nvPr/>
        </p:nvSpPr>
        <p:spPr bwMode="auto">
          <a:xfrm rot="2498013">
            <a:off x="2075732" y="2362200"/>
            <a:ext cx="2667000" cy="381000"/>
          </a:xfrm>
          <a:prstGeom prst="rect">
            <a:avLst/>
          </a:prstGeom>
          <a:solidFill>
            <a:schemeClr val="bg1"/>
          </a:solidFill>
          <a:ln w="9525">
            <a:noFill/>
            <a:miter lim="800000"/>
            <a:headEnd/>
            <a:tailEnd/>
          </a:ln>
          <a:effectLst/>
        </p:spPr>
        <p:txBody>
          <a:bodyPr wrap="none" anchor="ctr"/>
          <a:lstStyle/>
          <a:p>
            <a:endParaRPr lang="en-US"/>
          </a:p>
        </p:txBody>
      </p:sp>
      <p:sp>
        <p:nvSpPr>
          <p:cNvPr id="106502" name="Rectangle 6"/>
          <p:cNvSpPr>
            <a:spLocks noChangeArrowheads="1"/>
          </p:cNvSpPr>
          <p:nvPr/>
        </p:nvSpPr>
        <p:spPr bwMode="auto">
          <a:xfrm rot="18698013">
            <a:off x="7391789" y="2648668"/>
            <a:ext cx="2667000" cy="381000"/>
          </a:xfrm>
          <a:prstGeom prst="rect">
            <a:avLst/>
          </a:prstGeom>
          <a:solidFill>
            <a:schemeClr val="bg1"/>
          </a:solidFill>
          <a:ln w="9525">
            <a:noFill/>
            <a:miter lim="800000"/>
            <a:headEnd/>
            <a:tailEnd/>
          </a:ln>
          <a:effectLst/>
        </p:spPr>
        <p:txBody>
          <a:bodyPr wrap="none" anchor="ctr"/>
          <a:lstStyle/>
          <a:p>
            <a:endParaRPr lang="en-US"/>
          </a:p>
        </p:txBody>
      </p:sp>
      <p:sp>
        <p:nvSpPr>
          <p:cNvPr id="106503" name="Rectangle 7"/>
          <p:cNvSpPr>
            <a:spLocks noChangeArrowheads="1"/>
          </p:cNvSpPr>
          <p:nvPr/>
        </p:nvSpPr>
        <p:spPr bwMode="auto">
          <a:xfrm rot="18698013">
            <a:off x="7409732" y="2685332"/>
            <a:ext cx="2667000" cy="381000"/>
          </a:xfrm>
          <a:prstGeom prst="rect">
            <a:avLst/>
          </a:prstGeom>
          <a:solidFill>
            <a:schemeClr val="bg1"/>
          </a:solidFill>
          <a:ln w="9525">
            <a:noFill/>
            <a:miter lim="800000"/>
            <a:headEnd/>
            <a:tailEnd/>
          </a:ln>
          <a:effectLst/>
        </p:spPr>
        <p:txBody>
          <a:bodyPr wrap="none" anchor="ctr"/>
          <a:lstStyle/>
          <a:p>
            <a:endParaRPr lang="en-US"/>
          </a:p>
        </p:txBody>
      </p:sp>
      <p:sp>
        <p:nvSpPr>
          <p:cNvPr id="106506" name="Rectangle 10"/>
          <p:cNvSpPr>
            <a:spLocks noChangeArrowheads="1"/>
          </p:cNvSpPr>
          <p:nvPr/>
        </p:nvSpPr>
        <p:spPr bwMode="auto">
          <a:xfrm>
            <a:off x="5085632" y="4038600"/>
            <a:ext cx="1905000" cy="381000"/>
          </a:xfrm>
          <a:prstGeom prst="rect">
            <a:avLst/>
          </a:prstGeom>
          <a:solidFill>
            <a:schemeClr val="bg1"/>
          </a:solidFill>
          <a:ln w="9525">
            <a:noFill/>
            <a:miter lim="800000"/>
            <a:headEnd/>
            <a:tailEnd/>
          </a:ln>
          <a:effectLst/>
        </p:spPr>
        <p:txBody>
          <a:bodyPr wrap="none" anchor="ctr"/>
          <a:lstStyle/>
          <a:p>
            <a:endParaRPr lang="en-US"/>
          </a:p>
        </p:txBody>
      </p:sp>
      <p:sp>
        <p:nvSpPr>
          <p:cNvPr id="106507" name="Rectangle 11"/>
          <p:cNvSpPr>
            <a:spLocks noChangeArrowheads="1"/>
          </p:cNvSpPr>
          <p:nvPr/>
        </p:nvSpPr>
        <p:spPr bwMode="auto">
          <a:xfrm>
            <a:off x="6800132" y="4572000"/>
            <a:ext cx="2743200" cy="381000"/>
          </a:xfrm>
          <a:prstGeom prst="rect">
            <a:avLst/>
          </a:prstGeom>
          <a:solidFill>
            <a:schemeClr val="bg1"/>
          </a:solidFill>
          <a:ln w="9525">
            <a:noFill/>
            <a:miter lim="800000"/>
            <a:headEnd/>
            <a:tailEnd/>
          </a:ln>
          <a:effectLst/>
        </p:spPr>
        <p:txBody>
          <a:bodyPr wrap="none" anchor="ctr"/>
          <a:lstStyle/>
          <a:p>
            <a:endParaRPr lang="en-US"/>
          </a:p>
        </p:txBody>
      </p:sp>
      <p:sp>
        <p:nvSpPr>
          <p:cNvPr id="106508" name="Rectangle 12"/>
          <p:cNvSpPr>
            <a:spLocks noChangeArrowheads="1"/>
          </p:cNvSpPr>
          <p:nvPr/>
        </p:nvSpPr>
        <p:spPr bwMode="auto">
          <a:xfrm>
            <a:off x="2990132" y="3733800"/>
            <a:ext cx="838200" cy="381000"/>
          </a:xfrm>
          <a:prstGeom prst="rect">
            <a:avLst/>
          </a:prstGeom>
          <a:solidFill>
            <a:schemeClr val="bg1"/>
          </a:solidFill>
          <a:ln w="9525">
            <a:noFill/>
            <a:miter lim="800000"/>
            <a:headEnd/>
            <a:tailEnd/>
          </a:ln>
          <a:effectLst/>
        </p:spPr>
        <p:txBody>
          <a:bodyPr wrap="none" anchor="ctr"/>
          <a:lstStyle/>
          <a:p>
            <a:endParaRPr lang="en-US"/>
          </a:p>
        </p:txBody>
      </p:sp>
      <p:sp>
        <p:nvSpPr>
          <p:cNvPr id="106509" name="Rectangle 13"/>
          <p:cNvSpPr>
            <a:spLocks noChangeArrowheads="1"/>
          </p:cNvSpPr>
          <p:nvPr/>
        </p:nvSpPr>
        <p:spPr bwMode="auto">
          <a:xfrm>
            <a:off x="8382000" y="3733800"/>
            <a:ext cx="838200" cy="381000"/>
          </a:xfrm>
          <a:prstGeom prst="rect">
            <a:avLst/>
          </a:prstGeom>
          <a:solidFill>
            <a:schemeClr val="bg1"/>
          </a:solidFill>
          <a:ln w="9525">
            <a:noFill/>
            <a:miter lim="800000"/>
            <a:headEnd/>
            <a:tailEnd/>
          </a:ln>
          <a:effectLst/>
        </p:spPr>
        <p:txBody>
          <a:bodyPr wrap="none" anchor="ctr"/>
          <a:lstStyle/>
          <a:p>
            <a:endParaRPr lang="en-US"/>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15740"/>
          <a:stretch/>
        </p:blipFill>
        <p:spPr>
          <a:xfrm rot="10800000">
            <a:off x="6400800" y="4648200"/>
            <a:ext cx="3657600" cy="1447799"/>
          </a:xfrm>
          <a:prstGeom prst="rect">
            <a:avLst/>
          </a:prstGeom>
        </p:spPr>
      </p:pic>
      <p:sp>
        <p:nvSpPr>
          <p:cNvPr id="106510" name="Text Box 14"/>
          <p:cNvSpPr txBox="1">
            <a:spLocks noChangeArrowheads="1"/>
          </p:cNvSpPr>
          <p:nvPr/>
        </p:nvSpPr>
        <p:spPr bwMode="auto">
          <a:xfrm>
            <a:off x="3581400" y="1143001"/>
            <a:ext cx="2165350" cy="366713"/>
          </a:xfrm>
          <a:prstGeom prst="rect">
            <a:avLst/>
          </a:prstGeom>
          <a:solidFill>
            <a:schemeClr val="bg1"/>
          </a:solidFill>
          <a:ln w="9525">
            <a:noFill/>
            <a:miter lim="800000"/>
            <a:headEnd/>
            <a:tailEnd/>
          </a:ln>
          <a:effectLst/>
        </p:spPr>
        <p:txBody>
          <a:bodyPr wrap="none">
            <a:spAutoFit/>
          </a:bodyPr>
          <a:lstStyle/>
          <a:p>
            <a:r>
              <a:rPr lang="en-US" dirty="0"/>
              <a:t>Enveloping Surface</a:t>
            </a:r>
          </a:p>
        </p:txBody>
      </p:sp>
      <p:sp>
        <p:nvSpPr>
          <p:cNvPr id="106511" name="Text Box 15"/>
          <p:cNvSpPr txBox="1">
            <a:spLocks noChangeArrowheads="1"/>
          </p:cNvSpPr>
          <p:nvPr/>
        </p:nvSpPr>
        <p:spPr bwMode="auto">
          <a:xfrm>
            <a:off x="7010400" y="1447801"/>
            <a:ext cx="1530350" cy="366713"/>
          </a:xfrm>
          <a:prstGeom prst="rect">
            <a:avLst/>
          </a:prstGeom>
          <a:solidFill>
            <a:schemeClr val="bg1"/>
          </a:solidFill>
          <a:ln w="9525">
            <a:noFill/>
            <a:miter lim="800000"/>
            <a:headEnd/>
            <a:tailEnd/>
          </a:ln>
          <a:effectLst/>
        </p:spPr>
        <p:txBody>
          <a:bodyPr wrap="none">
            <a:spAutoFit/>
          </a:bodyPr>
          <a:lstStyle/>
          <a:p>
            <a:r>
              <a:rPr lang="en-US"/>
              <a:t>Axial Surface</a:t>
            </a:r>
          </a:p>
        </p:txBody>
      </p:sp>
      <p:sp>
        <p:nvSpPr>
          <p:cNvPr id="2" name="Date Placeholder 1"/>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982E0F84-3862-48B0-B4CA-6F53B19EA3D1}" type="slidenum">
              <a:rPr lang="en-US"/>
              <a:pPr/>
              <a:t>11</a:t>
            </a:fld>
            <a:endParaRPr lang="en-US"/>
          </a:p>
        </p:txBody>
      </p:sp>
      <p:sp>
        <p:nvSpPr>
          <p:cNvPr id="77826" name="Rectangle 2"/>
          <p:cNvSpPr>
            <a:spLocks noGrp="1" noChangeArrowheads="1"/>
          </p:cNvSpPr>
          <p:nvPr>
            <p:ph type="title"/>
          </p:nvPr>
        </p:nvSpPr>
        <p:spPr/>
        <p:txBody>
          <a:bodyPr/>
          <a:lstStyle/>
          <a:p>
            <a:r>
              <a:rPr lang="en-US" dirty="0"/>
              <a:t>Fold Shape in 3D: Cylindrical and Non-cylindrical Folds</a:t>
            </a:r>
          </a:p>
        </p:txBody>
      </p:sp>
      <p:sp>
        <p:nvSpPr>
          <p:cNvPr id="77828" name="Text Box 4"/>
          <p:cNvSpPr txBox="1">
            <a:spLocks noChangeArrowheads="1"/>
          </p:cNvSpPr>
          <p:nvPr/>
        </p:nvSpPr>
        <p:spPr bwMode="auto">
          <a:xfrm>
            <a:off x="2464127" y="4878200"/>
            <a:ext cx="7301999" cy="1015663"/>
          </a:xfrm>
          <a:prstGeom prst="rect">
            <a:avLst/>
          </a:prstGeom>
          <a:noFill/>
          <a:ln w="9525">
            <a:noFill/>
            <a:miter lim="800000"/>
            <a:headEnd/>
            <a:tailEnd/>
          </a:ln>
          <a:effectLst/>
        </p:spPr>
        <p:txBody>
          <a:bodyPr wrap="none">
            <a:spAutoFit/>
          </a:bodyPr>
          <a:lstStyle/>
          <a:p>
            <a:pPr marL="342900" indent="-342900">
              <a:buFontTx/>
              <a:buAutoNum type="alphaLcParenBoth"/>
            </a:pPr>
            <a:r>
              <a:rPr lang="en-US" sz="2000" dirty="0"/>
              <a:t>Cylindrical fold (straight </a:t>
            </a:r>
            <a:r>
              <a:rPr lang="en-US" sz="2000" dirty="0" err="1"/>
              <a:t>hingeline</a:t>
            </a:r>
            <a:r>
              <a:rPr lang="en-US" sz="2000" dirty="0"/>
              <a:t>)</a:t>
            </a:r>
          </a:p>
          <a:p>
            <a:pPr marL="342900" indent="-342900">
              <a:buFontTx/>
              <a:buAutoNum type="alphaLcParenBoth"/>
            </a:pPr>
            <a:r>
              <a:rPr lang="en-US" sz="2000" dirty="0"/>
              <a:t>Non-cylindrical fold (curved </a:t>
            </a:r>
            <a:r>
              <a:rPr lang="en-US" sz="2000" dirty="0" err="1"/>
              <a:t>hingeline</a:t>
            </a:r>
            <a:r>
              <a:rPr lang="en-US" sz="2000" dirty="0"/>
              <a:t>); planar axial surface</a:t>
            </a:r>
          </a:p>
          <a:p>
            <a:pPr marL="342900" indent="-342900">
              <a:buFontTx/>
              <a:buAutoNum type="alphaLcParenBoth"/>
            </a:pPr>
            <a:r>
              <a:rPr lang="en-US" sz="2000" dirty="0"/>
              <a:t>Non-cylindrical fold (curved </a:t>
            </a:r>
            <a:r>
              <a:rPr lang="en-US" sz="2000" dirty="0" err="1"/>
              <a:t>hingeline</a:t>
            </a:r>
            <a:r>
              <a:rPr lang="en-US" sz="2000" dirty="0"/>
              <a:t>); curved axial surface</a:t>
            </a:r>
          </a:p>
        </p:txBody>
      </p:sp>
      <p:pic>
        <p:nvPicPr>
          <p:cNvPr id="77829" name="Picture 5" descr="van1003"/>
          <p:cNvPicPr>
            <a:picLocks noChangeAspect="1" noChangeArrowheads="1"/>
          </p:cNvPicPr>
          <p:nvPr/>
        </p:nvPicPr>
        <p:blipFill>
          <a:blip r:embed="rId3" cstate="print"/>
          <a:srcRect/>
          <a:stretch>
            <a:fillRect/>
          </a:stretch>
        </p:blipFill>
        <p:spPr bwMode="auto">
          <a:xfrm>
            <a:off x="1524000" y="1752600"/>
            <a:ext cx="8229600" cy="2656762"/>
          </a:xfrm>
          <a:prstGeom prst="rect">
            <a:avLst/>
          </a:prstGeom>
          <a:noFill/>
        </p:spPr>
      </p:pic>
      <p:sp>
        <p:nvSpPr>
          <p:cNvPr id="2" name="Date Placeholder 1"/>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914400"/>
            <a:ext cx="4297680" cy="5617440"/>
          </a:xfrm>
          <a:prstGeom prst="rect">
            <a:avLst/>
          </a:prstGeom>
        </p:spPr>
      </p:pic>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27D0DC39-2505-405E-86AC-A85BA79A3985}" type="slidenum">
              <a:rPr lang="en-US"/>
              <a:pPr/>
              <a:t>12</a:t>
            </a:fld>
            <a:endParaRPr lang="en-US"/>
          </a:p>
        </p:txBody>
      </p:sp>
      <p:sp>
        <p:nvSpPr>
          <p:cNvPr id="79874" name="Rectangle 2"/>
          <p:cNvSpPr>
            <a:spLocks noGrp="1" noChangeArrowheads="1"/>
          </p:cNvSpPr>
          <p:nvPr>
            <p:ph type="title"/>
          </p:nvPr>
        </p:nvSpPr>
        <p:spPr/>
        <p:txBody>
          <a:bodyPr/>
          <a:lstStyle/>
          <a:p>
            <a:r>
              <a:rPr lang="en-US" dirty="0"/>
              <a:t>Fold Orientation</a:t>
            </a:r>
          </a:p>
        </p:txBody>
      </p:sp>
      <p:sp>
        <p:nvSpPr>
          <p:cNvPr id="9" name="Rectangle 8"/>
          <p:cNvSpPr/>
          <p:nvPr/>
        </p:nvSpPr>
        <p:spPr>
          <a:xfrm>
            <a:off x="4978314" y="856994"/>
            <a:ext cx="4160520" cy="1015663"/>
          </a:xfrm>
          <a:prstGeom prst="rect">
            <a:avLst/>
          </a:prstGeom>
        </p:spPr>
        <p:txBody>
          <a:bodyPr wrap="square">
            <a:spAutoFit/>
          </a:bodyPr>
          <a:lstStyle/>
          <a:p>
            <a:r>
              <a:rPr lang="en-US" sz="2000" dirty="0"/>
              <a:t>Fold classification based on plunge of hinge line (red) and dip of axial surface (shaded)</a:t>
            </a:r>
          </a:p>
        </p:txBody>
      </p:sp>
      <p:cxnSp>
        <p:nvCxnSpPr>
          <p:cNvPr id="3" name="Straight Arrow Connector 2"/>
          <p:cNvCxnSpPr>
            <a:cxnSpLocks/>
          </p:cNvCxnSpPr>
          <p:nvPr/>
        </p:nvCxnSpPr>
        <p:spPr bwMode="auto">
          <a:xfrm flipV="1">
            <a:off x="5238750" y="4495800"/>
            <a:ext cx="2726944" cy="1143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Date Placeholder 3"/>
          <p:cNvSpPr>
            <a:spLocks noGrp="1"/>
          </p:cNvSpPr>
          <p:nvPr>
            <p:ph type="dt" sz="half" idx="12"/>
          </p:nvPr>
        </p:nvSpPr>
        <p:spPr/>
        <p:txBody>
          <a:bodyPr/>
          <a:lstStyle/>
          <a:p>
            <a:r>
              <a:rPr lang="en-US"/>
              <a:t>© Ben van der Pluijm</a:t>
            </a:r>
          </a:p>
        </p:txBody>
      </p:sp>
      <p:pic>
        <p:nvPicPr>
          <p:cNvPr id="11" name="Content Placeholder 7" descr="A picture containing nature, mountain, rock&#10;&#10;Description automatically generated">
            <a:extLst>
              <a:ext uri="{FF2B5EF4-FFF2-40B4-BE49-F238E27FC236}">
                <a16:creationId xmlns:a16="http://schemas.microsoft.com/office/drawing/2014/main" id="{60280329-F4E3-4152-9AF9-EAF7E6804EE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014462" y="1888155"/>
            <a:ext cx="3657600" cy="4572000"/>
          </a:xfrm>
        </p:spPr>
      </p:pic>
      <p:sp>
        <p:nvSpPr>
          <p:cNvPr id="12" name="TextBox 11">
            <a:extLst>
              <a:ext uri="{FF2B5EF4-FFF2-40B4-BE49-F238E27FC236}">
                <a16:creationId xmlns:a16="http://schemas.microsoft.com/office/drawing/2014/main" id="{F64694FB-D89D-4066-8D1F-F44533A0F9D6}"/>
              </a:ext>
            </a:extLst>
          </p:cNvPr>
          <p:cNvSpPr txBox="1"/>
          <p:nvPr/>
        </p:nvSpPr>
        <p:spPr>
          <a:xfrm>
            <a:off x="5678626" y="5427643"/>
            <a:ext cx="2279904" cy="954107"/>
          </a:xfrm>
          <a:prstGeom prst="rect">
            <a:avLst/>
          </a:prstGeom>
          <a:noFill/>
        </p:spPr>
        <p:txBody>
          <a:bodyPr wrap="square">
            <a:spAutoFit/>
          </a:bodyPr>
          <a:lstStyle/>
          <a:p>
            <a:pPr algn="r"/>
            <a:r>
              <a:rPr lang="en-US" sz="1400" b="0" i="0" dirty="0">
                <a:solidFill>
                  <a:srgbClr val="050505"/>
                </a:solidFill>
                <a:effectLst/>
                <a:latin typeface="inherit"/>
              </a:rPr>
              <a:t>recumbent (nappe) folds of </a:t>
            </a:r>
            <a:r>
              <a:rPr lang="en-US" sz="1400" b="0" i="0" dirty="0" err="1">
                <a:solidFill>
                  <a:srgbClr val="050505"/>
                </a:solidFill>
                <a:effectLst/>
                <a:latin typeface="inherit"/>
              </a:rPr>
              <a:t>Ferdenrothorn</a:t>
            </a:r>
            <a:r>
              <a:rPr lang="en-US" sz="1400" b="0" i="0" dirty="0">
                <a:solidFill>
                  <a:srgbClr val="050505"/>
                </a:solidFill>
                <a:effectLst/>
                <a:latin typeface="inherit"/>
              </a:rPr>
              <a:t> in Bernese Alps, Switzerland.</a:t>
            </a:r>
          </a:p>
          <a:p>
            <a:pPr algn="r"/>
            <a:r>
              <a:rPr lang="en-US" sz="1400" dirty="0">
                <a:solidFill>
                  <a:srgbClr val="050505"/>
                </a:solidFill>
                <a:latin typeface="inherit"/>
              </a:rPr>
              <a:t>Credit: </a:t>
            </a:r>
            <a:r>
              <a:rPr lang="en-US" sz="1400" b="0" i="0" dirty="0">
                <a:solidFill>
                  <a:srgbClr val="050505"/>
                </a:solidFill>
                <a:effectLst/>
                <a:latin typeface="inherit"/>
              </a:rPr>
              <a:t>Bernhard </a:t>
            </a:r>
            <a:r>
              <a:rPr lang="en-US" sz="1400" b="0" i="0" dirty="0" err="1">
                <a:solidFill>
                  <a:srgbClr val="050505"/>
                </a:solidFill>
                <a:effectLst/>
                <a:latin typeface="inherit"/>
              </a:rPr>
              <a:t>Edmaier</a:t>
            </a:r>
            <a:endParaRPr lang="en-US" sz="1400" b="0" i="0" dirty="0">
              <a:solidFill>
                <a:srgbClr val="050505"/>
              </a:solidFill>
              <a:effectLst/>
              <a:latin typeface="inheri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Folds &amp; Folding</a:t>
            </a:r>
          </a:p>
        </p:txBody>
      </p:sp>
      <p:sp>
        <p:nvSpPr>
          <p:cNvPr id="8" name="Slide Number Placeholder 3"/>
          <p:cNvSpPr>
            <a:spLocks noGrp="1"/>
          </p:cNvSpPr>
          <p:nvPr>
            <p:ph type="sldNum" sz="quarter" idx="11"/>
          </p:nvPr>
        </p:nvSpPr>
        <p:spPr/>
        <p:txBody>
          <a:bodyPr/>
          <a:lstStyle/>
          <a:p>
            <a:fld id="{E3B5BCD3-2E00-4154-88DB-2A5EE21FC3B1}" type="slidenum">
              <a:rPr lang="en-US"/>
              <a:pPr/>
              <a:t>13</a:t>
            </a:fld>
            <a:endParaRPr lang="en-US"/>
          </a:p>
        </p:txBody>
      </p:sp>
      <p:sp>
        <p:nvSpPr>
          <p:cNvPr id="19462" name="Rectangle 6"/>
          <p:cNvSpPr>
            <a:spLocks noGrp="1" noChangeArrowheads="1"/>
          </p:cNvSpPr>
          <p:nvPr>
            <p:ph type="title"/>
          </p:nvPr>
        </p:nvSpPr>
        <p:spPr/>
        <p:txBody>
          <a:bodyPr/>
          <a:lstStyle/>
          <a:p>
            <a:r>
              <a:rPr lang="en-US" dirty="0"/>
              <a:t>Other Fold Geometries</a:t>
            </a:r>
          </a:p>
        </p:txBody>
      </p:sp>
      <p:pic>
        <p:nvPicPr>
          <p:cNvPr id="19459" name="Picture 3" descr="chevron"/>
          <p:cNvPicPr>
            <a:picLocks noGrp="1" noChangeAspect="1" noChangeArrowheads="1"/>
          </p:cNvPicPr>
          <p:nvPr>
            <p:ph sz="half" idx="4294967295"/>
          </p:nvPr>
        </p:nvPicPr>
        <p:blipFill>
          <a:blip r:embed="rId2" cstate="print"/>
          <a:srcRect/>
          <a:stretch>
            <a:fillRect/>
          </a:stretch>
        </p:blipFill>
        <p:spPr>
          <a:xfrm>
            <a:off x="8184117" y="2175748"/>
            <a:ext cx="3549096" cy="2377440"/>
          </a:xfrm>
          <a:noFill/>
          <a:ln/>
        </p:spPr>
      </p:pic>
      <p:pic>
        <p:nvPicPr>
          <p:cNvPr id="19460" name="Picture 4" descr="flysch"/>
          <p:cNvPicPr>
            <a:picLocks noGrp="1" noChangeAspect="1" noChangeArrowheads="1"/>
          </p:cNvPicPr>
          <p:nvPr>
            <p:ph sz="quarter" idx="4294967295"/>
          </p:nvPr>
        </p:nvPicPr>
        <p:blipFill>
          <a:blip r:embed="rId3" cstate="print"/>
          <a:srcRect/>
          <a:stretch>
            <a:fillRect/>
          </a:stretch>
        </p:blipFill>
        <p:spPr>
          <a:xfrm>
            <a:off x="3786680" y="955596"/>
            <a:ext cx="3620556" cy="2377440"/>
          </a:xfrm>
          <a:noFill/>
          <a:ln/>
        </p:spPr>
      </p:pic>
      <p:pic>
        <p:nvPicPr>
          <p:cNvPr id="19461" name="Picture 5" descr="kink folds"/>
          <p:cNvPicPr>
            <a:picLocks noGrp="1" noChangeAspect="1" noChangeArrowheads="1"/>
          </p:cNvPicPr>
          <p:nvPr>
            <p:ph sz="quarter" idx="4294967295"/>
          </p:nvPr>
        </p:nvPicPr>
        <p:blipFill>
          <a:blip r:embed="rId4" cstate="print"/>
          <a:srcRect/>
          <a:stretch>
            <a:fillRect/>
          </a:stretch>
        </p:blipFill>
        <p:spPr>
          <a:xfrm>
            <a:off x="458787" y="1315909"/>
            <a:ext cx="2741613" cy="4284663"/>
          </a:xfrm>
          <a:noFill/>
          <a:ln/>
        </p:spPr>
      </p:pic>
      <p:sp>
        <p:nvSpPr>
          <p:cNvPr id="19463" name="Text Box 7"/>
          <p:cNvSpPr txBox="1">
            <a:spLocks noChangeArrowheads="1"/>
          </p:cNvSpPr>
          <p:nvPr/>
        </p:nvSpPr>
        <p:spPr bwMode="auto">
          <a:xfrm>
            <a:off x="3657600" y="3364468"/>
            <a:ext cx="6797040" cy="369332"/>
          </a:xfrm>
          <a:prstGeom prst="rect">
            <a:avLst/>
          </a:prstGeom>
          <a:noFill/>
          <a:ln w="9525">
            <a:noFill/>
            <a:miter lim="800000"/>
            <a:headEnd/>
            <a:tailEnd/>
          </a:ln>
          <a:effectLst/>
        </p:spPr>
        <p:txBody>
          <a:bodyPr wrap="square">
            <a:spAutoFit/>
          </a:bodyPr>
          <a:lstStyle/>
          <a:p>
            <a:r>
              <a:rPr lang="en-US" dirty="0"/>
              <a:t>Recumbent chevron folds (Switzerland) </a:t>
            </a:r>
          </a:p>
        </p:txBody>
      </p:sp>
      <p:sp>
        <p:nvSpPr>
          <p:cNvPr id="2" name="Rectangle 1"/>
          <p:cNvSpPr/>
          <p:nvPr/>
        </p:nvSpPr>
        <p:spPr>
          <a:xfrm>
            <a:off x="458787" y="5650468"/>
            <a:ext cx="1992853" cy="369332"/>
          </a:xfrm>
          <a:prstGeom prst="rect">
            <a:avLst/>
          </a:prstGeom>
        </p:spPr>
        <p:txBody>
          <a:bodyPr wrap="none">
            <a:spAutoFit/>
          </a:bodyPr>
          <a:lstStyle/>
          <a:p>
            <a:r>
              <a:rPr lang="en-US" dirty="0"/>
              <a:t>Kink folds (Spain)</a:t>
            </a:r>
          </a:p>
        </p:txBody>
      </p:sp>
      <p:sp>
        <p:nvSpPr>
          <p:cNvPr id="3" name="Date Placeholder 2"/>
          <p:cNvSpPr>
            <a:spLocks noGrp="1"/>
          </p:cNvSpPr>
          <p:nvPr>
            <p:ph type="dt" sz="half" idx="12"/>
          </p:nvPr>
        </p:nvSpPr>
        <p:spPr/>
        <p:txBody>
          <a:bodyPr/>
          <a:lstStyle/>
          <a:p>
            <a:r>
              <a:rPr lang="en-US"/>
              <a:t>© Ben van der Pluijm</a:t>
            </a:r>
          </a:p>
        </p:txBody>
      </p:sp>
      <p:pic>
        <p:nvPicPr>
          <p:cNvPr id="11" name="Picture 10" descr="ptygmatic fold">
            <a:extLst>
              <a:ext uri="{FF2B5EF4-FFF2-40B4-BE49-F238E27FC236}">
                <a16:creationId xmlns:a16="http://schemas.microsoft.com/office/drawing/2014/main" id="{B7E66381-6AA4-40C7-B4F3-9B122DB13FE3}"/>
              </a:ext>
            </a:extLst>
          </p:cNvPr>
          <p:cNvPicPr>
            <a:picLocks noChangeAspect="1" noChangeArrowheads="1"/>
          </p:cNvPicPr>
          <p:nvPr/>
        </p:nvPicPr>
        <p:blipFill>
          <a:blip r:embed="rId5" cstate="print"/>
          <a:srcRect/>
          <a:stretch>
            <a:fillRect/>
          </a:stretch>
        </p:blipFill>
        <p:spPr bwMode="auto">
          <a:xfrm>
            <a:off x="4335142" y="4004309"/>
            <a:ext cx="3521715" cy="2377440"/>
          </a:xfrm>
          <a:prstGeom prst="rect">
            <a:avLst/>
          </a:prstGeom>
          <a:noFill/>
          <a:ln w="9525">
            <a:noFill/>
            <a:miter lim="800000"/>
            <a:headEnd/>
            <a:tailEnd/>
          </a:ln>
        </p:spPr>
      </p:pic>
      <p:sp>
        <p:nvSpPr>
          <p:cNvPr id="12" name="Text Box 6">
            <a:extLst>
              <a:ext uri="{FF2B5EF4-FFF2-40B4-BE49-F238E27FC236}">
                <a16:creationId xmlns:a16="http://schemas.microsoft.com/office/drawing/2014/main" id="{6CA301FB-27BA-4165-9EB2-4DF234565209}"/>
              </a:ext>
            </a:extLst>
          </p:cNvPr>
          <p:cNvSpPr txBox="1">
            <a:spLocks noChangeArrowheads="1"/>
          </p:cNvSpPr>
          <p:nvPr/>
        </p:nvSpPr>
        <p:spPr bwMode="auto">
          <a:xfrm>
            <a:off x="7856857" y="5683389"/>
            <a:ext cx="3441968" cy="646331"/>
          </a:xfrm>
          <a:prstGeom prst="rect">
            <a:avLst/>
          </a:prstGeom>
          <a:solidFill>
            <a:schemeClr val="bg1"/>
          </a:solidFill>
          <a:ln w="9525">
            <a:noFill/>
            <a:miter lim="800000"/>
            <a:headEnd/>
            <a:tailEnd/>
          </a:ln>
          <a:effectLst/>
        </p:spPr>
        <p:txBody>
          <a:bodyPr wrap="none">
            <a:spAutoFit/>
          </a:bodyPr>
          <a:lstStyle/>
          <a:p>
            <a:r>
              <a:rPr lang="en-US" dirty="0">
                <a:cs typeface="Arial" charset="0"/>
              </a:rPr>
              <a:t>Ptygmatic (</a:t>
            </a:r>
            <a:r>
              <a:rPr lang="en-US" dirty="0" err="1">
                <a:cs typeface="Arial" charset="0"/>
              </a:rPr>
              <a:t>Grk</a:t>
            </a:r>
            <a:r>
              <a:rPr lang="en-US" dirty="0">
                <a:cs typeface="Arial" charset="0"/>
              </a:rPr>
              <a:t>: </a:t>
            </a:r>
            <a:r>
              <a:rPr lang="en-US" dirty="0"/>
              <a:t>highly sinuous) </a:t>
            </a:r>
            <a:br>
              <a:rPr lang="en-US" dirty="0"/>
            </a:br>
            <a:r>
              <a:rPr lang="en-US" dirty="0">
                <a:cs typeface="Arial" charset="0"/>
              </a:rPr>
              <a:t>folds (Switzerland)</a:t>
            </a:r>
          </a:p>
        </p:txBody>
      </p:sp>
      <p:sp>
        <p:nvSpPr>
          <p:cNvPr id="14" name="TextBox 13">
            <a:extLst>
              <a:ext uri="{FF2B5EF4-FFF2-40B4-BE49-F238E27FC236}">
                <a16:creationId xmlns:a16="http://schemas.microsoft.com/office/drawing/2014/main" id="{083CFCB0-02E2-4DBD-B897-4AC8085B71AD}"/>
              </a:ext>
            </a:extLst>
          </p:cNvPr>
          <p:cNvSpPr txBox="1"/>
          <p:nvPr/>
        </p:nvSpPr>
        <p:spPr>
          <a:xfrm>
            <a:off x="9601200" y="4594177"/>
            <a:ext cx="2132013" cy="369332"/>
          </a:xfrm>
          <a:prstGeom prst="rect">
            <a:avLst/>
          </a:prstGeom>
          <a:noFill/>
        </p:spPr>
        <p:txBody>
          <a:bodyPr wrap="square">
            <a:spAutoFit/>
          </a:bodyPr>
          <a:lstStyle/>
          <a:p>
            <a:r>
              <a:rPr lang="en-US" dirty="0"/>
              <a:t>Chevron folds (CA)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Fold Geometries: Monoclines</a:t>
            </a:r>
          </a:p>
        </p:txBody>
      </p:sp>
      <p:sp>
        <p:nvSpPr>
          <p:cNvPr id="3" name="Footer Placeholder 2"/>
          <p:cNvSpPr>
            <a:spLocks noGrp="1"/>
          </p:cNvSpPr>
          <p:nvPr>
            <p:ph type="ftr" sz="quarter" idx="10"/>
          </p:nvPr>
        </p:nvSpPr>
        <p:spPr/>
        <p:txBody>
          <a:bodyPr/>
          <a:lstStyle/>
          <a:p>
            <a:r>
              <a:rPr lang="en-US"/>
              <a:t>Folds &amp; Folding</a:t>
            </a:r>
          </a:p>
        </p:txBody>
      </p:sp>
      <p:sp>
        <p:nvSpPr>
          <p:cNvPr id="4" name="Slide Number Placeholder 3"/>
          <p:cNvSpPr>
            <a:spLocks noGrp="1"/>
          </p:cNvSpPr>
          <p:nvPr>
            <p:ph type="sldNum" sz="quarter" idx="11"/>
          </p:nvPr>
        </p:nvSpPr>
        <p:spPr/>
        <p:txBody>
          <a:bodyPr/>
          <a:lstStyle/>
          <a:p>
            <a:fld id="{9C5C10BD-BED1-4BC7-A842-01D222E724ED}" type="slidenum">
              <a:rPr lang="en-US" smtClean="0"/>
              <a:pPr/>
              <a:t>14</a:t>
            </a:fld>
            <a:endParaRPr lang="en-US"/>
          </a:p>
        </p:txBody>
      </p:sp>
      <p:sp>
        <p:nvSpPr>
          <p:cNvPr id="6" name="Rectangle 5"/>
          <p:cNvSpPr/>
          <p:nvPr/>
        </p:nvSpPr>
        <p:spPr>
          <a:xfrm>
            <a:off x="6743055" y="1463933"/>
            <a:ext cx="4922003" cy="2031325"/>
          </a:xfrm>
          <a:prstGeom prst="rect">
            <a:avLst/>
          </a:prstGeom>
        </p:spPr>
        <p:txBody>
          <a:bodyPr wrap="square">
            <a:spAutoFit/>
          </a:bodyPr>
          <a:lstStyle/>
          <a:p>
            <a:r>
              <a:rPr lang="en-US" dirty="0"/>
              <a:t>Monocline near Bighorn Mountains (WY) Formed as Bighorns pushed upward; monocline on western margin of range. </a:t>
            </a:r>
          </a:p>
          <a:p>
            <a:endParaRPr lang="en-US" dirty="0"/>
          </a:p>
          <a:p>
            <a:r>
              <a:rPr lang="en-US" dirty="0"/>
              <a:t>Uplift is part of Laramide deformation in western U.S., which includes Black Hills (SD), Wind Rivers (WY), and others.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110" b="8316"/>
          <a:stretch/>
        </p:blipFill>
        <p:spPr>
          <a:xfrm>
            <a:off x="533400" y="1590258"/>
            <a:ext cx="5854890" cy="3810000"/>
          </a:xfrm>
          <a:prstGeom prst="rect">
            <a:avLst/>
          </a:prstGeom>
        </p:spPr>
      </p:pic>
      <p:sp>
        <p:nvSpPr>
          <p:cNvPr id="7" name="TextBox 6"/>
          <p:cNvSpPr txBox="1"/>
          <p:nvPr/>
        </p:nvSpPr>
        <p:spPr>
          <a:xfrm>
            <a:off x="533400" y="5410201"/>
            <a:ext cx="1837362" cy="276999"/>
          </a:xfrm>
          <a:prstGeom prst="rect">
            <a:avLst/>
          </a:prstGeom>
          <a:noFill/>
        </p:spPr>
        <p:txBody>
          <a:bodyPr wrap="none" rtlCol="0">
            <a:spAutoFit/>
          </a:bodyPr>
          <a:lstStyle/>
          <a:p>
            <a:r>
              <a:rPr lang="en-US" sz="1200" dirty="0"/>
              <a:t>Credit: Charles Carrigan</a:t>
            </a:r>
          </a:p>
        </p:txBody>
      </p:sp>
      <p:pic>
        <p:nvPicPr>
          <p:cNvPr id="9" name="Picture 8"/>
          <p:cNvPicPr>
            <a:picLocks noChangeAspect="1"/>
          </p:cNvPicPr>
          <p:nvPr/>
        </p:nvPicPr>
        <p:blipFill rotWithShape="1">
          <a:blip r:embed="rId4"/>
          <a:srcRect t="8126" b="17381"/>
          <a:stretch/>
        </p:blipFill>
        <p:spPr>
          <a:xfrm>
            <a:off x="7315200" y="3676650"/>
            <a:ext cx="4114800" cy="2571750"/>
          </a:xfrm>
          <a:prstGeom prst="rect">
            <a:avLst/>
          </a:prstGeom>
        </p:spPr>
      </p:pic>
      <p:sp>
        <p:nvSpPr>
          <p:cNvPr id="5" name="Date Placeholder 4"/>
          <p:cNvSpPr>
            <a:spLocks noGrp="1"/>
          </p:cNvSpPr>
          <p:nvPr>
            <p:ph type="dt" sz="half" idx="12"/>
          </p:nvPr>
        </p:nvSpPr>
        <p:spPr/>
        <p:txBody>
          <a:bodyPr/>
          <a:lstStyle/>
          <a:p>
            <a:r>
              <a:rPr lang="en-US"/>
              <a:t>© Ben van der Pluijm</a:t>
            </a:r>
          </a:p>
        </p:txBody>
      </p:sp>
      <p:sp>
        <p:nvSpPr>
          <p:cNvPr id="10" name="TextBox 9">
            <a:extLst>
              <a:ext uri="{FF2B5EF4-FFF2-40B4-BE49-F238E27FC236}">
                <a16:creationId xmlns:a16="http://schemas.microsoft.com/office/drawing/2014/main" id="{2DD22DCB-82EE-4EE9-8053-627A83C441FB}"/>
              </a:ext>
            </a:extLst>
          </p:cNvPr>
          <p:cNvSpPr txBox="1"/>
          <p:nvPr/>
        </p:nvSpPr>
        <p:spPr>
          <a:xfrm>
            <a:off x="10441137" y="4320391"/>
            <a:ext cx="891591" cy="276999"/>
          </a:xfrm>
          <a:prstGeom prst="rect">
            <a:avLst/>
          </a:prstGeom>
          <a:noFill/>
        </p:spPr>
        <p:txBody>
          <a:bodyPr wrap="none" rtlCol="0">
            <a:spAutoFit/>
          </a:bodyPr>
          <a:lstStyle/>
          <a:p>
            <a:r>
              <a:rPr lang="en-US" sz="1200" dirty="0">
                <a:solidFill>
                  <a:schemeClr val="bg1"/>
                </a:solidFill>
              </a:rPr>
              <a:t>Black Hills</a:t>
            </a:r>
          </a:p>
        </p:txBody>
      </p:sp>
      <p:sp>
        <p:nvSpPr>
          <p:cNvPr id="11" name="TextBox 10">
            <a:extLst>
              <a:ext uri="{FF2B5EF4-FFF2-40B4-BE49-F238E27FC236}">
                <a16:creationId xmlns:a16="http://schemas.microsoft.com/office/drawing/2014/main" id="{2C3AD807-6995-4750-BC0D-78E842F2B37F}"/>
              </a:ext>
            </a:extLst>
          </p:cNvPr>
          <p:cNvSpPr txBox="1"/>
          <p:nvPr/>
        </p:nvSpPr>
        <p:spPr>
          <a:xfrm>
            <a:off x="8943636" y="4142601"/>
            <a:ext cx="857927" cy="276999"/>
          </a:xfrm>
          <a:prstGeom prst="rect">
            <a:avLst/>
          </a:prstGeom>
          <a:noFill/>
        </p:spPr>
        <p:txBody>
          <a:bodyPr wrap="none" rtlCol="0">
            <a:spAutoFit/>
          </a:bodyPr>
          <a:lstStyle/>
          <a:p>
            <a:r>
              <a:rPr lang="en-US" sz="1200" dirty="0">
                <a:solidFill>
                  <a:schemeClr val="bg1"/>
                </a:solidFill>
              </a:rPr>
              <a:t>Big Horns</a:t>
            </a:r>
          </a:p>
        </p:txBody>
      </p:sp>
      <p:sp>
        <p:nvSpPr>
          <p:cNvPr id="12" name="TextBox 11">
            <a:extLst>
              <a:ext uri="{FF2B5EF4-FFF2-40B4-BE49-F238E27FC236}">
                <a16:creationId xmlns:a16="http://schemas.microsoft.com/office/drawing/2014/main" id="{6F680EBA-557C-49C7-8308-F6858FF3FDA0}"/>
              </a:ext>
            </a:extLst>
          </p:cNvPr>
          <p:cNvSpPr txBox="1"/>
          <p:nvPr/>
        </p:nvSpPr>
        <p:spPr>
          <a:xfrm>
            <a:off x="8208853" y="5061113"/>
            <a:ext cx="1011815" cy="276999"/>
          </a:xfrm>
          <a:prstGeom prst="rect">
            <a:avLst/>
          </a:prstGeom>
          <a:noFill/>
        </p:spPr>
        <p:txBody>
          <a:bodyPr wrap="none" rtlCol="0">
            <a:spAutoFit/>
          </a:bodyPr>
          <a:lstStyle/>
          <a:p>
            <a:r>
              <a:rPr lang="en-US" sz="1200" dirty="0">
                <a:solidFill>
                  <a:schemeClr val="bg1"/>
                </a:solidFill>
              </a:rPr>
              <a:t>Wind Rivers</a:t>
            </a:r>
          </a:p>
        </p:txBody>
      </p:sp>
      <p:sp>
        <p:nvSpPr>
          <p:cNvPr id="13" name="TextBox 12">
            <a:extLst>
              <a:ext uri="{FF2B5EF4-FFF2-40B4-BE49-F238E27FC236}">
                <a16:creationId xmlns:a16="http://schemas.microsoft.com/office/drawing/2014/main" id="{0B1E344D-26D6-4E50-B1A5-EC3C03107C8D}"/>
              </a:ext>
            </a:extLst>
          </p:cNvPr>
          <p:cNvSpPr txBox="1"/>
          <p:nvPr/>
        </p:nvSpPr>
        <p:spPr>
          <a:xfrm rot="16649525">
            <a:off x="7026784" y="5040518"/>
            <a:ext cx="1361270" cy="276999"/>
          </a:xfrm>
          <a:prstGeom prst="rect">
            <a:avLst/>
          </a:prstGeom>
          <a:noFill/>
        </p:spPr>
        <p:txBody>
          <a:bodyPr wrap="none" rtlCol="0">
            <a:spAutoFit/>
          </a:bodyPr>
          <a:lstStyle/>
          <a:p>
            <a:r>
              <a:rPr lang="en-US" sz="1200" dirty="0">
                <a:solidFill>
                  <a:schemeClr val="bg1"/>
                </a:solidFill>
              </a:rPr>
              <a:t>Rocky Mountains</a:t>
            </a:r>
          </a:p>
        </p:txBody>
      </p:sp>
    </p:spTree>
    <p:extLst>
      <p:ext uri="{BB962C8B-B14F-4D97-AF65-F5344CB8AC3E}">
        <p14:creationId xmlns:p14="http://schemas.microsoft.com/office/powerpoint/2010/main" val="85238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r>
              <a:rPr lang="en-US"/>
              <a:t>Folds &amp; Folding</a:t>
            </a:r>
          </a:p>
        </p:txBody>
      </p:sp>
      <p:sp>
        <p:nvSpPr>
          <p:cNvPr id="10" name="Slide Number Placeholder 3"/>
          <p:cNvSpPr>
            <a:spLocks noGrp="1"/>
          </p:cNvSpPr>
          <p:nvPr>
            <p:ph type="sldNum" sz="quarter" idx="11"/>
          </p:nvPr>
        </p:nvSpPr>
        <p:spPr/>
        <p:txBody>
          <a:bodyPr/>
          <a:lstStyle/>
          <a:p>
            <a:fld id="{0FE0E2B1-9D9F-433F-A0EA-24AE6E8B1325}" type="slidenum">
              <a:rPr lang="en-US"/>
              <a:pPr/>
              <a:t>15</a:t>
            </a:fld>
            <a:endParaRPr lang="en-US"/>
          </a:p>
        </p:txBody>
      </p:sp>
      <p:sp>
        <p:nvSpPr>
          <p:cNvPr id="24578" name="Rectangle 2"/>
          <p:cNvSpPr>
            <a:spLocks noGrp="1" noChangeArrowheads="1"/>
          </p:cNvSpPr>
          <p:nvPr>
            <p:ph type="title"/>
          </p:nvPr>
        </p:nvSpPr>
        <p:spPr/>
        <p:txBody>
          <a:bodyPr/>
          <a:lstStyle/>
          <a:p>
            <a:r>
              <a:rPr lang="en-US" dirty="0"/>
              <a:t>Super(</a:t>
            </a:r>
            <a:r>
              <a:rPr lang="en-US" dirty="0" err="1"/>
              <a:t>im</a:t>
            </a:r>
            <a:r>
              <a:rPr lang="en-US" dirty="0"/>
              <a:t>)posed Folding: Fold Interference Patterns</a:t>
            </a:r>
          </a:p>
        </p:txBody>
      </p:sp>
      <p:pic>
        <p:nvPicPr>
          <p:cNvPr id="24579" name="Picture 3" descr="type3 Alps"/>
          <p:cNvPicPr>
            <a:picLocks noChangeAspect="1" noChangeArrowheads="1"/>
          </p:cNvPicPr>
          <p:nvPr/>
        </p:nvPicPr>
        <p:blipFill>
          <a:blip r:embed="rId2" cstate="print"/>
          <a:srcRect/>
          <a:stretch>
            <a:fillRect/>
          </a:stretch>
        </p:blipFill>
        <p:spPr bwMode="auto">
          <a:xfrm>
            <a:off x="1373188" y="3962401"/>
            <a:ext cx="3656012" cy="2366963"/>
          </a:xfrm>
          <a:prstGeom prst="rect">
            <a:avLst/>
          </a:prstGeom>
          <a:noFill/>
        </p:spPr>
      </p:pic>
      <p:pic>
        <p:nvPicPr>
          <p:cNvPr id="24580" name="Picture 4" descr="type1 Scotland"/>
          <p:cNvPicPr>
            <a:picLocks noChangeAspect="1" noChangeArrowheads="1"/>
          </p:cNvPicPr>
          <p:nvPr/>
        </p:nvPicPr>
        <p:blipFill>
          <a:blip r:embed="rId3" cstate="print"/>
          <a:srcRect/>
          <a:stretch>
            <a:fillRect/>
          </a:stretch>
        </p:blipFill>
        <p:spPr bwMode="auto">
          <a:xfrm>
            <a:off x="1371601" y="1295401"/>
            <a:ext cx="3656013" cy="2339975"/>
          </a:xfrm>
          <a:prstGeom prst="rect">
            <a:avLst/>
          </a:prstGeom>
          <a:noFill/>
        </p:spPr>
      </p:pic>
      <p:pic>
        <p:nvPicPr>
          <p:cNvPr id="24581" name="Picture 5" descr="type 2 Alps"/>
          <p:cNvPicPr>
            <a:picLocks noChangeAspect="1" noChangeArrowheads="1"/>
          </p:cNvPicPr>
          <p:nvPr/>
        </p:nvPicPr>
        <p:blipFill>
          <a:blip r:embed="rId4" cstate="print"/>
          <a:srcRect/>
          <a:stretch>
            <a:fillRect/>
          </a:stretch>
        </p:blipFill>
        <p:spPr bwMode="auto">
          <a:xfrm>
            <a:off x="7620000" y="1714563"/>
            <a:ext cx="2800350" cy="4265613"/>
          </a:xfrm>
          <a:prstGeom prst="rect">
            <a:avLst/>
          </a:prstGeom>
          <a:noFill/>
        </p:spPr>
      </p:pic>
      <p:sp>
        <p:nvSpPr>
          <p:cNvPr id="24582" name="Text Box 6"/>
          <p:cNvSpPr txBox="1">
            <a:spLocks noChangeArrowheads="1"/>
          </p:cNvSpPr>
          <p:nvPr/>
        </p:nvSpPr>
        <p:spPr bwMode="auto">
          <a:xfrm>
            <a:off x="4343400" y="3200400"/>
            <a:ext cx="2665153" cy="461665"/>
          </a:xfrm>
          <a:prstGeom prst="rect">
            <a:avLst/>
          </a:prstGeom>
          <a:solidFill>
            <a:schemeClr val="bg1"/>
          </a:solidFill>
          <a:ln w="9525">
            <a:noFill/>
            <a:miter lim="800000"/>
            <a:headEnd/>
            <a:tailEnd/>
          </a:ln>
          <a:effectLst/>
        </p:spPr>
        <p:txBody>
          <a:bodyPr wrap="none">
            <a:spAutoFit/>
          </a:bodyPr>
          <a:lstStyle/>
          <a:p>
            <a:r>
              <a:rPr lang="en-US" sz="2400" dirty="0">
                <a:cs typeface="Arial" charset="0"/>
              </a:rPr>
              <a:t>Type 1: “egg box”</a:t>
            </a:r>
          </a:p>
        </p:txBody>
      </p:sp>
      <p:sp>
        <p:nvSpPr>
          <p:cNvPr id="24583" name="Text Box 7"/>
          <p:cNvSpPr txBox="1">
            <a:spLocks noChangeArrowheads="1"/>
          </p:cNvSpPr>
          <p:nvPr/>
        </p:nvSpPr>
        <p:spPr bwMode="auto">
          <a:xfrm>
            <a:off x="4343400" y="5943600"/>
            <a:ext cx="2562561" cy="461665"/>
          </a:xfrm>
          <a:prstGeom prst="rect">
            <a:avLst/>
          </a:prstGeom>
          <a:solidFill>
            <a:schemeClr val="bg1"/>
          </a:solidFill>
          <a:ln w="9525">
            <a:noFill/>
            <a:miter lim="800000"/>
            <a:headEnd/>
            <a:tailEnd/>
          </a:ln>
          <a:effectLst/>
        </p:spPr>
        <p:txBody>
          <a:bodyPr wrap="none">
            <a:spAutoFit/>
          </a:bodyPr>
          <a:lstStyle/>
          <a:p>
            <a:r>
              <a:rPr lang="en-US" sz="2400" dirty="0">
                <a:cs typeface="Arial" charset="0"/>
              </a:rPr>
              <a:t>Type 3: “zig-zag”</a:t>
            </a:r>
          </a:p>
        </p:txBody>
      </p:sp>
      <p:sp>
        <p:nvSpPr>
          <p:cNvPr id="24584" name="Text Box 8"/>
          <p:cNvSpPr txBox="1">
            <a:spLocks noChangeArrowheads="1"/>
          </p:cNvSpPr>
          <p:nvPr/>
        </p:nvSpPr>
        <p:spPr bwMode="auto">
          <a:xfrm>
            <a:off x="9643711" y="5486175"/>
            <a:ext cx="1845377" cy="830997"/>
          </a:xfrm>
          <a:prstGeom prst="rect">
            <a:avLst/>
          </a:prstGeom>
          <a:solidFill>
            <a:schemeClr val="bg1"/>
          </a:solidFill>
          <a:ln w="9525">
            <a:noFill/>
            <a:miter lim="800000"/>
            <a:headEnd/>
            <a:tailEnd/>
          </a:ln>
          <a:effectLst/>
        </p:spPr>
        <p:txBody>
          <a:bodyPr wrap="none">
            <a:spAutoFit/>
          </a:bodyPr>
          <a:lstStyle/>
          <a:p>
            <a:r>
              <a:rPr lang="en-US" sz="2400" dirty="0">
                <a:cs typeface="Arial" charset="0"/>
              </a:rPr>
              <a:t>Type 2: </a:t>
            </a:r>
          </a:p>
          <a:p>
            <a:r>
              <a:rPr lang="en-US" sz="2400" dirty="0">
                <a:cs typeface="Arial" charset="0"/>
              </a:rPr>
              <a:t>“mushroom”</a:t>
            </a:r>
          </a:p>
        </p:txBody>
      </p:sp>
      <p:sp>
        <p:nvSpPr>
          <p:cNvPr id="2" name="Date Placeholder 1"/>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524000"/>
            <a:ext cx="8321040" cy="2899460"/>
          </a:xfrm>
          <a:prstGeom prst="rect">
            <a:avLst/>
          </a:prstGeom>
        </p:spPr>
      </p:pic>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7548AF96-2508-4F8E-B8A7-73573651D92D}" type="slidenum">
              <a:rPr lang="en-US"/>
              <a:pPr/>
              <a:t>16</a:t>
            </a:fld>
            <a:endParaRPr lang="en-US"/>
          </a:p>
        </p:txBody>
      </p:sp>
      <p:sp>
        <p:nvSpPr>
          <p:cNvPr id="61442" name="Rectangle 2"/>
          <p:cNvSpPr>
            <a:spLocks noGrp="1" noChangeArrowheads="1"/>
          </p:cNvSpPr>
          <p:nvPr>
            <p:ph type="title"/>
          </p:nvPr>
        </p:nvSpPr>
        <p:spPr/>
        <p:txBody>
          <a:bodyPr/>
          <a:lstStyle/>
          <a:p>
            <a:r>
              <a:rPr lang="en-US" dirty="0"/>
              <a:t>Fold Interference</a:t>
            </a:r>
          </a:p>
        </p:txBody>
      </p:sp>
      <p:pic>
        <p:nvPicPr>
          <p:cNvPr id="61445" name="Picture 5" descr="type3 Alps"/>
          <p:cNvPicPr>
            <a:picLocks noChangeAspect="1" noChangeArrowheads="1"/>
          </p:cNvPicPr>
          <p:nvPr/>
        </p:nvPicPr>
        <p:blipFill>
          <a:blip r:embed="rId4" cstate="print"/>
          <a:srcRect/>
          <a:stretch>
            <a:fillRect/>
          </a:stretch>
        </p:blipFill>
        <p:spPr bwMode="auto">
          <a:xfrm>
            <a:off x="6705600" y="4452938"/>
            <a:ext cx="3124200" cy="2024062"/>
          </a:xfrm>
          <a:prstGeom prst="rect">
            <a:avLst/>
          </a:prstGeom>
          <a:noFill/>
        </p:spPr>
      </p:pic>
      <p:sp>
        <p:nvSpPr>
          <p:cNvPr id="2" name="Rectangle 1"/>
          <p:cNvSpPr/>
          <p:nvPr/>
        </p:nvSpPr>
        <p:spPr>
          <a:xfrm>
            <a:off x="1905000" y="4953000"/>
            <a:ext cx="4572000" cy="923330"/>
          </a:xfrm>
          <a:prstGeom prst="rect">
            <a:avLst/>
          </a:prstGeom>
        </p:spPr>
        <p:txBody>
          <a:bodyPr>
            <a:spAutoFit/>
          </a:bodyPr>
          <a:lstStyle/>
          <a:p>
            <a:r>
              <a:rPr lang="en-US" dirty="0"/>
              <a:t>F</a:t>
            </a:r>
            <a:r>
              <a:rPr lang="en-US" baseline="-25000" dirty="0"/>
              <a:t>A</a:t>
            </a:r>
            <a:r>
              <a:rPr lang="en-US" dirty="0"/>
              <a:t> recumbent folds (a) are overprinted by F</a:t>
            </a:r>
            <a:r>
              <a:rPr lang="en-US" baseline="-25000" dirty="0"/>
              <a:t>B</a:t>
            </a:r>
            <a:r>
              <a:rPr lang="en-US" dirty="0"/>
              <a:t> upright folds (b), producing the fold interference pattern in (c).</a:t>
            </a:r>
          </a:p>
        </p:txBody>
      </p:sp>
      <p:sp>
        <p:nvSpPr>
          <p:cNvPr id="8" name="Rectangle 7"/>
          <p:cNvSpPr/>
          <p:nvPr/>
        </p:nvSpPr>
        <p:spPr bwMode="auto">
          <a:xfrm>
            <a:off x="1981200" y="1280518"/>
            <a:ext cx="2209800" cy="2834283"/>
          </a:xfrm>
          <a:prstGeom prst="rect">
            <a:avLst/>
          </a:prstGeom>
          <a:blipFill>
            <a:blip r:embed="rId5">
              <a:alphaModFix amt="43000"/>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Curved Right Arrow 9"/>
          <p:cNvSpPr/>
          <p:nvPr/>
        </p:nvSpPr>
        <p:spPr bwMode="auto">
          <a:xfrm rot="5400000">
            <a:off x="5814715" y="-2186285"/>
            <a:ext cx="867370" cy="6705600"/>
          </a:xfrm>
          <a:prstGeom prst="curvedRightArrow">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Date Placeholder 3"/>
          <p:cNvSpPr>
            <a:spLocks noGrp="1"/>
          </p:cNvSpPr>
          <p:nvPr>
            <p:ph type="dt" sz="half" idx="12"/>
          </p:nvPr>
        </p:nvSpPr>
        <p:spPr/>
        <p:txBody>
          <a:bodyPr/>
          <a:lstStyle/>
          <a:p>
            <a:r>
              <a:rPr lang="en-US"/>
              <a:t>© Ben van der Pluijm</a:t>
            </a:r>
          </a:p>
        </p:txBody>
      </p:sp>
      <p:pic>
        <p:nvPicPr>
          <p:cNvPr id="11" name="Picture 10">
            <a:extLst>
              <a:ext uri="{FF2B5EF4-FFF2-40B4-BE49-F238E27FC236}">
                <a16:creationId xmlns:a16="http://schemas.microsoft.com/office/drawing/2014/main" id="{FBB120C7-369B-4406-89DC-FE6DD2016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20" r="29487"/>
          <a:stretch/>
        </p:blipFill>
        <p:spPr>
          <a:xfrm>
            <a:off x="4495800" y="1524000"/>
            <a:ext cx="3352800" cy="2899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Basic Fold Interference Patterns</a:t>
            </a:r>
          </a:p>
        </p:txBody>
      </p:sp>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9A505F0A-34B0-459A-ACDA-8130BF4C6FCA}" type="slidenum">
              <a:rPr lang="en-US"/>
              <a:pPr/>
              <a:t>17</a:t>
            </a:fld>
            <a:endParaRPr lang="en-US"/>
          </a:p>
        </p:txBody>
      </p:sp>
      <p:sp>
        <p:nvSpPr>
          <p:cNvPr id="4" name="Date Placeholder 3"/>
          <p:cNvSpPr>
            <a:spLocks noGrp="1"/>
          </p:cNvSpPr>
          <p:nvPr>
            <p:ph type="dt" sz="half" idx="12"/>
          </p:nvPr>
        </p:nvSpPr>
        <p:spPr/>
        <p:txBody>
          <a:bodyPr/>
          <a:lstStyle/>
          <a:p>
            <a:r>
              <a:rPr lang="en-US"/>
              <a:t>© Ben van der Pluijm</a:t>
            </a:r>
          </a:p>
        </p:txBody>
      </p:sp>
      <p:sp>
        <p:nvSpPr>
          <p:cNvPr id="62470" name="Text Box 6"/>
          <p:cNvSpPr txBox="1">
            <a:spLocks noChangeArrowheads="1"/>
          </p:cNvSpPr>
          <p:nvPr/>
        </p:nvSpPr>
        <p:spPr bwMode="auto">
          <a:xfrm>
            <a:off x="330200" y="4756884"/>
            <a:ext cx="2743200" cy="1631216"/>
          </a:xfrm>
          <a:prstGeom prst="rect">
            <a:avLst/>
          </a:prstGeom>
          <a:noFill/>
          <a:ln w="9525">
            <a:noFill/>
            <a:miter lim="800000"/>
            <a:headEnd/>
            <a:tailEnd/>
          </a:ln>
          <a:effectLst/>
        </p:spPr>
        <p:txBody>
          <a:bodyPr wrap="square">
            <a:spAutoFit/>
          </a:bodyPr>
          <a:lstStyle/>
          <a:p>
            <a:r>
              <a:rPr lang="en-US" sz="2000" dirty="0"/>
              <a:t>F2 folds (a</a:t>
            </a:r>
            <a:r>
              <a:rPr lang="en-US" sz="2000" baseline="-25000" dirty="0"/>
              <a:t>2</a:t>
            </a:r>
            <a:r>
              <a:rPr lang="en-US" sz="2000" dirty="0"/>
              <a:t> is relative shear direction and b</a:t>
            </a:r>
            <a:r>
              <a:rPr lang="en-US" sz="2000" baseline="-25000" dirty="0"/>
              <a:t>2</a:t>
            </a:r>
            <a:r>
              <a:rPr lang="en-US" sz="2000" dirty="0"/>
              <a:t> is hinge line) are superimposed on pre-existing F1 folds.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1389" b="48633"/>
          <a:stretch/>
        </p:blipFill>
        <p:spPr>
          <a:xfrm>
            <a:off x="304800" y="967090"/>
            <a:ext cx="2667000" cy="340535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4377" r="51389"/>
          <a:stretch/>
        </p:blipFill>
        <p:spPr>
          <a:xfrm>
            <a:off x="6248400" y="838200"/>
            <a:ext cx="2667000" cy="3024490"/>
          </a:xfrm>
          <a:prstGeom prst="rect">
            <a:avLst/>
          </a:prstGeom>
        </p:spPr>
      </p:pic>
      <p:pic>
        <p:nvPicPr>
          <p:cNvPr id="8" name="Picture 3" descr="type3 Alps"/>
          <p:cNvPicPr>
            <a:picLocks noChangeAspect="1" noChangeArrowheads="1"/>
          </p:cNvPicPr>
          <p:nvPr/>
        </p:nvPicPr>
        <p:blipFill>
          <a:blip r:embed="rId4" cstate="print"/>
          <a:srcRect/>
          <a:stretch>
            <a:fillRect/>
          </a:stretch>
        </p:blipFill>
        <p:spPr bwMode="auto">
          <a:xfrm>
            <a:off x="9326880" y="4411486"/>
            <a:ext cx="2560320" cy="1657593"/>
          </a:xfrm>
          <a:prstGeom prst="rect">
            <a:avLst/>
          </a:prstGeom>
          <a:noFill/>
        </p:spPr>
      </p:pic>
      <p:pic>
        <p:nvPicPr>
          <p:cNvPr id="9" name="Picture 4" descr="type1 Scotland"/>
          <p:cNvPicPr>
            <a:picLocks noChangeAspect="1" noChangeArrowheads="1"/>
          </p:cNvPicPr>
          <p:nvPr/>
        </p:nvPicPr>
        <p:blipFill>
          <a:blip r:embed="rId5" cstate="print"/>
          <a:srcRect/>
          <a:stretch>
            <a:fillRect/>
          </a:stretch>
        </p:blipFill>
        <p:spPr bwMode="auto">
          <a:xfrm>
            <a:off x="3352800" y="4419600"/>
            <a:ext cx="2560320" cy="1638693"/>
          </a:xfrm>
          <a:prstGeom prst="rect">
            <a:avLst/>
          </a:prstGeom>
          <a:noFill/>
        </p:spPr>
      </p:pic>
      <p:pic>
        <p:nvPicPr>
          <p:cNvPr id="10" name="Picture 5" descr="type 2 Alps"/>
          <p:cNvPicPr>
            <a:picLocks noChangeAspect="1" noChangeArrowheads="1"/>
          </p:cNvPicPr>
          <p:nvPr/>
        </p:nvPicPr>
        <p:blipFill>
          <a:blip r:embed="rId6" cstate="print"/>
          <a:srcRect/>
          <a:stretch>
            <a:fillRect/>
          </a:stretch>
        </p:blipFill>
        <p:spPr bwMode="auto">
          <a:xfrm>
            <a:off x="6870987" y="3911918"/>
            <a:ext cx="1680835" cy="2560320"/>
          </a:xfrm>
          <a:prstGeom prst="rect">
            <a:avLst/>
          </a:prstGeom>
          <a:noFill/>
        </p:spPr>
      </p:pic>
      <p:pic>
        <p:nvPicPr>
          <p:cNvPr id="12" name="Picture 11">
            <a:extLst>
              <a:ext uri="{FF2B5EF4-FFF2-40B4-BE49-F238E27FC236}">
                <a16:creationId xmlns:a16="http://schemas.microsoft.com/office/drawing/2014/main" id="{B0FAC745-A5EC-4189-AEC6-FACAF99986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89" b="48633"/>
          <a:stretch/>
        </p:blipFill>
        <p:spPr>
          <a:xfrm>
            <a:off x="3276600" y="967090"/>
            <a:ext cx="2667000" cy="3405352"/>
          </a:xfrm>
          <a:prstGeom prst="rect">
            <a:avLst/>
          </a:prstGeom>
        </p:spPr>
      </p:pic>
      <p:pic>
        <p:nvPicPr>
          <p:cNvPr id="13" name="Picture 12">
            <a:extLst>
              <a:ext uri="{FF2B5EF4-FFF2-40B4-BE49-F238E27FC236}">
                <a16:creationId xmlns:a16="http://schemas.microsoft.com/office/drawing/2014/main" id="{7D0A5CEA-F99E-4A80-962D-C2D4CF8CB2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89" t="54377"/>
          <a:stretch/>
        </p:blipFill>
        <p:spPr>
          <a:xfrm>
            <a:off x="9155624" y="788921"/>
            <a:ext cx="2667000" cy="3024490"/>
          </a:xfrm>
          <a:prstGeom prst="rect">
            <a:avLst/>
          </a:prstGeom>
        </p:spPr>
      </p:pic>
    </p:spTree>
    <p:extLst>
      <p:ext uri="{BB962C8B-B14F-4D97-AF65-F5344CB8AC3E}">
        <p14:creationId xmlns:p14="http://schemas.microsoft.com/office/powerpoint/2010/main" val="199632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 Fold Interference (Visible Geology)</a:t>
            </a:r>
          </a:p>
        </p:txBody>
      </p:sp>
      <p:sp>
        <p:nvSpPr>
          <p:cNvPr id="3" name="Footer Placeholder 2"/>
          <p:cNvSpPr>
            <a:spLocks noGrp="1"/>
          </p:cNvSpPr>
          <p:nvPr>
            <p:ph type="ftr" sz="quarter" idx="10"/>
          </p:nvPr>
        </p:nvSpPr>
        <p:spPr/>
        <p:txBody>
          <a:bodyPr/>
          <a:lstStyle/>
          <a:p>
            <a:r>
              <a:rPr lang="en-US"/>
              <a:t>Folds &amp; Folding</a:t>
            </a:r>
          </a:p>
        </p:txBody>
      </p:sp>
      <p:sp>
        <p:nvSpPr>
          <p:cNvPr id="4" name="Slide Number Placeholder 3"/>
          <p:cNvSpPr>
            <a:spLocks noGrp="1"/>
          </p:cNvSpPr>
          <p:nvPr>
            <p:ph type="sldNum" sz="quarter" idx="11"/>
          </p:nvPr>
        </p:nvSpPr>
        <p:spPr/>
        <p:txBody>
          <a:bodyPr/>
          <a:lstStyle/>
          <a:p>
            <a:fld id="{9C5C10BD-BED1-4BC7-A842-01D222E724ED}" type="slidenum">
              <a:rPr lang="en-US" smtClean="0"/>
              <a:pPr/>
              <a:t>18</a:t>
            </a:fld>
            <a:endParaRPr lang="en-US"/>
          </a:p>
        </p:txBody>
      </p:sp>
      <p:sp>
        <p:nvSpPr>
          <p:cNvPr id="7" name="Rectangle 6"/>
          <p:cNvSpPr/>
          <p:nvPr/>
        </p:nvSpPr>
        <p:spPr>
          <a:xfrm>
            <a:off x="7010400" y="6183868"/>
            <a:ext cx="3206840" cy="369332"/>
          </a:xfrm>
          <a:prstGeom prst="rect">
            <a:avLst/>
          </a:prstGeom>
          <a:solidFill>
            <a:schemeClr val="bg1"/>
          </a:solidFill>
          <a:effectLst>
            <a:outerShdw blurRad="63500" sx="102000" sy="102000" algn="ctr" rotWithShape="0">
              <a:prstClr val="black">
                <a:alpha val="40000"/>
              </a:prstClr>
            </a:outerShdw>
          </a:effectLst>
        </p:spPr>
        <p:txBody>
          <a:bodyPr wrap="none">
            <a:spAutoFit/>
          </a:bodyPr>
          <a:lstStyle/>
          <a:p>
            <a:r>
              <a:rPr lang="en-US" dirty="0">
                <a:hlinkClick r:id="rId3"/>
              </a:rPr>
              <a:t>http://app.visiblegeology.com/</a:t>
            </a:r>
            <a:endParaRPr lang="en-US" dirty="0"/>
          </a:p>
        </p:txBody>
      </p:sp>
      <p:sp>
        <p:nvSpPr>
          <p:cNvPr id="5" name="Rectangle 4"/>
          <p:cNvSpPr/>
          <p:nvPr/>
        </p:nvSpPr>
        <p:spPr>
          <a:xfrm>
            <a:off x="507999" y="914400"/>
            <a:ext cx="4597401" cy="5355312"/>
          </a:xfrm>
          <a:prstGeom prst="rect">
            <a:avLst/>
          </a:prstGeom>
        </p:spPr>
        <p:txBody>
          <a:bodyPr wrap="square">
            <a:spAutoFit/>
          </a:bodyPr>
          <a:lstStyle/>
          <a:p>
            <a:r>
              <a:rPr lang="en-US" dirty="0"/>
              <a:t>This interactive webapp creates fold interference patterns.  View, rotate and even add erosional surfaces and topography.</a:t>
            </a:r>
          </a:p>
          <a:p>
            <a:endParaRPr lang="en-US" dirty="0"/>
          </a:p>
          <a:p>
            <a:pPr marL="342900" indent="-342900">
              <a:buFont typeface="+mj-lt"/>
              <a:buAutoNum type="arabicPeriod"/>
            </a:pPr>
            <a:r>
              <a:rPr lang="en-US" dirty="0"/>
              <a:t>Create a layered block.  Go to Geologic Beds and add beds until block is filled.  </a:t>
            </a:r>
          </a:p>
          <a:p>
            <a:pPr marL="342900" indent="-342900">
              <a:buFont typeface="+mj-lt"/>
              <a:buAutoNum type="arabicPeriod"/>
            </a:pPr>
            <a:r>
              <a:rPr lang="en-US" dirty="0"/>
              <a:t>Go to Folds, Add Folding Event, and create outcrop pattern (click on </a:t>
            </a:r>
            <a:r>
              <a:rPr lang="en-US" dirty="0">
                <a:sym typeface="Symbol" panose="05050102010706020507" pitchFamily="18" charset="2"/>
              </a:rPr>
              <a:t>)</a:t>
            </a:r>
          </a:p>
          <a:p>
            <a:pPr marL="342900" indent="-342900">
              <a:buFont typeface="+mj-lt"/>
              <a:buAutoNum type="arabicPeriod"/>
            </a:pPr>
            <a:r>
              <a:rPr lang="en-US" dirty="0"/>
              <a:t>Add second Folding Event to visualize interference outcrop pattern (click on </a:t>
            </a:r>
            <a:r>
              <a:rPr lang="en-US" dirty="0">
                <a:sym typeface="Symbol" panose="05050102010706020507" pitchFamily="18" charset="2"/>
              </a:rPr>
              <a:t></a:t>
            </a:r>
            <a:r>
              <a:rPr lang="en-US" dirty="0"/>
              <a:t>).</a:t>
            </a:r>
          </a:p>
          <a:p>
            <a:endParaRPr lang="en-US" dirty="0"/>
          </a:p>
          <a:p>
            <a:r>
              <a:rPr lang="en-US" dirty="0"/>
              <a:t>Fold, Fold Again, Rotate, Erode, </a:t>
            </a:r>
            <a:br>
              <a:rPr lang="en-US" dirty="0"/>
            </a:br>
            <a:r>
              <a:rPr lang="en-US" dirty="0"/>
              <a:t>and Learn …</a:t>
            </a:r>
          </a:p>
          <a:p>
            <a:endParaRPr lang="en-US" dirty="0"/>
          </a:p>
          <a:p>
            <a:r>
              <a:rPr lang="en-US" b="1" dirty="0"/>
              <a:t>Submit images of Type 1, 2, 3 end-members we discussed (upload 3 screenshots)</a:t>
            </a:r>
          </a:p>
        </p:txBody>
      </p:sp>
      <p:pic>
        <p:nvPicPr>
          <p:cNvPr id="8" name="Picture 7"/>
          <p:cNvPicPr>
            <a:picLocks noChangeAspect="1"/>
          </p:cNvPicPr>
          <p:nvPr/>
        </p:nvPicPr>
        <p:blipFill>
          <a:blip r:embed="rId4"/>
          <a:stretch>
            <a:fillRect/>
          </a:stretch>
        </p:blipFill>
        <p:spPr>
          <a:xfrm>
            <a:off x="5105400" y="888985"/>
            <a:ext cx="6583680" cy="5207015"/>
          </a:xfrm>
          <a:prstGeom prst="rect">
            <a:avLst/>
          </a:prstGeom>
        </p:spPr>
      </p:pic>
      <p:sp>
        <p:nvSpPr>
          <p:cNvPr id="6" name="Date Placeholder 5"/>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10710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0E9CDF3C-E20C-4D40-9771-F398007DEFFA}" type="slidenum">
              <a:rPr lang="en-US"/>
              <a:pPr/>
              <a:t>19</a:t>
            </a:fld>
            <a:endParaRPr lang="en-US"/>
          </a:p>
        </p:txBody>
      </p:sp>
      <p:sp>
        <p:nvSpPr>
          <p:cNvPr id="64514" name="Rectangle 2"/>
          <p:cNvSpPr>
            <a:spLocks noGrp="1" noChangeArrowheads="1"/>
          </p:cNvSpPr>
          <p:nvPr>
            <p:ph type="title"/>
          </p:nvPr>
        </p:nvSpPr>
        <p:spPr/>
        <p:txBody>
          <a:bodyPr/>
          <a:lstStyle/>
          <a:p>
            <a:r>
              <a:rPr lang="en-US" dirty="0"/>
              <a:t>Folding: Bending vs Buckling</a:t>
            </a:r>
          </a:p>
        </p:txBody>
      </p:sp>
      <p:sp>
        <p:nvSpPr>
          <p:cNvPr id="9" name="Rectangle 8"/>
          <p:cNvSpPr/>
          <p:nvPr/>
        </p:nvSpPr>
        <p:spPr>
          <a:xfrm>
            <a:off x="762000" y="2743200"/>
            <a:ext cx="4800601" cy="707886"/>
          </a:xfrm>
          <a:prstGeom prst="rect">
            <a:avLst/>
          </a:prstGeom>
        </p:spPr>
        <p:txBody>
          <a:bodyPr wrap="square">
            <a:spAutoFit/>
          </a:bodyPr>
          <a:lstStyle/>
          <a:p>
            <a:r>
              <a:rPr lang="en-US" sz="2000" dirty="0"/>
              <a:t>Bending of a layer (e.g., Bighorn monocline)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5754" b="76633"/>
          <a:stretch/>
        </p:blipFill>
        <p:spPr>
          <a:xfrm>
            <a:off x="701842" y="1295400"/>
            <a:ext cx="4572000" cy="1290593"/>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23368" r="15754" b="55938"/>
          <a:stretch/>
        </p:blipFill>
        <p:spPr>
          <a:xfrm>
            <a:off x="725905" y="4114800"/>
            <a:ext cx="4572000" cy="1143000"/>
          </a:xfrm>
          <a:prstGeom prst="rect">
            <a:avLst/>
          </a:prstGeom>
        </p:spPr>
      </p:pic>
      <p:sp>
        <p:nvSpPr>
          <p:cNvPr id="4" name="Date Placeholder 3"/>
          <p:cNvSpPr>
            <a:spLocks noGrp="1"/>
          </p:cNvSpPr>
          <p:nvPr>
            <p:ph type="dt" sz="half" idx="12"/>
          </p:nvPr>
        </p:nvSpPr>
        <p:spPr/>
        <p:txBody>
          <a:bodyPr/>
          <a:lstStyle/>
          <a:p>
            <a:r>
              <a:rPr lang="en-US"/>
              <a:t>© Ben van der Pluijm</a:t>
            </a:r>
          </a:p>
        </p:txBody>
      </p:sp>
      <p:pic>
        <p:nvPicPr>
          <p:cNvPr id="11" name="Picture 10">
            <a:extLst>
              <a:ext uri="{FF2B5EF4-FFF2-40B4-BE49-F238E27FC236}">
                <a16:creationId xmlns:a16="http://schemas.microsoft.com/office/drawing/2014/main" id="{33A27DAB-65DA-4076-8426-B6695EB621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10" b="8316"/>
          <a:stretch/>
        </p:blipFill>
        <p:spPr>
          <a:xfrm>
            <a:off x="6451600" y="907947"/>
            <a:ext cx="4114800" cy="2677658"/>
          </a:xfrm>
          <a:prstGeom prst="rect">
            <a:avLst/>
          </a:prstGeom>
        </p:spPr>
      </p:pic>
      <p:pic>
        <p:nvPicPr>
          <p:cNvPr id="12" name="Picture 11">
            <a:extLst>
              <a:ext uri="{FF2B5EF4-FFF2-40B4-BE49-F238E27FC236}">
                <a16:creationId xmlns:a16="http://schemas.microsoft.com/office/drawing/2014/main" id="{35417344-5F3D-419E-A63F-C973400FB3A0}"/>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451600" y="3797229"/>
            <a:ext cx="4114800" cy="2664173"/>
          </a:xfrm>
          <a:prstGeom prst="rect">
            <a:avLst/>
          </a:prstGeom>
          <a:effectLst/>
        </p:spPr>
      </p:pic>
      <p:sp>
        <p:nvSpPr>
          <p:cNvPr id="14" name="TextBox 13">
            <a:extLst>
              <a:ext uri="{FF2B5EF4-FFF2-40B4-BE49-F238E27FC236}">
                <a16:creationId xmlns:a16="http://schemas.microsoft.com/office/drawing/2014/main" id="{E4251EC0-D83F-4128-AE58-89D09B79E193}"/>
              </a:ext>
            </a:extLst>
          </p:cNvPr>
          <p:cNvSpPr txBox="1"/>
          <p:nvPr/>
        </p:nvSpPr>
        <p:spPr>
          <a:xfrm>
            <a:off x="762000" y="5407673"/>
            <a:ext cx="4182094" cy="707886"/>
          </a:xfrm>
          <a:prstGeom prst="rect">
            <a:avLst/>
          </a:prstGeom>
          <a:noFill/>
        </p:spPr>
        <p:txBody>
          <a:bodyPr wrap="square">
            <a:spAutoFit/>
          </a:bodyPr>
          <a:lstStyle/>
          <a:p>
            <a:r>
              <a:rPr lang="en-US" sz="2000" dirty="0"/>
              <a:t>Buckling of a layer (e.g., Sideling Hill syncline)</a:t>
            </a:r>
          </a:p>
        </p:txBody>
      </p:sp>
      <p:sp>
        <p:nvSpPr>
          <p:cNvPr id="2" name="TextBox 1">
            <a:extLst>
              <a:ext uri="{FF2B5EF4-FFF2-40B4-BE49-F238E27FC236}">
                <a16:creationId xmlns:a16="http://schemas.microsoft.com/office/drawing/2014/main" id="{1DE9CB73-0B25-4EEB-8B1C-96F66403666D}"/>
              </a:ext>
            </a:extLst>
          </p:cNvPr>
          <p:cNvSpPr txBox="1"/>
          <p:nvPr/>
        </p:nvSpPr>
        <p:spPr>
          <a:xfrm>
            <a:off x="1600200" y="1154668"/>
            <a:ext cx="532518" cy="369332"/>
          </a:xfrm>
          <a:prstGeom prst="rect">
            <a:avLst/>
          </a:prstGeom>
          <a:solidFill>
            <a:schemeClr val="bg1"/>
          </a:solidFill>
        </p:spPr>
        <p:txBody>
          <a:bodyPr wrap="none" rtlCol="0">
            <a:spAutoFit/>
          </a:bodyPr>
          <a:lstStyle/>
          <a:p>
            <a:r>
              <a:rPr lang="en-US" dirty="0"/>
              <a:t>F/</a:t>
            </a:r>
            <a:r>
              <a:rPr lang="el-GR" dirty="0"/>
              <a:t>σ</a:t>
            </a:r>
            <a:endParaRPr lang="en-US" dirty="0"/>
          </a:p>
        </p:txBody>
      </p:sp>
      <p:sp>
        <p:nvSpPr>
          <p:cNvPr id="13" name="TextBox 12">
            <a:extLst>
              <a:ext uri="{FF2B5EF4-FFF2-40B4-BE49-F238E27FC236}">
                <a16:creationId xmlns:a16="http://schemas.microsoft.com/office/drawing/2014/main" id="{4AFF19FD-8F74-47D5-AAD4-8530A4215382}"/>
              </a:ext>
            </a:extLst>
          </p:cNvPr>
          <p:cNvSpPr txBox="1"/>
          <p:nvPr/>
        </p:nvSpPr>
        <p:spPr>
          <a:xfrm>
            <a:off x="457200" y="4191000"/>
            <a:ext cx="532518" cy="369332"/>
          </a:xfrm>
          <a:prstGeom prst="rect">
            <a:avLst/>
          </a:prstGeom>
          <a:solidFill>
            <a:schemeClr val="bg1"/>
          </a:solidFill>
        </p:spPr>
        <p:txBody>
          <a:bodyPr wrap="none" rtlCol="0">
            <a:spAutoFit/>
          </a:bodyPr>
          <a:lstStyle/>
          <a:p>
            <a:r>
              <a:rPr lang="en-US" dirty="0"/>
              <a:t>F/</a:t>
            </a:r>
            <a:r>
              <a:rPr lang="el-GR" dirty="0"/>
              <a:t>σ</a:t>
            </a:r>
            <a:endParaRPr lang="en-US" dirty="0"/>
          </a:p>
        </p:txBody>
      </p:sp>
    </p:spTree>
    <p:extLst>
      <p:ext uri="{BB962C8B-B14F-4D97-AF65-F5344CB8AC3E}">
        <p14:creationId xmlns:p14="http://schemas.microsoft.com/office/powerpoint/2010/main" val="313872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2051" r="30403" b="5389"/>
          <a:stretch/>
        </p:blipFill>
        <p:spPr>
          <a:xfrm rot="21327761">
            <a:off x="5587518" y="3556846"/>
            <a:ext cx="2743200" cy="2408663"/>
          </a:xfrm>
          <a:prstGeom prst="rect">
            <a:avLst/>
          </a:prstGeom>
        </p:spPr>
      </p:pic>
      <p:sp>
        <p:nvSpPr>
          <p:cNvPr id="2" name="Title 1"/>
          <p:cNvSpPr>
            <a:spLocks noGrp="1"/>
          </p:cNvSpPr>
          <p:nvPr>
            <p:ph type="title"/>
          </p:nvPr>
        </p:nvSpPr>
        <p:spPr/>
        <p:txBody>
          <a:bodyPr/>
          <a:lstStyle/>
          <a:p>
            <a:r>
              <a:rPr lang="en-US" dirty="0"/>
              <a:t>We Discuss …</a:t>
            </a:r>
          </a:p>
        </p:txBody>
      </p:sp>
      <p:sp>
        <p:nvSpPr>
          <p:cNvPr id="3" name="Content Placeholder 2"/>
          <p:cNvSpPr>
            <a:spLocks noGrp="1"/>
          </p:cNvSpPr>
          <p:nvPr>
            <p:ph idx="1"/>
          </p:nvPr>
        </p:nvSpPr>
        <p:spPr>
          <a:xfrm>
            <a:off x="927100" y="952500"/>
            <a:ext cx="10134600" cy="5448299"/>
          </a:xfrm>
        </p:spPr>
        <p:txBody>
          <a:bodyPr/>
          <a:lstStyle/>
          <a:p>
            <a:r>
              <a:rPr lang="en-US" sz="2400" dirty="0"/>
              <a:t>Folds and Folding</a:t>
            </a:r>
          </a:p>
          <a:p>
            <a:pPr>
              <a:buFont typeface="Arial" panose="020B0604020202020204" pitchFamily="34" charset="0"/>
              <a:buChar char="•"/>
            </a:pPr>
            <a:r>
              <a:rPr lang="en-US" sz="1800" dirty="0"/>
              <a:t>Fold Description</a:t>
            </a:r>
          </a:p>
          <a:p>
            <a:pPr>
              <a:buFont typeface="Arial" panose="020B0604020202020204" pitchFamily="34" charset="0"/>
              <a:buChar char="•"/>
            </a:pPr>
            <a:r>
              <a:rPr lang="en-US" sz="1800" dirty="0"/>
              <a:t>Fold Classification</a:t>
            </a:r>
          </a:p>
          <a:p>
            <a:pPr>
              <a:buFont typeface="Arial" panose="020B0604020202020204" pitchFamily="34" charset="0"/>
              <a:buChar char="•"/>
            </a:pPr>
            <a:r>
              <a:rPr lang="en-US" sz="1800" dirty="0"/>
              <a:t>Fold Systems</a:t>
            </a:r>
          </a:p>
          <a:p>
            <a:pPr lvl="1">
              <a:buFont typeface="Arial" panose="020B0604020202020204" pitchFamily="34" charset="0"/>
              <a:buChar char="•"/>
            </a:pPr>
            <a:r>
              <a:rPr lang="en-US" sz="1800" dirty="0"/>
              <a:t>(A)symmetry and Vergence</a:t>
            </a:r>
          </a:p>
          <a:p>
            <a:pPr>
              <a:buFont typeface="Arial" panose="020B0604020202020204" pitchFamily="34" charset="0"/>
              <a:buChar char="•"/>
            </a:pPr>
            <a:r>
              <a:rPr lang="en-US" sz="1800" dirty="0"/>
              <a:t>Fault-related Folds</a:t>
            </a:r>
          </a:p>
          <a:p>
            <a:pPr lvl="1">
              <a:buFont typeface="Arial" panose="020B0604020202020204" pitchFamily="34" charset="0"/>
              <a:buChar char="•"/>
            </a:pPr>
            <a:r>
              <a:rPr lang="en-US" sz="1800" dirty="0"/>
              <a:t>Fault-propagation folds</a:t>
            </a:r>
          </a:p>
          <a:p>
            <a:pPr lvl="1">
              <a:buFont typeface="Arial" panose="020B0604020202020204" pitchFamily="34" charset="0"/>
              <a:buChar char="•"/>
            </a:pPr>
            <a:r>
              <a:rPr lang="en-US" sz="1800" dirty="0"/>
              <a:t>Fault-bend folds</a:t>
            </a:r>
          </a:p>
          <a:p>
            <a:pPr lvl="1">
              <a:buFont typeface="Arial" panose="020B0604020202020204" pitchFamily="34" charset="0"/>
              <a:buChar char="•"/>
            </a:pPr>
            <a:r>
              <a:rPr lang="en-US" sz="1800" dirty="0"/>
              <a:t>Detachment folds</a:t>
            </a:r>
          </a:p>
          <a:p>
            <a:pPr>
              <a:buFont typeface="Arial" panose="020B0604020202020204" pitchFamily="34" charset="0"/>
              <a:buChar char="•"/>
            </a:pPr>
            <a:r>
              <a:rPr lang="en-US" sz="1800" dirty="0"/>
              <a:t>Elements of Fold Style</a:t>
            </a:r>
          </a:p>
          <a:p>
            <a:pPr>
              <a:buFont typeface="Arial" panose="020B0604020202020204" pitchFamily="34" charset="0"/>
              <a:buChar char="•"/>
            </a:pPr>
            <a:r>
              <a:rPr lang="en-US" sz="1800" dirty="0"/>
              <a:t>Superposed Folding</a:t>
            </a:r>
          </a:p>
          <a:p>
            <a:pPr>
              <a:buFont typeface="Arial" panose="020B0604020202020204" pitchFamily="34" charset="0"/>
              <a:buChar char="•"/>
            </a:pPr>
            <a:r>
              <a:rPr lang="en-US" sz="1800" dirty="0"/>
              <a:t>Fold Mechanics and Kinematics</a:t>
            </a:r>
          </a:p>
          <a:p>
            <a:pPr lvl="1">
              <a:buFont typeface="Arial" panose="020B0604020202020204" pitchFamily="34" charset="0"/>
              <a:buChar char="•"/>
            </a:pPr>
            <a:r>
              <a:rPr lang="en-US" sz="1800" dirty="0"/>
              <a:t>Bending and Buckling</a:t>
            </a:r>
          </a:p>
          <a:p>
            <a:pPr lvl="1">
              <a:buFont typeface="Arial" panose="020B0604020202020204" pitchFamily="34" charset="0"/>
              <a:buChar char="•"/>
            </a:pPr>
            <a:r>
              <a:rPr lang="en-US" sz="1800" dirty="0"/>
              <a:t>Basic fold math</a:t>
            </a:r>
          </a:p>
          <a:p>
            <a:pPr lvl="1">
              <a:buFont typeface="Arial" panose="020B0604020202020204" pitchFamily="34" charset="0"/>
              <a:buChar char="•"/>
            </a:pPr>
            <a:r>
              <a:rPr lang="en-US" sz="1800" dirty="0"/>
              <a:t>Fold Strain</a:t>
            </a:r>
          </a:p>
          <a:p>
            <a:pPr>
              <a:buFont typeface="Arial" panose="020B0604020202020204" pitchFamily="34" charset="0"/>
              <a:buChar char="•"/>
            </a:pPr>
            <a:r>
              <a:rPr lang="en-US" sz="1800" dirty="0"/>
              <a:t>Structure and Society</a:t>
            </a:r>
          </a:p>
        </p:txBody>
      </p:sp>
      <p:sp>
        <p:nvSpPr>
          <p:cNvPr id="4" name="Footer Placeholder 3"/>
          <p:cNvSpPr>
            <a:spLocks noGrp="1"/>
          </p:cNvSpPr>
          <p:nvPr>
            <p:ph type="ftr" sz="quarter" idx="10"/>
          </p:nvPr>
        </p:nvSpPr>
        <p:spPr/>
        <p:txBody>
          <a:bodyPr/>
          <a:lstStyle/>
          <a:p>
            <a:r>
              <a:rPr lang="en-US"/>
              <a:t>Folds &amp; Folding</a:t>
            </a:r>
          </a:p>
        </p:txBody>
      </p:sp>
      <p:sp>
        <p:nvSpPr>
          <p:cNvPr id="5" name="Slide Number Placeholder 4"/>
          <p:cNvSpPr>
            <a:spLocks noGrp="1"/>
          </p:cNvSpPr>
          <p:nvPr>
            <p:ph type="sldNum" sz="quarter" idx="11"/>
          </p:nvPr>
        </p:nvSpPr>
        <p:spPr/>
        <p:txBody>
          <a:bodyPr/>
          <a:lstStyle/>
          <a:p>
            <a:fld id="{00C3A787-9DB4-4E47-A4C0-4DB442BAD54B}" type="slidenum">
              <a:rPr lang="en-US" smtClean="0"/>
              <a:pPr/>
              <a:t>2</a:t>
            </a:fld>
            <a:endParaRPr lang="en-US"/>
          </a:p>
        </p:txBody>
      </p:sp>
      <p:pic>
        <p:nvPicPr>
          <p:cNvPr id="10" name="Picture 12" descr="sheath fold"/>
          <p:cNvPicPr>
            <a:picLocks noChangeAspect="1" noChangeArrowheads="1"/>
          </p:cNvPicPr>
          <p:nvPr/>
        </p:nvPicPr>
        <p:blipFill>
          <a:blip r:embed="rId4" cstate="print"/>
          <a:srcRect/>
          <a:stretch>
            <a:fillRect/>
          </a:stretch>
        </p:blipFill>
        <p:spPr bwMode="auto">
          <a:xfrm rot="260061">
            <a:off x="8142332" y="3862763"/>
            <a:ext cx="2743200" cy="1827389"/>
          </a:xfrm>
          <a:prstGeom prst="rect">
            <a:avLst/>
          </a:prstGeom>
          <a:noFill/>
          <a:ln w="9525">
            <a:noFill/>
            <a:miter lim="800000"/>
            <a:headEnd/>
            <a:tailEnd/>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25287" b="41645"/>
          <a:stretch/>
        </p:blipFill>
        <p:spPr>
          <a:xfrm rot="270147">
            <a:off x="7934754" y="1723021"/>
            <a:ext cx="3200400" cy="1813560"/>
          </a:xfrm>
          <a:prstGeom prst="rect">
            <a:avLst/>
          </a:prstGeom>
        </p:spPr>
      </p:pic>
      <p:pic>
        <p:nvPicPr>
          <p:cNvPr id="6" name="Picture 3" descr="Sidling Hill"/>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rcRect/>
          <a:stretch>
            <a:fillRect/>
          </a:stretch>
        </p:blipFill>
        <p:spPr bwMode="auto">
          <a:xfrm rot="21127591">
            <a:off x="5377700" y="1721337"/>
            <a:ext cx="2743200" cy="1775792"/>
          </a:xfrm>
          <a:prstGeom prst="rect">
            <a:avLst/>
          </a:prstGeom>
          <a:noFill/>
          <a:ln w="9525">
            <a:noFill/>
            <a:miter lim="800000"/>
            <a:headEnd/>
            <a:tailEnd/>
          </a:ln>
        </p:spPr>
      </p:pic>
      <p:sp>
        <p:nvSpPr>
          <p:cNvPr id="7" name="Date Placeholder 6"/>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85926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213" y="1133475"/>
            <a:ext cx="3828973" cy="5486400"/>
          </a:xfrm>
          <a:prstGeom prst="rect">
            <a:avLst/>
          </a:prstGeom>
        </p:spPr>
      </p:pic>
      <p:sp>
        <p:nvSpPr>
          <p:cNvPr id="6" name="Footer Placeholder 3"/>
          <p:cNvSpPr>
            <a:spLocks noGrp="1"/>
          </p:cNvSpPr>
          <p:nvPr>
            <p:ph type="ftr" sz="quarter" idx="10"/>
          </p:nvPr>
        </p:nvSpPr>
        <p:spPr/>
        <p:txBody>
          <a:bodyPr/>
          <a:lstStyle/>
          <a:p>
            <a:r>
              <a:rPr lang="en-US"/>
              <a:t>Folds &amp; Folding</a:t>
            </a:r>
          </a:p>
        </p:txBody>
      </p:sp>
      <p:sp>
        <p:nvSpPr>
          <p:cNvPr id="7" name="Slide Number Placeholder 4"/>
          <p:cNvSpPr>
            <a:spLocks noGrp="1"/>
          </p:cNvSpPr>
          <p:nvPr>
            <p:ph type="sldNum" sz="quarter" idx="11"/>
          </p:nvPr>
        </p:nvSpPr>
        <p:spPr/>
        <p:txBody>
          <a:bodyPr/>
          <a:lstStyle/>
          <a:p>
            <a:fld id="{CB3CDDDB-6033-4B76-A2D3-E27047068EED}" type="slidenum">
              <a:rPr lang="en-US"/>
              <a:pPr/>
              <a:t>20</a:t>
            </a:fld>
            <a:endParaRPr lang="en-US"/>
          </a:p>
        </p:txBody>
      </p:sp>
      <p:sp>
        <p:nvSpPr>
          <p:cNvPr id="65538" name="Rectangle 2"/>
          <p:cNvSpPr>
            <a:spLocks noGrp="1" noChangeArrowheads="1"/>
          </p:cNvSpPr>
          <p:nvPr>
            <p:ph type="title"/>
          </p:nvPr>
        </p:nvSpPr>
        <p:spPr/>
        <p:txBody>
          <a:bodyPr/>
          <a:lstStyle/>
          <a:p>
            <a:r>
              <a:rPr lang="en-US" dirty="0"/>
              <a:t>Trick in a Box: Experiments with Analogues</a:t>
            </a:r>
          </a:p>
        </p:txBody>
      </p:sp>
      <p:sp>
        <p:nvSpPr>
          <p:cNvPr id="9" name="Rectangle 8"/>
          <p:cNvSpPr/>
          <p:nvPr/>
        </p:nvSpPr>
        <p:spPr>
          <a:xfrm>
            <a:off x="609600" y="1143000"/>
            <a:ext cx="5867400" cy="2739211"/>
          </a:xfrm>
          <a:prstGeom prst="rect">
            <a:avLst/>
          </a:prstGeom>
        </p:spPr>
        <p:txBody>
          <a:bodyPr wrap="square">
            <a:spAutoFit/>
          </a:bodyPr>
          <a:lstStyle/>
          <a:p>
            <a:pPr marL="457200" indent="-457200" eaLnBrk="1" hangingPunct="1">
              <a:spcBef>
                <a:spcPct val="30000"/>
              </a:spcBef>
              <a:buAutoNum type="alphaLcParenBoth"/>
              <a:defRPr/>
            </a:pPr>
            <a:r>
              <a:rPr lang="en-US" sz="2000" dirty="0"/>
              <a:t>Foam-only box shows thickening of marker line, but no folding.</a:t>
            </a:r>
          </a:p>
          <a:p>
            <a:pPr marL="457200" indent="-457200" eaLnBrk="1" hangingPunct="1">
              <a:spcBef>
                <a:spcPct val="30000"/>
              </a:spcBef>
              <a:buAutoNum type="alphaLcParenBoth"/>
              <a:defRPr/>
            </a:pPr>
            <a:r>
              <a:rPr lang="en-US" sz="2000" dirty="0"/>
              <a:t>Boxes with rubber bands show folds with arc lengths varying as a function of thickness of each band.</a:t>
            </a:r>
          </a:p>
          <a:p>
            <a:pPr marL="457200" indent="-457200" eaLnBrk="1" hangingPunct="1">
              <a:spcBef>
                <a:spcPct val="30000"/>
              </a:spcBef>
              <a:buAutoNum type="alphaLcParenBoth"/>
              <a:defRPr/>
            </a:pPr>
            <a:r>
              <a:rPr lang="en-US" sz="2000" dirty="0"/>
              <a:t>With more than one rubber band, behavior depends on combination of bands and their thicknesses, with thicker bands dominant.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4189988"/>
            <a:ext cx="3124200" cy="2083451"/>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18976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4427" b="22006"/>
          <a:stretch/>
        </p:blipFill>
        <p:spPr>
          <a:xfrm>
            <a:off x="6248400" y="885110"/>
            <a:ext cx="4572000" cy="2438401"/>
          </a:xfrm>
          <a:prstGeom prst="rect">
            <a:avLst/>
          </a:prstGeom>
        </p:spPr>
      </p:pic>
      <p:sp>
        <p:nvSpPr>
          <p:cNvPr id="8" name="Footer Placeholder 3"/>
          <p:cNvSpPr>
            <a:spLocks noGrp="1"/>
          </p:cNvSpPr>
          <p:nvPr>
            <p:ph type="ftr" sz="quarter" idx="10"/>
          </p:nvPr>
        </p:nvSpPr>
        <p:spPr/>
        <p:txBody>
          <a:bodyPr/>
          <a:lstStyle/>
          <a:p>
            <a:r>
              <a:rPr lang="en-US"/>
              <a:t>Folds &amp; Folding</a:t>
            </a:r>
          </a:p>
        </p:txBody>
      </p:sp>
      <p:sp>
        <p:nvSpPr>
          <p:cNvPr id="9" name="Slide Number Placeholder 4"/>
          <p:cNvSpPr>
            <a:spLocks noGrp="1"/>
          </p:cNvSpPr>
          <p:nvPr>
            <p:ph type="sldNum" sz="quarter" idx="11"/>
          </p:nvPr>
        </p:nvSpPr>
        <p:spPr/>
        <p:txBody>
          <a:bodyPr/>
          <a:lstStyle/>
          <a:p>
            <a:fld id="{4EBDD11B-3457-4CD6-AD14-F78A24C90BA1}" type="slidenum">
              <a:rPr lang="en-US"/>
              <a:pPr/>
              <a:t>21</a:t>
            </a:fld>
            <a:endParaRPr lang="en-US"/>
          </a:p>
        </p:txBody>
      </p:sp>
      <p:sp>
        <p:nvSpPr>
          <p:cNvPr id="11" name="Rectangle 10"/>
          <p:cNvSpPr/>
          <p:nvPr/>
        </p:nvSpPr>
        <p:spPr>
          <a:xfrm>
            <a:off x="524043" y="5315880"/>
            <a:ext cx="4581358" cy="923330"/>
          </a:xfrm>
          <a:prstGeom prst="rect">
            <a:avLst/>
          </a:prstGeom>
        </p:spPr>
        <p:txBody>
          <a:bodyPr wrap="square">
            <a:spAutoFit/>
          </a:bodyPr>
          <a:lstStyle/>
          <a:p>
            <a:pPr eaLnBrk="1" hangingPunct="1">
              <a:spcBef>
                <a:spcPct val="30000"/>
              </a:spcBef>
              <a:defRPr/>
            </a:pPr>
            <a:r>
              <a:rPr lang="en-US" dirty="0"/>
              <a:t>Log–log plot of wavelength (W) versus layer thickness (t) in folded sandstone layers (US Appalachians).</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339515" y="3530206"/>
            <a:ext cx="4572000" cy="2960193"/>
          </a:xfrm>
          <a:prstGeom prst="rect">
            <a:avLst/>
          </a:prstGeom>
          <a:effectLst/>
        </p:spPr>
      </p:pic>
      <p:sp>
        <p:nvSpPr>
          <p:cNvPr id="3" name="TextBox 2"/>
          <p:cNvSpPr txBox="1"/>
          <p:nvPr/>
        </p:nvSpPr>
        <p:spPr>
          <a:xfrm>
            <a:off x="10184376" y="5712023"/>
            <a:ext cx="1550424" cy="307777"/>
          </a:xfrm>
          <a:prstGeom prst="rect">
            <a:avLst/>
          </a:prstGeom>
          <a:noFill/>
        </p:spPr>
        <p:txBody>
          <a:bodyPr wrap="none" rtlCol="0">
            <a:spAutoFit/>
          </a:bodyPr>
          <a:lstStyle/>
          <a:p>
            <a:r>
              <a:rPr lang="en-US" sz="1400" dirty="0"/>
              <a:t>Sideling Hill,  MD</a:t>
            </a:r>
          </a:p>
        </p:txBody>
      </p:sp>
      <p:sp>
        <p:nvSpPr>
          <p:cNvPr id="4" name="Title 3"/>
          <p:cNvSpPr>
            <a:spLocks noGrp="1"/>
          </p:cNvSpPr>
          <p:nvPr>
            <p:ph type="title"/>
          </p:nvPr>
        </p:nvSpPr>
        <p:spPr/>
        <p:txBody>
          <a:bodyPr/>
          <a:lstStyle/>
          <a:p>
            <a:r>
              <a:rPr lang="en-US" dirty="0"/>
              <a:t>Wavelength-Thickness Relationship</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1079581"/>
            <a:ext cx="4114800" cy="3994918"/>
          </a:xfrm>
          <a:prstGeom prst="rect">
            <a:avLst/>
          </a:prstGeom>
        </p:spPr>
      </p:pic>
      <p:sp>
        <p:nvSpPr>
          <p:cNvPr id="7" name="Rectangle 6"/>
          <p:cNvSpPr/>
          <p:nvPr/>
        </p:nvSpPr>
        <p:spPr>
          <a:xfrm>
            <a:off x="6400800" y="956470"/>
            <a:ext cx="1980029" cy="246221"/>
          </a:xfrm>
          <a:prstGeom prst="rect">
            <a:avLst/>
          </a:prstGeom>
        </p:spPr>
        <p:txBody>
          <a:bodyPr wrap="none">
            <a:spAutoFit/>
          </a:bodyPr>
          <a:lstStyle/>
          <a:p>
            <a:r>
              <a:rPr lang="en-US" sz="1000" dirty="0">
                <a:solidFill>
                  <a:schemeClr val="bg1"/>
                </a:solidFill>
              </a:rPr>
              <a:t>39°42'52.80" N  78°17'07.94" W</a:t>
            </a:r>
          </a:p>
        </p:txBody>
      </p:sp>
      <p:sp>
        <p:nvSpPr>
          <p:cNvPr id="10" name="Date Placeholder 9"/>
          <p:cNvSpPr>
            <a:spLocks noGrp="1"/>
          </p:cNvSpPr>
          <p:nvPr>
            <p:ph type="dt" sz="half" idx="12"/>
          </p:nvPr>
        </p:nvSpPr>
        <p:spPr/>
        <p:txBody>
          <a:bodyPr/>
          <a:lstStyle/>
          <a:p>
            <a:r>
              <a:rPr lang="en-US"/>
              <a:t>© Ben van der Pluijm</a:t>
            </a:r>
          </a:p>
        </p:txBody>
      </p:sp>
      <p:sp>
        <p:nvSpPr>
          <p:cNvPr id="12" name="Oval 11">
            <a:extLst>
              <a:ext uri="{FF2B5EF4-FFF2-40B4-BE49-F238E27FC236}">
                <a16:creationId xmlns:a16="http://schemas.microsoft.com/office/drawing/2014/main" id="{9D439CB1-D98A-493A-9502-7A75B6727895}"/>
              </a:ext>
            </a:extLst>
          </p:cNvPr>
          <p:cNvSpPr/>
          <p:nvPr/>
        </p:nvSpPr>
        <p:spPr bwMode="auto">
          <a:xfrm rot="427341">
            <a:off x="8470608" y="1399062"/>
            <a:ext cx="457200" cy="228600"/>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224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Folds &amp; Folding</a:t>
            </a:r>
          </a:p>
        </p:txBody>
      </p:sp>
      <p:sp>
        <p:nvSpPr>
          <p:cNvPr id="6" name="Slide Number Placeholder 3"/>
          <p:cNvSpPr>
            <a:spLocks noGrp="1"/>
          </p:cNvSpPr>
          <p:nvPr>
            <p:ph type="sldNum" sz="quarter" idx="11"/>
          </p:nvPr>
        </p:nvSpPr>
        <p:spPr/>
        <p:txBody>
          <a:bodyPr/>
          <a:lstStyle/>
          <a:p>
            <a:fld id="{65AADB43-99EC-4830-AAD3-A719F5F35114}" type="slidenum">
              <a:rPr lang="en-US"/>
              <a:pPr/>
              <a:t>22</a:t>
            </a:fld>
            <a:endParaRPr lang="en-US"/>
          </a:p>
        </p:txBody>
      </p:sp>
      <p:pic>
        <p:nvPicPr>
          <p:cNvPr id="29699" name="Picture 3" descr="parallel fold"/>
          <p:cNvPicPr>
            <a:picLocks noChangeAspect="1" noChangeArrowheads="1"/>
          </p:cNvPicPr>
          <p:nvPr/>
        </p:nvPicPr>
        <p:blipFill>
          <a:blip r:embed="rId2" cstate="print"/>
          <a:srcRect/>
          <a:stretch>
            <a:fillRect/>
          </a:stretch>
        </p:blipFill>
        <p:spPr bwMode="auto">
          <a:xfrm rot="-21600000">
            <a:off x="7010400" y="3810000"/>
            <a:ext cx="3032125" cy="1976438"/>
          </a:xfrm>
          <a:prstGeom prst="rect">
            <a:avLst/>
          </a:prstGeom>
          <a:noFill/>
          <a:ln w="9525">
            <a:noFill/>
            <a:miter lim="800000"/>
            <a:headEnd/>
            <a:tailEnd/>
          </a:ln>
        </p:spPr>
      </p:pic>
      <p:sp>
        <p:nvSpPr>
          <p:cNvPr id="29700" name="Rectangle 4"/>
          <p:cNvSpPr>
            <a:spLocks noGrp="1" noChangeArrowheads="1"/>
          </p:cNvSpPr>
          <p:nvPr>
            <p:ph type="title"/>
          </p:nvPr>
        </p:nvSpPr>
        <p:spPr/>
        <p:txBody>
          <a:bodyPr/>
          <a:lstStyle/>
          <a:p>
            <a:r>
              <a:rPr lang="en-US" dirty="0"/>
              <a:t>Folding Math: Single Layer</a:t>
            </a:r>
          </a:p>
        </p:txBody>
      </p:sp>
      <p:sp>
        <p:nvSpPr>
          <p:cNvPr id="2" name="Date Placeholder 1"/>
          <p:cNvSpPr>
            <a:spLocks noGrp="1"/>
          </p:cNvSpPr>
          <p:nvPr>
            <p:ph type="dt" sz="half" idx="12"/>
          </p:nvPr>
        </p:nvSpPr>
        <p:spPr/>
        <p:txBody>
          <a:bodyPr/>
          <a:lstStyle/>
          <a:p>
            <a:r>
              <a:rPr lang="en-US"/>
              <a:t>© Ben van der Pluijm</a:t>
            </a:r>
          </a:p>
        </p:txBody>
      </p:sp>
      <p:sp>
        <p:nvSpPr>
          <p:cNvPr id="8" name="Text Box 2"/>
          <p:cNvSpPr txBox="1">
            <a:spLocks noChangeArrowheads="1"/>
          </p:cNvSpPr>
          <p:nvPr/>
        </p:nvSpPr>
        <p:spPr bwMode="auto">
          <a:xfrm>
            <a:off x="1058863" y="1210272"/>
            <a:ext cx="7696200" cy="3170099"/>
          </a:xfrm>
          <a:prstGeom prst="rect">
            <a:avLst/>
          </a:prstGeom>
          <a:noFill/>
          <a:ln w="9525">
            <a:noFill/>
            <a:miter lim="800000"/>
            <a:headEnd/>
            <a:tailEnd/>
          </a:ln>
          <a:effectLst/>
        </p:spPr>
        <p:txBody>
          <a:bodyPr wrap="square">
            <a:spAutoFit/>
          </a:bodyPr>
          <a:lstStyle/>
          <a:p>
            <a:r>
              <a:rPr lang="en-US" sz="2000" dirty="0">
                <a:solidFill>
                  <a:schemeClr val="bg2"/>
                </a:solidFill>
                <a:cs typeface="Arial" charset="0"/>
              </a:rPr>
              <a:t>Folding (</a:t>
            </a:r>
            <a:r>
              <a:rPr lang="en-US" sz="2000" dirty="0" err="1">
                <a:solidFill>
                  <a:schemeClr val="bg2"/>
                </a:solidFill>
                <a:cs typeface="Arial" charset="0"/>
              </a:rPr>
              <a:t>Biot</a:t>
            </a:r>
            <a:r>
              <a:rPr lang="en-US" sz="2000" dirty="0">
                <a:solidFill>
                  <a:schemeClr val="bg2"/>
                </a:solidFill>
                <a:cs typeface="Arial" charset="0"/>
              </a:rPr>
              <a:t>) equation </a:t>
            </a:r>
          </a:p>
          <a:p>
            <a:r>
              <a:rPr lang="en-US" sz="2000" dirty="0">
                <a:cs typeface="Arial" charset="0"/>
              </a:rPr>
              <a:t>Linear (Newtonian) viscosity, wavelength-thickness (W-t) relationship for a single layer with viscosity </a:t>
            </a:r>
            <a:r>
              <a:rPr lang="en-US" sz="2000" dirty="0">
                <a:cs typeface="Arial" charset="0"/>
                <a:sym typeface="Symbol" pitchFamily="18" charset="2"/>
              </a:rPr>
              <a:t></a:t>
            </a:r>
            <a:r>
              <a:rPr lang="en-US" sz="2000" baseline="-25000" dirty="0">
                <a:cs typeface="Arial" charset="0"/>
              </a:rPr>
              <a:t>L</a:t>
            </a:r>
            <a:r>
              <a:rPr lang="en-US" sz="2000" dirty="0">
                <a:cs typeface="Arial" charset="0"/>
              </a:rPr>
              <a:t> in matrix with viscosity </a:t>
            </a:r>
            <a:r>
              <a:rPr lang="en-US" sz="2000" dirty="0">
                <a:cs typeface="Arial" charset="0"/>
                <a:sym typeface="Symbol" pitchFamily="18" charset="2"/>
              </a:rPr>
              <a:t></a:t>
            </a:r>
            <a:r>
              <a:rPr lang="en-US" sz="2000" baseline="-25000" dirty="0">
                <a:cs typeface="Arial" charset="0"/>
              </a:rPr>
              <a:t>M</a:t>
            </a:r>
            <a:r>
              <a:rPr lang="en-US" sz="2000" dirty="0">
                <a:cs typeface="Arial" charset="0"/>
              </a:rPr>
              <a:t>:</a:t>
            </a:r>
          </a:p>
          <a:p>
            <a:r>
              <a:rPr lang="en-US" sz="2000" b="1" dirty="0">
                <a:cs typeface="Arial" charset="0"/>
              </a:rPr>
              <a:t>W = 2</a:t>
            </a:r>
            <a:r>
              <a:rPr lang="en-US" sz="2000" b="1" dirty="0">
                <a:cs typeface="Arial" charset="0"/>
                <a:sym typeface="Symbol" pitchFamily="18" charset="2"/>
              </a:rPr>
              <a:t></a:t>
            </a:r>
            <a:r>
              <a:rPr lang="en-US" sz="2000" b="1" dirty="0">
                <a:cs typeface="Arial" charset="0"/>
              </a:rPr>
              <a:t>t(</a:t>
            </a:r>
            <a:r>
              <a:rPr lang="en-US" sz="2000" b="1" dirty="0">
                <a:cs typeface="Arial" charset="0"/>
                <a:sym typeface="Symbol" pitchFamily="18" charset="2"/>
              </a:rPr>
              <a:t></a:t>
            </a:r>
            <a:r>
              <a:rPr lang="en-US" sz="2000" b="1" baseline="-25000" dirty="0">
                <a:cs typeface="Arial" charset="0"/>
              </a:rPr>
              <a:t>L</a:t>
            </a:r>
            <a:r>
              <a:rPr lang="en-US" sz="2000" b="1" dirty="0">
                <a:cs typeface="Arial" charset="0"/>
              </a:rPr>
              <a:t>/6</a:t>
            </a:r>
            <a:r>
              <a:rPr lang="en-US" sz="2000" b="1" dirty="0">
                <a:cs typeface="Arial" charset="0"/>
                <a:sym typeface="Symbol" pitchFamily="18" charset="2"/>
              </a:rPr>
              <a:t></a:t>
            </a:r>
            <a:r>
              <a:rPr lang="en-US" sz="2000" b="1" baseline="-25000" dirty="0">
                <a:cs typeface="Arial" charset="0"/>
              </a:rPr>
              <a:t>M</a:t>
            </a:r>
            <a:r>
              <a:rPr lang="en-US" sz="2000" b="1" dirty="0">
                <a:cs typeface="Arial" charset="0"/>
              </a:rPr>
              <a:t>)</a:t>
            </a:r>
            <a:r>
              <a:rPr lang="en-US" sz="2000" b="1" baseline="30000" dirty="0">
                <a:cs typeface="Arial" charset="0"/>
              </a:rPr>
              <a:t>1/3</a:t>
            </a:r>
          </a:p>
          <a:p>
            <a:endParaRPr lang="en-US" sz="2000" dirty="0">
              <a:cs typeface="Arial" charset="0"/>
              <a:sym typeface="Symbol" pitchFamily="18" charset="2"/>
            </a:endParaRPr>
          </a:p>
          <a:p>
            <a:r>
              <a:rPr lang="en-US" sz="2000" dirty="0">
                <a:cs typeface="Arial" charset="0"/>
                <a:sym typeface="Symbol" pitchFamily="18" charset="2"/>
              </a:rPr>
              <a:t>or, </a:t>
            </a:r>
            <a:r>
              <a:rPr lang="en-US" sz="2000" dirty="0">
                <a:cs typeface="Arial" charset="0"/>
              </a:rPr>
              <a:t>viscosity ratio is proportional to cube of W/t ratio:</a:t>
            </a:r>
            <a:endParaRPr lang="en-US" sz="2000" dirty="0">
              <a:cs typeface="Arial" charset="0"/>
              <a:sym typeface="Symbol" pitchFamily="18" charset="2"/>
            </a:endParaRPr>
          </a:p>
          <a:p>
            <a:r>
              <a:rPr lang="en-US" sz="2000" b="1" dirty="0">
                <a:cs typeface="Arial" charset="0"/>
                <a:sym typeface="Symbol" pitchFamily="18" charset="2"/>
              </a:rPr>
              <a:t></a:t>
            </a:r>
            <a:r>
              <a:rPr lang="en-US" sz="2000" b="1" baseline="-25000" dirty="0">
                <a:cs typeface="Arial" charset="0"/>
              </a:rPr>
              <a:t>L</a:t>
            </a:r>
            <a:r>
              <a:rPr lang="en-US" sz="2000" b="1" dirty="0">
                <a:cs typeface="Arial" charset="0"/>
              </a:rPr>
              <a:t>/</a:t>
            </a:r>
            <a:r>
              <a:rPr lang="en-US" sz="2000" b="1" dirty="0">
                <a:cs typeface="Arial" charset="0"/>
                <a:sym typeface="Symbol" pitchFamily="18" charset="2"/>
              </a:rPr>
              <a:t></a:t>
            </a:r>
            <a:r>
              <a:rPr lang="en-US" sz="2000" b="1" baseline="-25000" dirty="0">
                <a:cs typeface="Arial" charset="0"/>
              </a:rPr>
              <a:t>M</a:t>
            </a:r>
            <a:r>
              <a:rPr lang="en-US" sz="2000" b="1" dirty="0">
                <a:cs typeface="Arial" charset="0"/>
              </a:rPr>
              <a:t> = 6/8</a:t>
            </a:r>
            <a:r>
              <a:rPr lang="en-US" sz="2000" b="1" dirty="0">
                <a:cs typeface="Arial" charset="0"/>
                <a:sym typeface="Symbol" pitchFamily="18" charset="2"/>
              </a:rPr>
              <a:t></a:t>
            </a:r>
            <a:r>
              <a:rPr lang="en-US" sz="2000" b="1" baseline="30000" dirty="0">
                <a:cs typeface="Arial" charset="0"/>
              </a:rPr>
              <a:t>3</a:t>
            </a:r>
            <a:r>
              <a:rPr lang="en-US" sz="2000" b="1" dirty="0">
                <a:cs typeface="Arial" charset="0"/>
              </a:rPr>
              <a:t>(W/t)</a:t>
            </a:r>
            <a:r>
              <a:rPr lang="en-US" sz="2000" b="1" baseline="30000" dirty="0">
                <a:cs typeface="Arial" charset="0"/>
              </a:rPr>
              <a:t>3</a:t>
            </a:r>
          </a:p>
          <a:p>
            <a:endParaRPr lang="en-US" sz="2000" b="1" baseline="30000" dirty="0">
              <a:cs typeface="Arial" charset="0"/>
            </a:endParaRPr>
          </a:p>
          <a:p>
            <a:endParaRPr lang="en-US" sz="2000" b="1" baseline="30000" dirty="0">
              <a:cs typeface="Arial" charset="0"/>
            </a:endParaRPr>
          </a:p>
          <a:p>
            <a:endParaRPr lang="en-US" sz="2000" b="1" baseline="30000" dirty="0">
              <a:cs typeface="Arial" charset="0"/>
            </a:endParaRPr>
          </a:p>
        </p:txBody>
      </p:sp>
    </p:spTree>
    <p:extLst>
      <p:ext uri="{BB962C8B-B14F-4D97-AF65-F5344CB8AC3E}">
        <p14:creationId xmlns:p14="http://schemas.microsoft.com/office/powerpoint/2010/main" val="3149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Folds &amp; Folding</a:t>
            </a:r>
          </a:p>
        </p:txBody>
      </p:sp>
      <p:sp>
        <p:nvSpPr>
          <p:cNvPr id="9" name="Slide Number Placeholder 4"/>
          <p:cNvSpPr>
            <a:spLocks noGrp="1"/>
          </p:cNvSpPr>
          <p:nvPr>
            <p:ph type="sldNum" sz="quarter" idx="11"/>
          </p:nvPr>
        </p:nvSpPr>
        <p:spPr/>
        <p:txBody>
          <a:bodyPr/>
          <a:lstStyle/>
          <a:p>
            <a:fld id="{4EBDD11B-3457-4CD6-AD14-F78A24C90BA1}" type="slidenum">
              <a:rPr lang="en-US"/>
              <a:pPr/>
              <a:t>23</a:t>
            </a:fld>
            <a:endParaRPr lang="en-US"/>
          </a:p>
        </p:txBody>
      </p:sp>
      <p:sp>
        <p:nvSpPr>
          <p:cNvPr id="66562" name="Rectangle 2"/>
          <p:cNvSpPr>
            <a:spLocks noGrp="1" noChangeArrowheads="1"/>
          </p:cNvSpPr>
          <p:nvPr>
            <p:ph type="title"/>
          </p:nvPr>
        </p:nvSpPr>
        <p:spPr/>
        <p:txBody>
          <a:bodyPr/>
          <a:lstStyle/>
          <a:p>
            <a:r>
              <a:rPr lang="en-US" dirty="0"/>
              <a:t>Thickness, Wavelength and Viscosity</a:t>
            </a:r>
          </a:p>
        </p:txBody>
      </p:sp>
      <p:sp>
        <p:nvSpPr>
          <p:cNvPr id="11" name="Rectangle 10"/>
          <p:cNvSpPr/>
          <p:nvPr/>
        </p:nvSpPr>
        <p:spPr>
          <a:xfrm>
            <a:off x="609599" y="4984335"/>
            <a:ext cx="4419601" cy="1107996"/>
          </a:xfrm>
          <a:prstGeom prst="rect">
            <a:avLst/>
          </a:prstGeom>
        </p:spPr>
        <p:txBody>
          <a:bodyPr wrap="square">
            <a:spAutoFit/>
          </a:bodyPr>
          <a:lstStyle/>
          <a:p>
            <a:pPr eaLnBrk="1" hangingPunct="1">
              <a:spcBef>
                <a:spcPct val="30000"/>
              </a:spcBef>
              <a:defRPr/>
            </a:pPr>
            <a:r>
              <a:rPr lang="en-US" sz="2000" b="1" dirty="0"/>
              <a:t>Appalachian folds</a:t>
            </a:r>
            <a:r>
              <a:rPr lang="en-US" sz="2000" dirty="0"/>
              <a:t>: </a:t>
            </a:r>
          </a:p>
          <a:p>
            <a:pPr eaLnBrk="1" hangingPunct="1">
              <a:spcBef>
                <a:spcPct val="30000"/>
              </a:spcBef>
              <a:defRPr/>
            </a:pPr>
            <a:r>
              <a:rPr lang="en-US" sz="2000" dirty="0"/>
              <a:t>calculated viscosity ratio, </a:t>
            </a:r>
            <a:br>
              <a:rPr lang="en-US" sz="2000" dirty="0"/>
            </a:br>
            <a:r>
              <a:rPr lang="en-US" sz="2000" b="1" dirty="0">
                <a:cs typeface="Arial" charset="0"/>
                <a:sym typeface="Symbol" pitchFamily="18" charset="2"/>
              </a:rPr>
              <a:t></a:t>
            </a:r>
            <a:r>
              <a:rPr lang="en-US" sz="2000" b="1" baseline="-25000" dirty="0">
                <a:cs typeface="Arial" charset="0"/>
              </a:rPr>
              <a:t>sandstone</a:t>
            </a:r>
            <a:r>
              <a:rPr lang="en-US" sz="2000" b="1" dirty="0">
                <a:cs typeface="Arial" charset="0"/>
              </a:rPr>
              <a:t>/</a:t>
            </a:r>
            <a:r>
              <a:rPr lang="en-US" sz="2000" b="1" dirty="0">
                <a:cs typeface="Arial" charset="0"/>
                <a:sym typeface="Symbol" pitchFamily="18" charset="2"/>
              </a:rPr>
              <a:t></a:t>
            </a:r>
            <a:r>
              <a:rPr lang="en-US" sz="2000" b="1" baseline="-25000" dirty="0">
                <a:cs typeface="Arial" charset="0"/>
              </a:rPr>
              <a:t>shale </a:t>
            </a:r>
            <a:r>
              <a:rPr lang="en-US" sz="2000" dirty="0"/>
              <a:t>(layer/matrix), is ~500.</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182396"/>
            <a:ext cx="3657600" cy="355103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66803"/>
            <a:ext cx="5486400" cy="3658743"/>
          </a:xfrm>
          <a:prstGeom prst="rect">
            <a:avLst/>
          </a:prstGeom>
          <a:effectLst>
            <a:outerShdw blurRad="63500" sx="102000" sy="102000" algn="ctr" rotWithShape="0">
              <a:prstClr val="black">
                <a:alpha val="40000"/>
              </a:prstClr>
            </a:outerShdw>
          </a:effectLst>
        </p:spPr>
      </p:pic>
      <p:sp>
        <p:nvSpPr>
          <p:cNvPr id="12" name="Rectangle 11"/>
          <p:cNvSpPr/>
          <p:nvPr/>
        </p:nvSpPr>
        <p:spPr>
          <a:xfrm>
            <a:off x="5943599" y="5122834"/>
            <a:ext cx="5537201" cy="800219"/>
          </a:xfrm>
          <a:prstGeom prst="rect">
            <a:avLst/>
          </a:prstGeom>
        </p:spPr>
        <p:txBody>
          <a:bodyPr wrap="square">
            <a:spAutoFit/>
          </a:bodyPr>
          <a:lstStyle/>
          <a:p>
            <a:pPr eaLnBrk="1" hangingPunct="1">
              <a:spcBef>
                <a:spcPct val="30000"/>
              </a:spcBef>
              <a:defRPr/>
            </a:pPr>
            <a:r>
              <a:rPr lang="en-US" sz="2000" b="1" dirty="0"/>
              <a:t>Box Experiments</a:t>
            </a:r>
            <a:r>
              <a:rPr lang="en-US" sz="2000" dirty="0"/>
              <a:t>:</a:t>
            </a:r>
          </a:p>
          <a:p>
            <a:pPr eaLnBrk="1" hangingPunct="1">
              <a:spcBef>
                <a:spcPct val="30000"/>
              </a:spcBef>
              <a:defRPr/>
            </a:pPr>
            <a:r>
              <a:rPr lang="en-US" sz="2000" dirty="0"/>
              <a:t>calculated viscosity ratio, </a:t>
            </a:r>
            <a:r>
              <a:rPr lang="en-US" sz="2000" b="1" dirty="0">
                <a:cs typeface="Arial" charset="0"/>
                <a:sym typeface="Symbol" pitchFamily="18" charset="2"/>
              </a:rPr>
              <a:t></a:t>
            </a:r>
            <a:r>
              <a:rPr lang="en-US" sz="2000" b="1" baseline="-25000" dirty="0">
                <a:cs typeface="Arial" charset="0"/>
              </a:rPr>
              <a:t>rubber</a:t>
            </a:r>
            <a:r>
              <a:rPr lang="en-US" sz="2000" b="1" dirty="0">
                <a:cs typeface="Arial" charset="0"/>
              </a:rPr>
              <a:t>/</a:t>
            </a:r>
            <a:r>
              <a:rPr lang="en-US" sz="2000" b="1" dirty="0">
                <a:cs typeface="Arial" charset="0"/>
                <a:sym typeface="Symbol" pitchFamily="18" charset="2"/>
              </a:rPr>
              <a:t></a:t>
            </a:r>
            <a:r>
              <a:rPr lang="en-US" sz="2000" b="1" baseline="-25000" dirty="0">
                <a:cs typeface="Arial" charset="0"/>
              </a:rPr>
              <a:t>foam</a:t>
            </a:r>
            <a:r>
              <a:rPr lang="en-US" sz="2000" dirty="0"/>
              <a:t> is ~1000.</a:t>
            </a:r>
          </a:p>
        </p:txBody>
      </p:sp>
      <p:sp>
        <p:nvSpPr>
          <p:cNvPr id="2" name="Rectangle 1"/>
          <p:cNvSpPr/>
          <p:nvPr/>
        </p:nvSpPr>
        <p:spPr>
          <a:xfrm>
            <a:off x="3200400" y="2689541"/>
            <a:ext cx="2514600" cy="1477328"/>
          </a:xfrm>
          <a:prstGeom prst="rect">
            <a:avLst/>
          </a:prstGeom>
          <a:solidFill>
            <a:schemeClr val="bg1"/>
          </a:solidFill>
          <a:ln>
            <a:solidFill>
              <a:schemeClr val="tx1"/>
            </a:solidFill>
          </a:ln>
        </p:spPr>
        <p:txBody>
          <a:bodyPr wrap="square">
            <a:spAutoFit/>
          </a:bodyPr>
          <a:lstStyle/>
          <a:p>
            <a:r>
              <a:rPr lang="en-US" b="1" dirty="0">
                <a:cs typeface="Arial" charset="0"/>
              </a:rPr>
              <a:t>Folding (</a:t>
            </a:r>
            <a:r>
              <a:rPr lang="en-US" b="1" dirty="0" err="1">
                <a:cs typeface="Arial" charset="0"/>
              </a:rPr>
              <a:t>Biot</a:t>
            </a:r>
            <a:r>
              <a:rPr lang="en-US" b="1" dirty="0">
                <a:cs typeface="Arial" charset="0"/>
              </a:rPr>
              <a:t>) </a:t>
            </a:r>
            <a:r>
              <a:rPr lang="en-US" b="1" dirty="0" err="1">
                <a:cs typeface="Arial" charset="0"/>
              </a:rPr>
              <a:t>Eqtn</a:t>
            </a:r>
            <a:r>
              <a:rPr lang="en-US" b="1" dirty="0">
                <a:cs typeface="Arial" charset="0"/>
              </a:rPr>
              <a:t>:</a:t>
            </a:r>
          </a:p>
          <a:p>
            <a:endParaRPr lang="en-US" b="1" dirty="0">
              <a:cs typeface="Arial" charset="0"/>
            </a:endParaRPr>
          </a:p>
          <a:p>
            <a:r>
              <a:rPr lang="en-US" b="1" dirty="0" err="1">
                <a:cs typeface="Arial" charset="0"/>
              </a:rPr>
              <a:t>W</a:t>
            </a:r>
            <a:r>
              <a:rPr lang="en-US" b="1" baseline="-25000" dirty="0" err="1">
                <a:cs typeface="Arial" charset="0"/>
              </a:rPr>
              <a:t>s</a:t>
            </a:r>
            <a:r>
              <a:rPr lang="en-US" b="1" dirty="0">
                <a:cs typeface="Arial" charset="0"/>
              </a:rPr>
              <a:t> = 2</a:t>
            </a:r>
            <a:r>
              <a:rPr lang="en-US" b="1" dirty="0">
                <a:cs typeface="Arial" charset="0"/>
                <a:sym typeface="Symbol" pitchFamily="18" charset="2"/>
              </a:rPr>
              <a:t></a:t>
            </a:r>
            <a:r>
              <a:rPr lang="en-US" b="1" dirty="0">
                <a:cs typeface="Arial" charset="0"/>
              </a:rPr>
              <a:t>t(</a:t>
            </a:r>
            <a:r>
              <a:rPr lang="en-US" b="1" dirty="0">
                <a:cs typeface="Arial" charset="0"/>
                <a:sym typeface="Symbol" pitchFamily="18" charset="2"/>
              </a:rPr>
              <a:t></a:t>
            </a:r>
            <a:r>
              <a:rPr lang="en-US" b="1" baseline="-25000" dirty="0">
                <a:cs typeface="Arial" charset="0"/>
              </a:rPr>
              <a:t>L</a:t>
            </a:r>
            <a:r>
              <a:rPr lang="en-US" b="1" dirty="0">
                <a:cs typeface="Arial" charset="0"/>
              </a:rPr>
              <a:t>/6</a:t>
            </a:r>
            <a:r>
              <a:rPr lang="en-US" b="1" dirty="0">
                <a:cs typeface="Arial" charset="0"/>
                <a:sym typeface="Symbol" pitchFamily="18" charset="2"/>
              </a:rPr>
              <a:t></a:t>
            </a:r>
            <a:r>
              <a:rPr lang="en-US" b="1" baseline="-25000" dirty="0">
                <a:cs typeface="Arial" charset="0"/>
              </a:rPr>
              <a:t>M</a:t>
            </a:r>
            <a:r>
              <a:rPr lang="en-US" b="1" dirty="0">
                <a:cs typeface="Arial" charset="0"/>
              </a:rPr>
              <a:t>)</a:t>
            </a:r>
            <a:r>
              <a:rPr lang="en-US" b="1" baseline="30000" dirty="0">
                <a:cs typeface="Arial" charset="0"/>
              </a:rPr>
              <a:t>1/3</a:t>
            </a:r>
          </a:p>
          <a:p>
            <a:endParaRPr lang="en-US" b="1" dirty="0">
              <a:cs typeface="Arial" charset="0"/>
              <a:sym typeface="Symbol" pitchFamily="18" charset="2"/>
            </a:endParaRPr>
          </a:p>
          <a:p>
            <a:r>
              <a:rPr lang="en-US" b="1" dirty="0">
                <a:cs typeface="Arial" charset="0"/>
                <a:sym typeface="Symbol" pitchFamily="18" charset="2"/>
              </a:rPr>
              <a:t></a:t>
            </a:r>
            <a:r>
              <a:rPr lang="en-US" b="1" baseline="-25000" dirty="0">
                <a:cs typeface="Arial" charset="0"/>
              </a:rPr>
              <a:t>L</a:t>
            </a:r>
            <a:r>
              <a:rPr lang="en-US" b="1" dirty="0">
                <a:cs typeface="Arial" charset="0"/>
              </a:rPr>
              <a:t>/</a:t>
            </a:r>
            <a:r>
              <a:rPr lang="en-US" b="1" dirty="0">
                <a:cs typeface="Arial" charset="0"/>
                <a:sym typeface="Symbol" pitchFamily="18" charset="2"/>
              </a:rPr>
              <a:t></a:t>
            </a:r>
            <a:r>
              <a:rPr lang="en-US" b="1" baseline="-25000" dirty="0">
                <a:cs typeface="Arial" charset="0"/>
              </a:rPr>
              <a:t>M</a:t>
            </a:r>
            <a:r>
              <a:rPr lang="en-US" b="1" dirty="0">
                <a:cs typeface="Arial" charset="0"/>
              </a:rPr>
              <a:t> = 6/8</a:t>
            </a:r>
            <a:r>
              <a:rPr lang="en-US" b="1" dirty="0">
                <a:cs typeface="Arial" charset="0"/>
                <a:sym typeface="Symbol" pitchFamily="18" charset="2"/>
              </a:rPr>
              <a:t></a:t>
            </a:r>
            <a:r>
              <a:rPr lang="en-US" b="1" baseline="30000" dirty="0">
                <a:cs typeface="Arial" charset="0"/>
              </a:rPr>
              <a:t>3</a:t>
            </a:r>
            <a:r>
              <a:rPr lang="en-US" b="1" dirty="0">
                <a:cs typeface="Arial" charset="0"/>
              </a:rPr>
              <a:t>(W/t)</a:t>
            </a:r>
            <a:r>
              <a:rPr lang="en-US" b="1" baseline="30000" dirty="0">
                <a:cs typeface="Arial" charset="0"/>
              </a:rPr>
              <a:t>3</a:t>
            </a:r>
            <a:endParaRPr lang="en-US" baseline="30000" dirty="0">
              <a:cs typeface="Arial" charset="0"/>
            </a:endParaRPr>
          </a:p>
        </p:txBody>
      </p:sp>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17287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Folds &amp; Folding</a:t>
            </a:r>
          </a:p>
        </p:txBody>
      </p:sp>
      <p:sp>
        <p:nvSpPr>
          <p:cNvPr id="6" name="Slide Number Placeholder 3"/>
          <p:cNvSpPr>
            <a:spLocks noGrp="1"/>
          </p:cNvSpPr>
          <p:nvPr>
            <p:ph type="sldNum" sz="quarter" idx="11"/>
          </p:nvPr>
        </p:nvSpPr>
        <p:spPr/>
        <p:txBody>
          <a:bodyPr/>
          <a:lstStyle/>
          <a:p>
            <a:fld id="{65AADB43-99EC-4830-AAD3-A719F5F35114}" type="slidenum">
              <a:rPr lang="en-US"/>
              <a:pPr/>
              <a:t>24</a:t>
            </a:fld>
            <a:endParaRPr lang="en-US"/>
          </a:p>
        </p:txBody>
      </p:sp>
      <p:sp>
        <p:nvSpPr>
          <p:cNvPr id="29698" name="Text Box 2"/>
          <p:cNvSpPr txBox="1">
            <a:spLocks noChangeArrowheads="1"/>
          </p:cNvSpPr>
          <p:nvPr/>
        </p:nvSpPr>
        <p:spPr bwMode="auto">
          <a:xfrm>
            <a:off x="508000" y="1177101"/>
            <a:ext cx="7112000" cy="4811574"/>
          </a:xfrm>
          <a:prstGeom prst="rect">
            <a:avLst/>
          </a:prstGeom>
          <a:noFill/>
          <a:ln w="9525">
            <a:noFill/>
            <a:miter lim="800000"/>
            <a:headEnd/>
            <a:tailEnd/>
          </a:ln>
          <a:effectLst/>
        </p:spPr>
        <p:txBody>
          <a:bodyPr wrap="square">
            <a:spAutoFit/>
          </a:bodyPr>
          <a:lstStyle/>
          <a:p>
            <a:r>
              <a:rPr lang="en-US" sz="2000" dirty="0">
                <a:solidFill>
                  <a:schemeClr val="bg2"/>
                </a:solidFill>
                <a:cs typeface="Arial" charset="0"/>
              </a:rPr>
              <a:t>Folding (</a:t>
            </a:r>
            <a:r>
              <a:rPr lang="en-US" sz="2000" dirty="0" err="1">
                <a:solidFill>
                  <a:schemeClr val="bg2"/>
                </a:solidFill>
                <a:cs typeface="Arial" charset="0"/>
              </a:rPr>
              <a:t>Biot</a:t>
            </a:r>
            <a:r>
              <a:rPr lang="en-US" sz="2000" dirty="0">
                <a:solidFill>
                  <a:schemeClr val="bg2"/>
                </a:solidFill>
                <a:cs typeface="Arial" charset="0"/>
              </a:rPr>
              <a:t>) equation </a:t>
            </a:r>
          </a:p>
          <a:p>
            <a:r>
              <a:rPr lang="en-US" sz="2000" dirty="0">
                <a:cs typeface="Arial" charset="0"/>
              </a:rPr>
              <a:t>Linear (Newtonian) viscosity, wavelength-thickness (W-t) relationship for a single layer with viscosity </a:t>
            </a:r>
            <a:r>
              <a:rPr lang="en-US" sz="2000" dirty="0">
                <a:cs typeface="Arial" charset="0"/>
                <a:sym typeface="Symbol" pitchFamily="18" charset="2"/>
              </a:rPr>
              <a:t></a:t>
            </a:r>
            <a:r>
              <a:rPr lang="en-US" sz="2000" baseline="-25000" dirty="0">
                <a:cs typeface="Arial" charset="0"/>
              </a:rPr>
              <a:t>L</a:t>
            </a:r>
            <a:r>
              <a:rPr lang="en-US" sz="2000" dirty="0">
                <a:cs typeface="Arial" charset="0"/>
              </a:rPr>
              <a:t> in matrix with viscosity </a:t>
            </a:r>
            <a:r>
              <a:rPr lang="en-US" sz="2000" dirty="0">
                <a:cs typeface="Arial" charset="0"/>
                <a:sym typeface="Symbol" pitchFamily="18" charset="2"/>
              </a:rPr>
              <a:t></a:t>
            </a:r>
            <a:r>
              <a:rPr lang="en-US" sz="2000" baseline="-25000" dirty="0">
                <a:cs typeface="Arial" charset="0"/>
              </a:rPr>
              <a:t>M</a:t>
            </a:r>
            <a:r>
              <a:rPr lang="en-US" sz="2000" dirty="0">
                <a:cs typeface="Arial" charset="0"/>
              </a:rPr>
              <a:t>:</a:t>
            </a:r>
          </a:p>
          <a:p>
            <a:r>
              <a:rPr lang="en-US" sz="2000" b="1" dirty="0">
                <a:cs typeface="Arial" charset="0"/>
              </a:rPr>
              <a:t>W = 2</a:t>
            </a:r>
            <a:r>
              <a:rPr lang="en-US" sz="2000" b="1" dirty="0">
                <a:cs typeface="Arial" charset="0"/>
                <a:sym typeface="Symbol" pitchFamily="18" charset="2"/>
              </a:rPr>
              <a:t></a:t>
            </a:r>
            <a:r>
              <a:rPr lang="en-US" sz="2000" b="1" dirty="0">
                <a:cs typeface="Arial" charset="0"/>
              </a:rPr>
              <a:t>t(</a:t>
            </a:r>
            <a:r>
              <a:rPr lang="en-US" sz="2000" b="1" dirty="0">
                <a:cs typeface="Arial" charset="0"/>
                <a:sym typeface="Symbol" pitchFamily="18" charset="2"/>
              </a:rPr>
              <a:t></a:t>
            </a:r>
            <a:r>
              <a:rPr lang="en-US" sz="2000" b="1" baseline="-25000" dirty="0">
                <a:cs typeface="Arial" charset="0"/>
              </a:rPr>
              <a:t>L</a:t>
            </a:r>
            <a:r>
              <a:rPr lang="en-US" sz="2000" b="1" dirty="0">
                <a:cs typeface="Arial" charset="0"/>
              </a:rPr>
              <a:t>/6</a:t>
            </a:r>
            <a:r>
              <a:rPr lang="en-US" sz="2000" b="1" dirty="0">
                <a:cs typeface="Arial" charset="0"/>
                <a:sym typeface="Symbol" pitchFamily="18" charset="2"/>
              </a:rPr>
              <a:t></a:t>
            </a:r>
            <a:r>
              <a:rPr lang="en-US" sz="2000" b="1" baseline="-25000" dirty="0">
                <a:cs typeface="Arial" charset="0"/>
              </a:rPr>
              <a:t>M</a:t>
            </a:r>
            <a:r>
              <a:rPr lang="en-US" sz="2000" b="1" dirty="0">
                <a:cs typeface="Arial" charset="0"/>
              </a:rPr>
              <a:t>)</a:t>
            </a:r>
            <a:r>
              <a:rPr lang="en-US" sz="2000" b="1" baseline="30000" dirty="0">
                <a:cs typeface="Arial" charset="0"/>
              </a:rPr>
              <a:t>1/3</a:t>
            </a:r>
          </a:p>
          <a:p>
            <a:endParaRPr lang="en-US" sz="2000" dirty="0">
              <a:cs typeface="Arial" charset="0"/>
              <a:sym typeface="Symbol" pitchFamily="18" charset="2"/>
            </a:endParaRPr>
          </a:p>
          <a:p>
            <a:r>
              <a:rPr lang="en-US" sz="2000" dirty="0">
                <a:cs typeface="Arial" charset="0"/>
                <a:sym typeface="Symbol" pitchFamily="18" charset="2"/>
              </a:rPr>
              <a:t>or, </a:t>
            </a:r>
            <a:r>
              <a:rPr lang="en-US" sz="2000" dirty="0">
                <a:cs typeface="Arial" charset="0"/>
              </a:rPr>
              <a:t>viscosity ratio is proportional to cube of W/t ratio:</a:t>
            </a:r>
            <a:endParaRPr lang="en-US" sz="2000" dirty="0">
              <a:cs typeface="Arial" charset="0"/>
              <a:sym typeface="Symbol" pitchFamily="18" charset="2"/>
            </a:endParaRPr>
          </a:p>
          <a:p>
            <a:r>
              <a:rPr lang="en-US" sz="2000" b="1" dirty="0">
                <a:cs typeface="Arial" charset="0"/>
                <a:sym typeface="Symbol" pitchFamily="18" charset="2"/>
              </a:rPr>
              <a:t></a:t>
            </a:r>
            <a:r>
              <a:rPr lang="en-US" sz="2000" b="1" baseline="-25000" dirty="0">
                <a:cs typeface="Arial" charset="0"/>
              </a:rPr>
              <a:t>L</a:t>
            </a:r>
            <a:r>
              <a:rPr lang="en-US" sz="2000" b="1" dirty="0">
                <a:cs typeface="Arial" charset="0"/>
              </a:rPr>
              <a:t>/</a:t>
            </a:r>
            <a:r>
              <a:rPr lang="en-US" sz="2000" b="1" dirty="0">
                <a:cs typeface="Arial" charset="0"/>
                <a:sym typeface="Symbol" pitchFamily="18" charset="2"/>
              </a:rPr>
              <a:t></a:t>
            </a:r>
            <a:r>
              <a:rPr lang="en-US" sz="2000" b="1" baseline="-25000" dirty="0">
                <a:cs typeface="Arial" charset="0"/>
              </a:rPr>
              <a:t>M</a:t>
            </a:r>
            <a:r>
              <a:rPr lang="en-US" sz="2000" b="1" dirty="0">
                <a:cs typeface="Arial" charset="0"/>
              </a:rPr>
              <a:t> = 6/8</a:t>
            </a:r>
            <a:r>
              <a:rPr lang="en-US" sz="2000" b="1" dirty="0">
                <a:cs typeface="Arial" charset="0"/>
                <a:sym typeface="Symbol" pitchFamily="18" charset="2"/>
              </a:rPr>
              <a:t></a:t>
            </a:r>
            <a:r>
              <a:rPr lang="en-US" sz="2000" b="1" baseline="30000" dirty="0">
                <a:cs typeface="Arial" charset="0"/>
              </a:rPr>
              <a:t>3</a:t>
            </a:r>
            <a:r>
              <a:rPr lang="en-US" sz="2000" b="1" dirty="0">
                <a:cs typeface="Arial" charset="0"/>
              </a:rPr>
              <a:t>(W/t)</a:t>
            </a:r>
            <a:r>
              <a:rPr lang="en-US" sz="2000" b="1" baseline="30000" dirty="0">
                <a:cs typeface="Arial" charset="0"/>
              </a:rPr>
              <a:t>3</a:t>
            </a:r>
          </a:p>
          <a:p>
            <a:endParaRPr lang="en-US" sz="2000" b="1" baseline="30000" dirty="0">
              <a:cs typeface="Arial" charset="0"/>
            </a:endParaRPr>
          </a:p>
          <a:p>
            <a:endParaRPr lang="en-US" sz="2000" b="1" baseline="30000" dirty="0">
              <a:cs typeface="Arial" charset="0"/>
            </a:endParaRPr>
          </a:p>
          <a:p>
            <a:r>
              <a:rPr lang="en-US" sz="2000" dirty="0">
                <a:solidFill>
                  <a:schemeClr val="bg2"/>
                </a:solidFill>
                <a:cs typeface="Arial" charset="0"/>
              </a:rPr>
              <a:t>Interacting Multilayers</a:t>
            </a:r>
          </a:p>
          <a:p>
            <a:r>
              <a:rPr lang="en-US" sz="2000" dirty="0">
                <a:cs typeface="Arial" charset="0"/>
              </a:rPr>
              <a:t>For N interacting </a:t>
            </a:r>
            <a:r>
              <a:rPr lang="en-US" sz="2000" dirty="0"/>
              <a:t>multilayers</a:t>
            </a:r>
            <a:r>
              <a:rPr lang="en-US" sz="2000" dirty="0">
                <a:cs typeface="Arial" charset="0"/>
              </a:rPr>
              <a:t>:</a:t>
            </a:r>
          </a:p>
          <a:p>
            <a:r>
              <a:rPr lang="en-US" sz="2000" b="1" dirty="0" err="1">
                <a:cs typeface="Arial" charset="0"/>
              </a:rPr>
              <a:t>W</a:t>
            </a:r>
            <a:r>
              <a:rPr lang="en-US" sz="2000" b="1" baseline="-25000" dirty="0" err="1">
                <a:cs typeface="Arial" charset="0"/>
              </a:rPr>
              <a:t>multi</a:t>
            </a:r>
            <a:r>
              <a:rPr lang="en-US" sz="2000" b="1" dirty="0">
                <a:cs typeface="Arial" charset="0"/>
              </a:rPr>
              <a:t> = 2</a:t>
            </a:r>
            <a:r>
              <a:rPr lang="en-US" sz="2000" b="1" dirty="0">
                <a:cs typeface="Arial" charset="0"/>
                <a:sym typeface="Symbol" pitchFamily="18" charset="2"/>
              </a:rPr>
              <a:t></a:t>
            </a:r>
            <a:r>
              <a:rPr lang="en-US" sz="2000" b="1" dirty="0">
                <a:cs typeface="Arial" charset="0"/>
              </a:rPr>
              <a:t>t(N</a:t>
            </a:r>
            <a:r>
              <a:rPr lang="en-US" sz="2000" b="1" dirty="0">
                <a:cs typeface="Arial" charset="0"/>
                <a:sym typeface="Symbol" pitchFamily="18" charset="2"/>
              </a:rPr>
              <a:t></a:t>
            </a:r>
            <a:r>
              <a:rPr lang="en-US" sz="2000" b="1" baseline="-25000" dirty="0">
                <a:cs typeface="Arial" charset="0"/>
              </a:rPr>
              <a:t>L</a:t>
            </a:r>
            <a:r>
              <a:rPr lang="en-US" sz="2000" b="1" dirty="0">
                <a:cs typeface="Arial" charset="0"/>
              </a:rPr>
              <a:t>/6</a:t>
            </a:r>
            <a:r>
              <a:rPr lang="en-US" sz="2000" b="1" dirty="0">
                <a:cs typeface="Arial" charset="0"/>
                <a:sym typeface="Symbol" pitchFamily="18" charset="2"/>
              </a:rPr>
              <a:t></a:t>
            </a:r>
            <a:r>
              <a:rPr lang="en-US" sz="2000" b="1" baseline="-25000" dirty="0">
                <a:cs typeface="Arial" charset="0"/>
              </a:rPr>
              <a:t>M</a:t>
            </a:r>
            <a:r>
              <a:rPr lang="en-US" sz="2000" b="1" dirty="0">
                <a:cs typeface="Arial" charset="0"/>
              </a:rPr>
              <a:t>)</a:t>
            </a:r>
            <a:r>
              <a:rPr lang="en-US" sz="2000" b="1" baseline="30000" dirty="0">
                <a:cs typeface="Arial" charset="0"/>
              </a:rPr>
              <a:t>1/3</a:t>
            </a:r>
            <a:endParaRPr lang="en-US" sz="2000" baseline="30000" dirty="0">
              <a:cs typeface="Arial" charset="0"/>
            </a:endParaRPr>
          </a:p>
          <a:p>
            <a:endParaRPr lang="en-US" sz="2000" i="1" dirty="0">
              <a:cs typeface="Arial" charset="0"/>
            </a:endParaRPr>
          </a:p>
          <a:p>
            <a:r>
              <a:rPr lang="en-US" sz="2000" i="1" dirty="0">
                <a:cs typeface="Arial" charset="0"/>
              </a:rPr>
              <a:t>Note:</a:t>
            </a:r>
            <a:r>
              <a:rPr lang="en-US" sz="2000" dirty="0">
                <a:cs typeface="Arial" charset="0"/>
              </a:rPr>
              <a:t> </a:t>
            </a:r>
            <a:r>
              <a:rPr lang="en-US" sz="2000" dirty="0" err="1">
                <a:cs typeface="Arial" charset="0"/>
              </a:rPr>
              <a:t>W</a:t>
            </a:r>
            <a:r>
              <a:rPr lang="en-US" sz="2000" baseline="-25000" dirty="0" err="1">
                <a:cs typeface="Arial" charset="0"/>
              </a:rPr>
              <a:t>single</a:t>
            </a:r>
            <a:r>
              <a:rPr lang="en-US" sz="2000" dirty="0">
                <a:cs typeface="Arial" charset="0"/>
              </a:rPr>
              <a:t>/</a:t>
            </a:r>
            <a:r>
              <a:rPr lang="en-US" sz="2000" dirty="0" err="1">
                <a:cs typeface="Arial" charset="0"/>
              </a:rPr>
              <a:t>W</a:t>
            </a:r>
            <a:r>
              <a:rPr lang="en-US" sz="2000" baseline="-25000" dirty="0" err="1">
                <a:cs typeface="Arial" charset="0"/>
              </a:rPr>
              <a:t>multi</a:t>
            </a:r>
            <a:r>
              <a:rPr lang="en-US" sz="2000" dirty="0">
                <a:cs typeface="Arial" charset="0"/>
              </a:rPr>
              <a:t>=N</a:t>
            </a:r>
            <a:r>
              <a:rPr lang="en-US" sz="2000" baseline="30000" dirty="0">
                <a:cs typeface="Arial" charset="0"/>
              </a:rPr>
              <a:t>2/3</a:t>
            </a:r>
            <a:r>
              <a:rPr lang="en-US" sz="2000" dirty="0">
                <a:cs typeface="Arial" charset="0"/>
              </a:rPr>
              <a:t> </a:t>
            </a:r>
          </a:p>
          <a:p>
            <a:r>
              <a:rPr lang="en-US" sz="2000" dirty="0">
                <a:cs typeface="Arial" charset="0"/>
              </a:rPr>
              <a:t>so N multilayers </a:t>
            </a:r>
            <a:r>
              <a:rPr lang="en-US" sz="2000" dirty="0">
                <a:cs typeface="Arial" charset="0"/>
                <a:sym typeface="Symbol" pitchFamily="18" charset="2"/>
              </a:rPr>
              <a:t> </a:t>
            </a:r>
            <a:r>
              <a:rPr lang="en-US" sz="2000" dirty="0">
                <a:cs typeface="Arial" charset="0"/>
              </a:rPr>
              <a:t>N.t single layer</a:t>
            </a:r>
          </a:p>
        </p:txBody>
      </p:sp>
      <p:pic>
        <p:nvPicPr>
          <p:cNvPr id="29699" name="Picture 3" descr="parallel fold"/>
          <p:cNvPicPr>
            <a:picLocks noChangeAspect="1" noChangeArrowheads="1"/>
          </p:cNvPicPr>
          <p:nvPr/>
        </p:nvPicPr>
        <p:blipFill>
          <a:blip r:embed="rId2" cstate="print"/>
          <a:srcRect/>
          <a:stretch>
            <a:fillRect/>
          </a:stretch>
        </p:blipFill>
        <p:spPr bwMode="auto">
          <a:xfrm rot="-21600000">
            <a:off x="7772400" y="3428999"/>
            <a:ext cx="3032125" cy="1976438"/>
          </a:xfrm>
          <a:prstGeom prst="rect">
            <a:avLst/>
          </a:prstGeom>
          <a:noFill/>
          <a:ln w="9525">
            <a:noFill/>
            <a:miter lim="800000"/>
            <a:headEnd/>
            <a:tailEnd/>
          </a:ln>
        </p:spPr>
      </p:pic>
      <p:sp>
        <p:nvSpPr>
          <p:cNvPr id="29700" name="Rectangle 4"/>
          <p:cNvSpPr>
            <a:spLocks noGrp="1" noChangeArrowheads="1"/>
          </p:cNvSpPr>
          <p:nvPr>
            <p:ph type="title"/>
          </p:nvPr>
        </p:nvSpPr>
        <p:spPr/>
        <p:txBody>
          <a:bodyPr/>
          <a:lstStyle/>
          <a:p>
            <a:r>
              <a:rPr lang="en-US" dirty="0"/>
              <a:t>More Folding Math: Multi-Layer</a:t>
            </a:r>
          </a:p>
        </p:txBody>
      </p:sp>
      <p:sp>
        <p:nvSpPr>
          <p:cNvPr id="2" name="Date Placeholder 1"/>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262831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p:cNvPicPr>
            <a:picLocks noChangeAspect="1" noChangeArrowheads="1"/>
          </p:cNvPicPr>
          <p:nvPr/>
        </p:nvPicPr>
        <p:blipFill>
          <a:blip r:embed="rId3" cstate="print"/>
          <a:srcRect/>
          <a:stretch>
            <a:fillRect/>
          </a:stretch>
        </p:blipFill>
        <p:spPr bwMode="auto">
          <a:xfrm>
            <a:off x="6089217" y="731520"/>
            <a:ext cx="4426383" cy="6126480"/>
          </a:xfrm>
          <a:prstGeom prst="rect">
            <a:avLst/>
          </a:prstGeom>
          <a:noFill/>
          <a:ln w="9525">
            <a:noFill/>
            <a:miter lim="800000"/>
            <a:headEnd/>
            <a:tailEnd/>
          </a:ln>
          <a:effectLst/>
        </p:spPr>
      </p:pic>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BD8BCF70-CAFF-4779-8F6A-B6EDD52EED86}" type="slidenum">
              <a:rPr lang="en-US"/>
              <a:pPr/>
              <a:t>25</a:t>
            </a:fld>
            <a:endParaRPr lang="en-US"/>
          </a:p>
        </p:txBody>
      </p:sp>
      <p:sp>
        <p:nvSpPr>
          <p:cNvPr id="67586" name="Rectangle 2"/>
          <p:cNvSpPr>
            <a:spLocks noGrp="1" noChangeArrowheads="1"/>
          </p:cNvSpPr>
          <p:nvPr>
            <p:ph type="title"/>
          </p:nvPr>
        </p:nvSpPr>
        <p:spPr/>
        <p:txBody>
          <a:bodyPr/>
          <a:lstStyle/>
          <a:p>
            <a:r>
              <a:rPr lang="en-US" dirty="0"/>
              <a:t>Effect of Viscosity Contrast</a:t>
            </a:r>
          </a:p>
        </p:txBody>
      </p:sp>
      <p:sp>
        <p:nvSpPr>
          <p:cNvPr id="8" name="Rectangle 7"/>
          <p:cNvSpPr/>
          <p:nvPr/>
        </p:nvSpPr>
        <p:spPr>
          <a:xfrm>
            <a:off x="840380" y="2819400"/>
            <a:ext cx="5864943" cy="3490186"/>
          </a:xfrm>
          <a:prstGeom prst="rect">
            <a:avLst/>
          </a:prstGeom>
        </p:spPr>
        <p:txBody>
          <a:bodyPr wrap="square">
            <a:spAutoFit/>
          </a:bodyPr>
          <a:lstStyle/>
          <a:p>
            <a:pPr eaLnBrk="1" hangingPunct="1">
              <a:spcBef>
                <a:spcPct val="30000"/>
              </a:spcBef>
              <a:defRPr/>
            </a:pPr>
            <a:r>
              <a:rPr lang="en-US" sz="2000" dirty="0"/>
              <a:t>Finite-element modeling of single-layer buckling for various viscosity contrasts between layer (</a:t>
            </a:r>
            <a:r>
              <a:rPr lang="en-US" sz="2000" dirty="0" err="1"/>
              <a:t>η</a:t>
            </a:r>
            <a:r>
              <a:rPr lang="en-US" sz="2000" baseline="-25000" dirty="0" err="1"/>
              <a:t>L</a:t>
            </a:r>
            <a:r>
              <a:rPr lang="en-US" sz="2000" dirty="0"/>
              <a:t>) and matrix (</a:t>
            </a:r>
            <a:r>
              <a:rPr lang="en-US" sz="2000" dirty="0" err="1"/>
              <a:t>η</a:t>
            </a:r>
            <a:r>
              <a:rPr lang="en-US" sz="2000" baseline="-25000" dirty="0" err="1"/>
              <a:t>M</a:t>
            </a:r>
            <a:r>
              <a:rPr lang="en-US" sz="2000" dirty="0"/>
              <a:t>), and shortening strains (</a:t>
            </a:r>
            <a:r>
              <a:rPr lang="en-US" sz="2000" b="1" dirty="0"/>
              <a:t>e</a:t>
            </a:r>
            <a:r>
              <a:rPr lang="en-US" sz="2000" dirty="0"/>
              <a:t>, %). </a:t>
            </a:r>
          </a:p>
          <a:p>
            <a:pPr eaLnBrk="1" hangingPunct="1">
              <a:spcBef>
                <a:spcPct val="30000"/>
              </a:spcBef>
              <a:defRPr/>
            </a:pPr>
            <a:endParaRPr lang="en-US" sz="2000" dirty="0"/>
          </a:p>
          <a:p>
            <a:pPr eaLnBrk="1" hangingPunct="1">
              <a:spcBef>
                <a:spcPct val="30000"/>
              </a:spcBef>
              <a:defRPr/>
            </a:pPr>
            <a:r>
              <a:rPr lang="en-US" sz="2000" dirty="0"/>
              <a:t>Smaller contrast, greater layer thickening (t):</a:t>
            </a:r>
            <a:br>
              <a:rPr lang="en-US" sz="2000" i="1" dirty="0"/>
            </a:br>
            <a:r>
              <a:rPr lang="en-US" sz="2000" dirty="0"/>
              <a:t>strain-modified fold (or </a:t>
            </a:r>
            <a:r>
              <a:rPr lang="en-US" sz="2000" dirty="0" err="1"/>
              <a:t>Biot-Ramberg</a:t>
            </a:r>
            <a:r>
              <a:rPr lang="en-US" sz="2000" dirty="0"/>
              <a:t>) equation.</a:t>
            </a:r>
          </a:p>
          <a:p>
            <a:pPr eaLnBrk="1" hangingPunct="1">
              <a:spcBef>
                <a:spcPct val="30000"/>
              </a:spcBef>
              <a:defRPr/>
            </a:pPr>
            <a:endParaRPr lang="en-US" sz="2000" dirty="0"/>
          </a:p>
          <a:p>
            <a:pPr eaLnBrk="1" hangingPunct="1">
              <a:spcBef>
                <a:spcPct val="30000"/>
              </a:spcBef>
              <a:defRPr/>
            </a:pPr>
            <a:endParaRPr lang="en-US" sz="2000" dirty="0"/>
          </a:p>
          <a:p>
            <a:pPr algn="r" eaLnBrk="1" hangingPunct="1">
              <a:spcBef>
                <a:spcPct val="30000"/>
              </a:spcBef>
              <a:defRPr/>
            </a:pPr>
            <a:r>
              <a:rPr lang="en-US" sz="1600" dirty="0"/>
              <a:t>Short tick marks are orientation of </a:t>
            </a:r>
            <a:br>
              <a:rPr lang="en-US" sz="1600" dirty="0"/>
            </a:br>
            <a:r>
              <a:rPr lang="en-US" sz="1600" dirty="0"/>
              <a:t>long axis of strain ellipse in profile plane</a:t>
            </a:r>
          </a:p>
        </p:txBody>
      </p:sp>
      <p:sp>
        <p:nvSpPr>
          <p:cNvPr id="7" name="Rectangle 6"/>
          <p:cNvSpPr/>
          <p:nvPr/>
        </p:nvSpPr>
        <p:spPr>
          <a:xfrm>
            <a:off x="10175157" y="692289"/>
            <a:ext cx="1026243" cy="5632311"/>
          </a:xfrm>
          <a:prstGeom prst="rect">
            <a:avLst/>
          </a:prstGeom>
          <a:solidFill>
            <a:schemeClr val="bg1"/>
          </a:solidFill>
        </p:spPr>
        <p:txBody>
          <a:bodyPr wrap="none">
            <a:spAutoFit/>
          </a:bodyPr>
          <a:lstStyle/>
          <a:p>
            <a:r>
              <a:rPr lang="en-US" dirty="0"/>
              <a:t>(</a:t>
            </a:r>
            <a:r>
              <a:rPr lang="en-US" dirty="0" err="1"/>
              <a:t>η</a:t>
            </a:r>
            <a:r>
              <a:rPr lang="en-US" baseline="-25000" dirty="0" err="1"/>
              <a:t>L</a:t>
            </a:r>
            <a:r>
              <a:rPr lang="en-US" dirty="0"/>
              <a:t>)/(</a:t>
            </a:r>
            <a:r>
              <a:rPr lang="en-US" dirty="0" err="1"/>
              <a:t>η</a:t>
            </a:r>
            <a:r>
              <a:rPr lang="en-US" baseline="-25000" dirty="0" err="1"/>
              <a:t>M</a:t>
            </a:r>
            <a:r>
              <a:rPr lang="en-US" dirty="0"/>
              <a:t>)</a:t>
            </a:r>
          </a:p>
          <a:p>
            <a:endParaRPr lang="en-US" dirty="0"/>
          </a:p>
          <a:p>
            <a:endParaRPr lang="en-US" dirty="0"/>
          </a:p>
          <a:p>
            <a:endParaRPr lang="en-US" dirty="0"/>
          </a:p>
          <a:p>
            <a:r>
              <a:rPr lang="en-US" dirty="0"/>
              <a:t>42.1</a:t>
            </a:r>
          </a:p>
          <a:p>
            <a:endParaRPr lang="en-US" dirty="0"/>
          </a:p>
          <a:p>
            <a:endParaRPr lang="en-US" dirty="0"/>
          </a:p>
          <a:p>
            <a:endParaRPr lang="en-US" dirty="0"/>
          </a:p>
          <a:p>
            <a:endParaRPr lang="en-US" dirty="0"/>
          </a:p>
          <a:p>
            <a:endParaRPr lang="en-US" dirty="0"/>
          </a:p>
          <a:p>
            <a:endParaRPr lang="en-US" dirty="0"/>
          </a:p>
          <a:p>
            <a:r>
              <a:rPr lang="en-US" dirty="0"/>
              <a:t>17.5</a:t>
            </a:r>
          </a:p>
          <a:p>
            <a:endParaRPr lang="en-US" dirty="0"/>
          </a:p>
          <a:p>
            <a:endParaRPr lang="en-US" dirty="0"/>
          </a:p>
          <a:p>
            <a:endParaRPr lang="en-US" dirty="0"/>
          </a:p>
          <a:p>
            <a:endParaRPr lang="en-US" dirty="0"/>
          </a:p>
          <a:p>
            <a:endParaRPr lang="en-US" dirty="0"/>
          </a:p>
          <a:p>
            <a:endParaRPr lang="en-US" dirty="0"/>
          </a:p>
          <a:p>
            <a:endParaRPr lang="en-US" dirty="0"/>
          </a:p>
          <a:p>
            <a:r>
              <a:rPr lang="en-US" dirty="0"/>
              <a:t>5.2</a:t>
            </a:r>
          </a:p>
        </p:txBody>
      </p:sp>
      <p:sp>
        <p:nvSpPr>
          <p:cNvPr id="3" name="Up Arrow 2"/>
          <p:cNvSpPr/>
          <p:nvPr/>
        </p:nvSpPr>
        <p:spPr bwMode="auto">
          <a:xfrm>
            <a:off x="11201400" y="2057400"/>
            <a:ext cx="609600" cy="3200400"/>
          </a:xfrm>
          <a:prstGeom prst="up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extBox 1"/>
          <p:cNvSpPr txBox="1"/>
          <p:nvPr/>
        </p:nvSpPr>
        <p:spPr>
          <a:xfrm>
            <a:off x="5027407" y="652046"/>
            <a:ext cx="5186035" cy="338554"/>
          </a:xfrm>
          <a:prstGeom prst="rect">
            <a:avLst/>
          </a:prstGeom>
          <a:solidFill>
            <a:schemeClr val="bg1"/>
          </a:solidFill>
        </p:spPr>
        <p:txBody>
          <a:bodyPr wrap="none" rtlCol="0">
            <a:spAutoFit/>
          </a:bodyPr>
          <a:lstStyle/>
          <a:p>
            <a:r>
              <a:rPr lang="en-US" sz="1600" dirty="0"/>
              <a:t>Shortening </a:t>
            </a:r>
            <a:r>
              <a:rPr lang="en-US" sz="1600" b="1" dirty="0"/>
              <a:t>e</a:t>
            </a:r>
            <a:r>
              <a:rPr lang="en-US" sz="1600" dirty="0"/>
              <a:t>:</a:t>
            </a:r>
            <a:r>
              <a:rPr lang="en-US" sz="1600" b="1" dirty="0"/>
              <a:t> </a:t>
            </a:r>
            <a:r>
              <a:rPr lang="en-US" sz="1600" dirty="0"/>
              <a:t>      33%                      63%             78%</a:t>
            </a:r>
          </a:p>
        </p:txBody>
      </p:sp>
      <p:sp>
        <p:nvSpPr>
          <p:cNvPr id="9" name="Date Placeholder 8"/>
          <p:cNvSpPr>
            <a:spLocks noGrp="1"/>
          </p:cNvSpPr>
          <p:nvPr>
            <p:ph type="dt" sz="half" idx="12"/>
          </p:nvPr>
        </p:nvSpPr>
        <p:spPr/>
        <p:txBody>
          <a:bodyPr/>
          <a:lstStyle/>
          <a:p>
            <a:r>
              <a:rPr lang="en-US"/>
              <a:t>© Ben van der Pluijm</a:t>
            </a:r>
          </a:p>
        </p:txBody>
      </p:sp>
      <p:sp>
        <p:nvSpPr>
          <p:cNvPr id="4" name="Rectangle 3"/>
          <p:cNvSpPr/>
          <p:nvPr/>
        </p:nvSpPr>
        <p:spPr>
          <a:xfrm rot="5400000">
            <a:off x="10632610" y="4014877"/>
            <a:ext cx="1811714" cy="369332"/>
          </a:xfrm>
          <a:prstGeom prst="rect">
            <a:avLst/>
          </a:prstGeom>
        </p:spPr>
        <p:txBody>
          <a:bodyPr wrap="none">
            <a:spAutoFit/>
          </a:bodyPr>
          <a:lstStyle/>
          <a:p>
            <a:r>
              <a:rPr lang="en-US" sz="1600" dirty="0"/>
              <a:t>viscosity contrast</a:t>
            </a:r>
            <a:r>
              <a:rPr lang="en-US" dirty="0"/>
              <a:t> </a:t>
            </a:r>
          </a:p>
        </p:txBody>
      </p:sp>
    </p:spTree>
    <p:extLst>
      <p:ext uri="{BB962C8B-B14F-4D97-AF65-F5344CB8AC3E}">
        <p14:creationId xmlns:p14="http://schemas.microsoft.com/office/powerpoint/2010/main" val="13333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Folds &amp; Folding</a:t>
            </a:r>
          </a:p>
        </p:txBody>
      </p:sp>
      <p:sp>
        <p:nvSpPr>
          <p:cNvPr id="6" name="Slide Number Placeholder 3"/>
          <p:cNvSpPr>
            <a:spLocks noGrp="1"/>
          </p:cNvSpPr>
          <p:nvPr>
            <p:ph type="sldNum" sz="quarter" idx="11"/>
          </p:nvPr>
        </p:nvSpPr>
        <p:spPr/>
        <p:txBody>
          <a:bodyPr/>
          <a:lstStyle/>
          <a:p>
            <a:fld id="{65AADB43-99EC-4830-AAD3-A719F5F35114}" type="slidenum">
              <a:rPr lang="en-US"/>
              <a:pPr/>
              <a:t>26</a:t>
            </a:fld>
            <a:endParaRPr lang="en-US"/>
          </a:p>
        </p:txBody>
      </p:sp>
      <p:sp>
        <p:nvSpPr>
          <p:cNvPr id="29698" name="Text Box 2"/>
          <p:cNvSpPr txBox="1">
            <a:spLocks noChangeArrowheads="1"/>
          </p:cNvSpPr>
          <p:nvPr/>
        </p:nvSpPr>
        <p:spPr bwMode="auto">
          <a:xfrm>
            <a:off x="593727" y="1551325"/>
            <a:ext cx="7254873" cy="3785652"/>
          </a:xfrm>
          <a:prstGeom prst="rect">
            <a:avLst/>
          </a:prstGeom>
          <a:noFill/>
          <a:ln w="9525">
            <a:noFill/>
            <a:miter lim="800000"/>
            <a:headEnd/>
            <a:tailEnd/>
          </a:ln>
          <a:effectLst/>
        </p:spPr>
        <p:txBody>
          <a:bodyPr wrap="square">
            <a:spAutoFit/>
          </a:bodyPr>
          <a:lstStyle/>
          <a:p>
            <a:r>
              <a:rPr lang="en-US" sz="2000" dirty="0">
                <a:solidFill>
                  <a:schemeClr val="bg2"/>
                </a:solidFill>
                <a:cs typeface="Arial" charset="0"/>
              </a:rPr>
              <a:t>Folding (</a:t>
            </a:r>
            <a:r>
              <a:rPr lang="en-US" sz="2000" dirty="0" err="1">
                <a:solidFill>
                  <a:schemeClr val="bg2"/>
                </a:solidFill>
                <a:cs typeface="Arial" charset="0"/>
              </a:rPr>
              <a:t>Biot</a:t>
            </a:r>
            <a:r>
              <a:rPr lang="en-US" sz="2000" dirty="0">
                <a:solidFill>
                  <a:schemeClr val="bg2"/>
                </a:solidFill>
                <a:cs typeface="Arial" charset="0"/>
              </a:rPr>
              <a:t>) equation </a:t>
            </a:r>
          </a:p>
          <a:p>
            <a:r>
              <a:rPr lang="en-US" sz="2000" dirty="0">
                <a:cs typeface="Arial" charset="0"/>
              </a:rPr>
              <a:t>Linear (Newtonian) viscosity, wavelength-thickness (W-t) relationship for a </a:t>
            </a:r>
            <a:r>
              <a:rPr lang="en-US" sz="2000" b="1" dirty="0">
                <a:cs typeface="Arial" charset="0"/>
              </a:rPr>
              <a:t>single layer</a:t>
            </a:r>
            <a:r>
              <a:rPr lang="en-US" sz="2000" dirty="0">
                <a:cs typeface="Arial" charset="0"/>
              </a:rPr>
              <a:t> with viscosity </a:t>
            </a:r>
            <a:r>
              <a:rPr lang="en-US" sz="2000" dirty="0">
                <a:cs typeface="Arial" charset="0"/>
                <a:sym typeface="Symbol" pitchFamily="18" charset="2"/>
              </a:rPr>
              <a:t></a:t>
            </a:r>
            <a:r>
              <a:rPr lang="en-US" sz="2000" baseline="-25000" dirty="0">
                <a:cs typeface="Arial" charset="0"/>
              </a:rPr>
              <a:t>L</a:t>
            </a:r>
            <a:r>
              <a:rPr lang="en-US" sz="2000" dirty="0">
                <a:cs typeface="Arial" charset="0"/>
              </a:rPr>
              <a:t> in matrix with viscosity </a:t>
            </a:r>
            <a:r>
              <a:rPr lang="en-US" sz="2000" dirty="0">
                <a:cs typeface="Arial" charset="0"/>
                <a:sym typeface="Symbol" pitchFamily="18" charset="2"/>
              </a:rPr>
              <a:t></a:t>
            </a:r>
            <a:r>
              <a:rPr lang="en-US" sz="2000" baseline="-25000" dirty="0">
                <a:cs typeface="Arial" charset="0"/>
              </a:rPr>
              <a:t>M</a:t>
            </a:r>
            <a:r>
              <a:rPr lang="en-US" sz="2000" dirty="0">
                <a:cs typeface="Arial" charset="0"/>
              </a:rPr>
              <a:t>:</a:t>
            </a:r>
          </a:p>
          <a:p>
            <a:r>
              <a:rPr lang="en-US" sz="2000" b="1" dirty="0" err="1">
                <a:cs typeface="Arial" charset="0"/>
              </a:rPr>
              <a:t>W</a:t>
            </a:r>
            <a:r>
              <a:rPr lang="en-US" sz="2000" b="1" baseline="-25000" dirty="0" err="1">
                <a:cs typeface="Arial" charset="0"/>
              </a:rPr>
              <a:t>s</a:t>
            </a:r>
            <a:r>
              <a:rPr lang="en-US" sz="2000" b="1" dirty="0">
                <a:cs typeface="Arial" charset="0"/>
              </a:rPr>
              <a:t> = 2</a:t>
            </a:r>
            <a:r>
              <a:rPr lang="en-US" sz="2000" b="1" dirty="0">
                <a:cs typeface="Arial" charset="0"/>
                <a:sym typeface="Symbol" pitchFamily="18" charset="2"/>
              </a:rPr>
              <a:t></a:t>
            </a:r>
            <a:r>
              <a:rPr lang="en-US" sz="2000" b="1" dirty="0">
                <a:cs typeface="Arial" charset="0"/>
              </a:rPr>
              <a:t>t(</a:t>
            </a:r>
            <a:r>
              <a:rPr lang="en-US" sz="2000" b="1" dirty="0">
                <a:cs typeface="Arial" charset="0"/>
                <a:sym typeface="Symbol" pitchFamily="18" charset="2"/>
              </a:rPr>
              <a:t></a:t>
            </a:r>
            <a:r>
              <a:rPr lang="en-US" sz="2000" b="1" baseline="-25000" dirty="0">
                <a:cs typeface="Arial" charset="0"/>
              </a:rPr>
              <a:t>L</a:t>
            </a:r>
            <a:r>
              <a:rPr lang="en-US" sz="2000" b="1" dirty="0">
                <a:cs typeface="Arial" charset="0"/>
              </a:rPr>
              <a:t>/6</a:t>
            </a:r>
            <a:r>
              <a:rPr lang="en-US" sz="2000" b="1" dirty="0">
                <a:cs typeface="Arial" charset="0"/>
                <a:sym typeface="Symbol" pitchFamily="18" charset="2"/>
              </a:rPr>
              <a:t></a:t>
            </a:r>
            <a:r>
              <a:rPr lang="en-US" sz="2000" b="1" baseline="-25000" dirty="0">
                <a:cs typeface="Arial" charset="0"/>
              </a:rPr>
              <a:t>M</a:t>
            </a:r>
            <a:r>
              <a:rPr lang="en-US" sz="2000" b="1" dirty="0">
                <a:cs typeface="Arial" charset="0"/>
              </a:rPr>
              <a:t>)</a:t>
            </a:r>
            <a:r>
              <a:rPr lang="en-US" sz="2000" b="1" baseline="30000" dirty="0">
                <a:cs typeface="Arial" charset="0"/>
              </a:rPr>
              <a:t>1/3</a:t>
            </a:r>
          </a:p>
          <a:p>
            <a:endParaRPr lang="en-US" sz="2000" dirty="0">
              <a:cs typeface="Arial" charset="0"/>
              <a:sym typeface="Symbol" pitchFamily="18" charset="2"/>
            </a:endParaRPr>
          </a:p>
          <a:p>
            <a:endParaRPr lang="en-US" sz="2000" dirty="0">
              <a:cs typeface="Arial" charset="0"/>
            </a:endParaRPr>
          </a:p>
          <a:p>
            <a:endParaRPr lang="en-US" sz="2000" dirty="0">
              <a:cs typeface="Arial" charset="0"/>
            </a:endParaRPr>
          </a:p>
          <a:p>
            <a:r>
              <a:rPr lang="en-US" sz="2000" dirty="0">
                <a:solidFill>
                  <a:schemeClr val="bg2"/>
                </a:solidFill>
                <a:cs typeface="Arial" charset="0"/>
              </a:rPr>
              <a:t>Strain-modified folding (</a:t>
            </a:r>
            <a:r>
              <a:rPr lang="en-US" sz="2000" dirty="0" err="1">
                <a:solidFill>
                  <a:schemeClr val="bg2"/>
                </a:solidFill>
                <a:cs typeface="Arial" charset="0"/>
              </a:rPr>
              <a:t>Biot-Ramberg</a:t>
            </a:r>
            <a:r>
              <a:rPr lang="en-US" sz="2000" dirty="0">
                <a:solidFill>
                  <a:schemeClr val="bg2"/>
                </a:solidFill>
                <a:cs typeface="Arial" charset="0"/>
              </a:rPr>
              <a:t>) equation</a:t>
            </a:r>
          </a:p>
          <a:p>
            <a:r>
              <a:rPr lang="en-US" sz="2000" dirty="0">
                <a:cs typeface="Arial" charset="0"/>
              </a:rPr>
              <a:t>Incorporating strain ratio, with R=X/Z:</a:t>
            </a:r>
          </a:p>
          <a:p>
            <a:r>
              <a:rPr lang="en-US" sz="2000" b="1" dirty="0" err="1">
                <a:cs typeface="Arial" charset="0"/>
              </a:rPr>
              <a:t>W</a:t>
            </a:r>
            <a:r>
              <a:rPr lang="en-US" sz="2000" b="1" baseline="-25000" dirty="0" err="1">
                <a:cs typeface="Arial" charset="0"/>
              </a:rPr>
              <a:t>s</a:t>
            </a:r>
            <a:r>
              <a:rPr lang="en-US" sz="2000" b="1" baseline="-25000" dirty="0">
                <a:cs typeface="Arial" charset="0"/>
              </a:rPr>
              <a:t> </a:t>
            </a:r>
            <a:r>
              <a:rPr lang="en-US" sz="2000" b="1" dirty="0">
                <a:cs typeface="Arial" charset="0"/>
              </a:rPr>
              <a:t>= 2</a:t>
            </a:r>
            <a:r>
              <a:rPr lang="en-US" sz="2000" b="1" dirty="0">
                <a:cs typeface="Arial" charset="0"/>
                <a:sym typeface="Symbol" pitchFamily="18" charset="2"/>
              </a:rPr>
              <a:t></a:t>
            </a:r>
            <a:r>
              <a:rPr lang="en-US" sz="2000" b="1" dirty="0">
                <a:cs typeface="Arial" charset="0"/>
              </a:rPr>
              <a:t>t [(</a:t>
            </a:r>
            <a:r>
              <a:rPr lang="en-US" sz="2000" b="1" dirty="0">
                <a:cs typeface="Arial" charset="0"/>
                <a:sym typeface="Symbol" pitchFamily="18" charset="2"/>
              </a:rPr>
              <a:t></a:t>
            </a:r>
            <a:r>
              <a:rPr lang="en-US" sz="2000" b="1" baseline="-25000" dirty="0">
                <a:cs typeface="Arial" charset="0"/>
              </a:rPr>
              <a:t>L</a:t>
            </a:r>
            <a:r>
              <a:rPr lang="en-US" sz="2000" b="1" dirty="0">
                <a:cs typeface="Arial" charset="0"/>
              </a:rPr>
              <a:t>(R-1))/(6</a:t>
            </a:r>
            <a:r>
              <a:rPr lang="en-US" sz="2000" b="1" dirty="0">
                <a:cs typeface="Arial" charset="0"/>
                <a:sym typeface="Symbol" pitchFamily="18" charset="2"/>
              </a:rPr>
              <a:t></a:t>
            </a:r>
            <a:r>
              <a:rPr lang="en-US" sz="2000" b="1" baseline="-25000" dirty="0">
                <a:cs typeface="Arial" charset="0"/>
              </a:rPr>
              <a:t>M</a:t>
            </a:r>
            <a:r>
              <a:rPr lang="en-US" sz="2000" b="1" dirty="0">
                <a:cs typeface="Arial" charset="0"/>
              </a:rPr>
              <a:t>.2R</a:t>
            </a:r>
            <a:r>
              <a:rPr lang="en-US" sz="2000" b="1" baseline="30000" dirty="0">
                <a:cs typeface="Arial" charset="0"/>
              </a:rPr>
              <a:t>2</a:t>
            </a:r>
            <a:r>
              <a:rPr lang="en-US" sz="2000" b="1" dirty="0">
                <a:cs typeface="Arial" charset="0"/>
              </a:rPr>
              <a:t>)]</a:t>
            </a:r>
            <a:r>
              <a:rPr lang="en-US" sz="2000" b="1" baseline="30000" dirty="0">
                <a:cs typeface="Arial" charset="0"/>
              </a:rPr>
              <a:t>1/3</a:t>
            </a:r>
            <a:endParaRPr lang="en-US" sz="2000" dirty="0">
              <a:cs typeface="Arial" charset="0"/>
            </a:endParaRPr>
          </a:p>
          <a:p>
            <a:endParaRPr lang="en-US" sz="2000" dirty="0">
              <a:cs typeface="Arial" charset="0"/>
            </a:endParaRPr>
          </a:p>
        </p:txBody>
      </p:sp>
      <p:pic>
        <p:nvPicPr>
          <p:cNvPr id="29699" name="Picture 3" descr="parallel fold"/>
          <p:cNvPicPr>
            <a:picLocks noChangeAspect="1" noChangeArrowheads="1"/>
          </p:cNvPicPr>
          <p:nvPr/>
        </p:nvPicPr>
        <p:blipFill>
          <a:blip r:embed="rId2" cstate="print"/>
          <a:srcRect/>
          <a:stretch>
            <a:fillRect/>
          </a:stretch>
        </p:blipFill>
        <p:spPr bwMode="auto">
          <a:xfrm rot="-21600000">
            <a:off x="8026400" y="3429000"/>
            <a:ext cx="3032125" cy="1976438"/>
          </a:xfrm>
          <a:prstGeom prst="rect">
            <a:avLst/>
          </a:prstGeom>
          <a:noFill/>
          <a:ln w="9525">
            <a:noFill/>
            <a:miter lim="800000"/>
            <a:headEnd/>
            <a:tailEnd/>
          </a:ln>
        </p:spPr>
      </p:pic>
      <p:sp>
        <p:nvSpPr>
          <p:cNvPr id="29700" name="Rectangle 4"/>
          <p:cNvSpPr>
            <a:spLocks noGrp="1" noChangeArrowheads="1"/>
          </p:cNvSpPr>
          <p:nvPr>
            <p:ph type="title"/>
          </p:nvPr>
        </p:nvSpPr>
        <p:spPr/>
        <p:txBody>
          <a:bodyPr/>
          <a:lstStyle/>
          <a:p>
            <a:r>
              <a:rPr lang="en-US" dirty="0"/>
              <a:t>Extra: Folding Math and Strain</a:t>
            </a:r>
          </a:p>
        </p:txBody>
      </p:sp>
      <p:sp>
        <p:nvSpPr>
          <p:cNvPr id="2" name="Date Placeholder 1"/>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1973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Folds &amp; Folding</a:t>
            </a:r>
          </a:p>
        </p:txBody>
      </p:sp>
      <p:sp>
        <p:nvSpPr>
          <p:cNvPr id="7" name="Slide Number Placeholder 4"/>
          <p:cNvSpPr>
            <a:spLocks noGrp="1"/>
          </p:cNvSpPr>
          <p:nvPr>
            <p:ph type="sldNum" sz="quarter" idx="11"/>
          </p:nvPr>
        </p:nvSpPr>
        <p:spPr/>
        <p:txBody>
          <a:bodyPr/>
          <a:lstStyle/>
          <a:p>
            <a:fld id="{97F93089-F054-4B20-8519-9CBB864EC27A}" type="slidenum">
              <a:rPr lang="en-US"/>
              <a:pPr/>
              <a:t>27</a:t>
            </a:fld>
            <a:endParaRPr lang="en-US"/>
          </a:p>
        </p:txBody>
      </p:sp>
      <p:sp>
        <p:nvSpPr>
          <p:cNvPr id="68610" name="Rectangle 2"/>
          <p:cNvSpPr>
            <a:spLocks noGrp="1" noChangeArrowheads="1"/>
          </p:cNvSpPr>
          <p:nvPr>
            <p:ph type="title"/>
          </p:nvPr>
        </p:nvSpPr>
        <p:spPr/>
        <p:txBody>
          <a:bodyPr/>
          <a:lstStyle/>
          <a:p>
            <a:r>
              <a:rPr lang="en-US" dirty="0"/>
              <a:t>Folding and Strain: Flexural Folding </a:t>
            </a:r>
          </a:p>
        </p:txBody>
      </p:sp>
      <p:sp>
        <p:nvSpPr>
          <p:cNvPr id="11" name="Rectangle 10"/>
          <p:cNvSpPr/>
          <p:nvPr/>
        </p:nvSpPr>
        <p:spPr>
          <a:xfrm>
            <a:off x="2046514" y="5199811"/>
            <a:ext cx="7707086" cy="1107996"/>
          </a:xfrm>
          <a:prstGeom prst="rect">
            <a:avLst/>
          </a:prstGeom>
        </p:spPr>
        <p:txBody>
          <a:bodyPr wrap="square">
            <a:spAutoFit/>
          </a:bodyPr>
          <a:lstStyle/>
          <a:p>
            <a:pPr eaLnBrk="1" hangingPunct="1">
              <a:spcBef>
                <a:spcPct val="30000"/>
              </a:spcBef>
              <a:defRPr/>
            </a:pPr>
            <a:r>
              <a:rPr lang="en-US" sz="2000" dirty="0"/>
              <a:t>Strain pattern of flexural folding in fold profile plane (plane perpendicular to hinge line). &lt;card deck&gt;</a:t>
            </a:r>
          </a:p>
          <a:p>
            <a:pPr eaLnBrk="1" hangingPunct="1">
              <a:spcBef>
                <a:spcPct val="30000"/>
              </a:spcBef>
              <a:defRPr/>
            </a:pPr>
            <a:r>
              <a:rPr lang="en-US" sz="2000" dirty="0"/>
              <a:t>Formation of parallel folds.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084"/>
          <a:stretch/>
        </p:blipFill>
        <p:spPr>
          <a:xfrm>
            <a:off x="2438400" y="1677084"/>
            <a:ext cx="3581400" cy="2969945"/>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167"/>
          <a:stretch/>
        </p:blipFill>
        <p:spPr>
          <a:xfrm>
            <a:off x="6019800" y="1676401"/>
            <a:ext cx="3505200" cy="2969945"/>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03443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Folds &amp; Folding</a:t>
            </a:r>
          </a:p>
        </p:txBody>
      </p:sp>
      <p:sp>
        <p:nvSpPr>
          <p:cNvPr id="7" name="Slide Number Placeholder 4"/>
          <p:cNvSpPr>
            <a:spLocks noGrp="1"/>
          </p:cNvSpPr>
          <p:nvPr>
            <p:ph type="sldNum" sz="quarter" idx="11"/>
          </p:nvPr>
        </p:nvSpPr>
        <p:spPr/>
        <p:txBody>
          <a:bodyPr/>
          <a:lstStyle/>
          <a:p>
            <a:fld id="{54DF3ABF-D15C-44CB-9842-94DEADFF32AD}" type="slidenum">
              <a:rPr lang="en-US"/>
              <a:pPr/>
              <a:t>28</a:t>
            </a:fld>
            <a:endParaRPr lang="en-US"/>
          </a:p>
        </p:txBody>
      </p:sp>
      <p:sp>
        <p:nvSpPr>
          <p:cNvPr id="69634" name="Rectangle 2"/>
          <p:cNvSpPr>
            <a:spLocks noGrp="1" noChangeArrowheads="1"/>
          </p:cNvSpPr>
          <p:nvPr>
            <p:ph type="title"/>
          </p:nvPr>
        </p:nvSpPr>
        <p:spPr/>
        <p:txBody>
          <a:bodyPr/>
          <a:lstStyle/>
          <a:p>
            <a:r>
              <a:rPr lang="en-US" dirty="0"/>
              <a:t>Folding and Strain: Neutral-surface Folding </a:t>
            </a:r>
          </a:p>
        </p:txBody>
      </p:sp>
      <p:sp>
        <p:nvSpPr>
          <p:cNvPr id="11" name="Rectangle 10"/>
          <p:cNvSpPr/>
          <p:nvPr/>
        </p:nvSpPr>
        <p:spPr>
          <a:xfrm>
            <a:off x="2057400" y="4904887"/>
            <a:ext cx="7456714" cy="1508105"/>
          </a:xfrm>
          <a:prstGeom prst="rect">
            <a:avLst/>
          </a:prstGeom>
        </p:spPr>
        <p:txBody>
          <a:bodyPr wrap="square">
            <a:spAutoFit/>
          </a:bodyPr>
          <a:lstStyle/>
          <a:p>
            <a:pPr eaLnBrk="1" hangingPunct="1">
              <a:spcBef>
                <a:spcPct val="30000"/>
              </a:spcBef>
              <a:defRPr/>
            </a:pPr>
            <a:r>
              <a:rPr lang="en-US" sz="2000" dirty="0"/>
              <a:t>Strain pattern of neutral-surface folding in fold profile plane. &lt;rubber hose&gt;</a:t>
            </a:r>
          </a:p>
          <a:p>
            <a:pPr eaLnBrk="1" hangingPunct="1">
              <a:spcBef>
                <a:spcPct val="30000"/>
              </a:spcBef>
              <a:defRPr/>
            </a:pPr>
            <a:r>
              <a:rPr lang="en-US" sz="2000" dirty="0"/>
              <a:t>Formation of parallel folds.  	</a:t>
            </a:r>
          </a:p>
          <a:p>
            <a:pPr eaLnBrk="1" hangingPunct="1">
              <a:spcBef>
                <a:spcPct val="30000"/>
              </a:spcBef>
              <a:defRPr/>
            </a:pPr>
            <a:r>
              <a:rPr lang="en-US" sz="2000" dirty="0"/>
              <a:t>				</a:t>
            </a:r>
            <a:r>
              <a:rPr lang="en-US" sz="2000" i="1" dirty="0"/>
              <a:t>… but what about similar folds?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136"/>
          <a:stretch/>
        </p:blipFill>
        <p:spPr>
          <a:xfrm>
            <a:off x="2268752" y="1426518"/>
            <a:ext cx="3903449" cy="314567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555"/>
          <a:stretch/>
        </p:blipFill>
        <p:spPr>
          <a:xfrm>
            <a:off x="6172200" y="1426518"/>
            <a:ext cx="3886200" cy="3145678"/>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04244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12192000" cy="1046440"/>
          </a:xfrm>
        </p:spPr>
        <p:txBody>
          <a:bodyPr/>
          <a:lstStyle/>
          <a:p>
            <a:r>
              <a:rPr lang="en-US" dirty="0"/>
              <a:t>Similar Folds: </a:t>
            </a:r>
            <a:br>
              <a:rPr lang="en-US" dirty="0"/>
            </a:br>
            <a:r>
              <a:rPr lang="en-US" dirty="0"/>
              <a:t>Superimposed Homogeneous Strain</a:t>
            </a:r>
          </a:p>
        </p:txBody>
      </p:sp>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D45F9B6D-B786-4B10-AA70-2D9D44CC4C42}" type="slidenum">
              <a:rPr lang="en-US"/>
              <a:pPr/>
              <a:t>29</a:t>
            </a:fld>
            <a:endParaRPr lang="en-US"/>
          </a:p>
        </p:txBody>
      </p:sp>
      <p:sp>
        <p:nvSpPr>
          <p:cNvPr id="3" name="Date Placeholder 2"/>
          <p:cNvSpPr>
            <a:spLocks noGrp="1"/>
          </p:cNvSpPr>
          <p:nvPr>
            <p:ph type="dt" sz="half" idx="12"/>
          </p:nvPr>
        </p:nvSpPr>
        <p:spPr/>
        <p:txBody>
          <a:bodyPr/>
          <a:lstStyle/>
          <a:p>
            <a:r>
              <a:rPr lang="en-US"/>
              <a:t>© Ben van der Pluijm</a:t>
            </a:r>
          </a:p>
        </p:txBody>
      </p:sp>
      <p:sp>
        <p:nvSpPr>
          <p:cNvPr id="8" name="Rectangle 7"/>
          <p:cNvSpPr/>
          <p:nvPr/>
        </p:nvSpPr>
        <p:spPr>
          <a:xfrm>
            <a:off x="914400" y="1828801"/>
            <a:ext cx="4724400" cy="4401205"/>
          </a:xfrm>
          <a:prstGeom prst="rect">
            <a:avLst/>
          </a:prstGeom>
        </p:spPr>
        <p:txBody>
          <a:bodyPr wrap="square">
            <a:spAutoFit/>
          </a:bodyPr>
          <a:lstStyle/>
          <a:p>
            <a:r>
              <a:rPr lang="en-US" sz="2000" dirty="0"/>
              <a:t>Effect of superimposed homogeneous strain on: </a:t>
            </a:r>
          </a:p>
          <a:p>
            <a:pPr marL="342900" indent="-342900">
              <a:buAutoNum type="alphaLcParenBoth"/>
            </a:pPr>
            <a:r>
              <a:rPr lang="en-US" sz="2000" dirty="0"/>
              <a:t>flexural fold</a:t>
            </a:r>
          </a:p>
          <a:p>
            <a:pPr marL="342900" indent="-342900">
              <a:buAutoNum type="alphaLcParenBoth"/>
            </a:pPr>
            <a:r>
              <a:rPr lang="en-US" sz="2000" dirty="0"/>
              <a:t>neutral-surface fold</a:t>
            </a:r>
          </a:p>
          <a:p>
            <a:pPr marL="342900" indent="-342900">
              <a:buAutoNum type="alphaLcParenBoth"/>
            </a:pPr>
            <a:endParaRPr lang="en-US" sz="2000" dirty="0"/>
          </a:p>
          <a:p>
            <a:endParaRPr lang="en-US" sz="2000" dirty="0"/>
          </a:p>
          <a:p>
            <a:r>
              <a:rPr lang="en-US" sz="2000" dirty="0"/>
              <a:t>Constant volume, plane strain with </a:t>
            </a:r>
            <a:br>
              <a:rPr lang="en-US" sz="2000" dirty="0"/>
            </a:br>
            <a:r>
              <a:rPr lang="en-US" sz="2000" dirty="0"/>
              <a:t>X/Z = 1.6 (20% shortening), and </a:t>
            </a:r>
            <a:br>
              <a:rPr lang="en-US" sz="2000" dirty="0"/>
            </a:br>
            <a:r>
              <a:rPr lang="en-US" sz="2000" dirty="0"/>
              <a:t>X/Z = 6.3 (60% shortening).</a:t>
            </a:r>
          </a:p>
          <a:p>
            <a:endParaRPr lang="en-US" sz="2000" dirty="0"/>
          </a:p>
          <a:p>
            <a:r>
              <a:rPr lang="en-US" sz="2000" dirty="0"/>
              <a:t>In both cases </a:t>
            </a:r>
            <a:r>
              <a:rPr lang="en-US" sz="2000" i="1" dirty="0"/>
              <a:t>parallel </a:t>
            </a:r>
            <a:r>
              <a:rPr lang="en-US" sz="2000" dirty="0"/>
              <a:t>fold (same thickness layer) evolves into </a:t>
            </a:r>
            <a:br>
              <a:rPr lang="en-US" sz="2000" dirty="0"/>
            </a:br>
            <a:r>
              <a:rPr lang="en-US" sz="2000" i="1" dirty="0"/>
              <a:t>similar fold </a:t>
            </a:r>
            <a:r>
              <a:rPr lang="en-US" sz="2000" dirty="0"/>
              <a:t>(thickened hinge; thinned limbs)</a:t>
            </a:r>
            <a:endParaRPr lang="en-US" sz="2000" i="1" dirty="0"/>
          </a:p>
        </p:txBody>
      </p:sp>
      <p:pic>
        <p:nvPicPr>
          <p:cNvPr id="9" name="Picture 8">
            <a:extLst>
              <a:ext uri="{FF2B5EF4-FFF2-40B4-BE49-F238E27FC236}">
                <a16:creationId xmlns:a16="http://schemas.microsoft.com/office/drawing/2014/main" id="{8313D190-B41F-4723-AD41-65C101EEB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333"/>
          <a:stretch/>
        </p:blipFill>
        <p:spPr>
          <a:xfrm>
            <a:off x="8077200" y="3984372"/>
            <a:ext cx="3200400" cy="256882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667"/>
          <a:stretch/>
        </p:blipFill>
        <p:spPr>
          <a:xfrm>
            <a:off x="5943600" y="1126723"/>
            <a:ext cx="3200400" cy="3596359"/>
          </a:xfrm>
          <a:prstGeom prst="rect">
            <a:avLst/>
          </a:prstGeom>
        </p:spPr>
      </p:pic>
    </p:spTree>
    <p:extLst>
      <p:ext uri="{BB962C8B-B14F-4D97-AF65-F5344CB8AC3E}">
        <p14:creationId xmlns:p14="http://schemas.microsoft.com/office/powerpoint/2010/main" val="389294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Folds &amp; Folding</a:t>
            </a:r>
          </a:p>
        </p:txBody>
      </p:sp>
      <p:sp>
        <p:nvSpPr>
          <p:cNvPr id="6" name="Slide Number Placeholder 3"/>
          <p:cNvSpPr>
            <a:spLocks noGrp="1"/>
          </p:cNvSpPr>
          <p:nvPr>
            <p:ph type="sldNum" sz="quarter" idx="11"/>
          </p:nvPr>
        </p:nvSpPr>
        <p:spPr/>
        <p:txBody>
          <a:bodyPr/>
          <a:lstStyle/>
          <a:p>
            <a:fld id="{18347533-94B7-4FD3-BE0C-609A1F7907E7}" type="slidenum">
              <a:rPr lang="en-US"/>
              <a:pPr/>
              <a:t>3</a:t>
            </a:fld>
            <a:endParaRPr lang="en-US"/>
          </a:p>
        </p:txBody>
      </p:sp>
      <p:sp>
        <p:nvSpPr>
          <p:cNvPr id="83970" name="Text Box 2"/>
          <p:cNvSpPr txBox="1">
            <a:spLocks noChangeArrowheads="1"/>
          </p:cNvSpPr>
          <p:nvPr/>
        </p:nvSpPr>
        <p:spPr bwMode="auto">
          <a:xfrm>
            <a:off x="838200" y="1066800"/>
            <a:ext cx="4419600" cy="5324535"/>
          </a:xfrm>
          <a:prstGeom prst="rect">
            <a:avLst/>
          </a:prstGeom>
          <a:noFill/>
          <a:ln w="9525">
            <a:noFill/>
            <a:miter lim="800000"/>
            <a:headEnd/>
            <a:tailEnd/>
          </a:ln>
          <a:effectLst/>
        </p:spPr>
        <p:txBody>
          <a:bodyPr wrap="square">
            <a:spAutoFit/>
          </a:bodyPr>
          <a:lstStyle/>
          <a:p>
            <a:pPr marL="457200" indent="-457200">
              <a:buClr>
                <a:schemeClr val="accent2"/>
              </a:buClr>
            </a:pPr>
            <a:r>
              <a:rPr lang="en-US" sz="2000" b="1" dirty="0">
                <a:cs typeface="Arial" charset="0"/>
              </a:rPr>
              <a:t>fold shape in profile</a:t>
            </a:r>
            <a:r>
              <a:rPr lang="en-US" sz="2000" dirty="0">
                <a:cs typeface="Arial" charset="0"/>
              </a:rPr>
              <a:t> </a:t>
            </a:r>
            <a:br>
              <a:rPr lang="en-US" sz="2000" dirty="0">
                <a:cs typeface="Arial" charset="0"/>
              </a:rPr>
            </a:br>
            <a:r>
              <a:rPr lang="en-US" sz="2000" dirty="0">
                <a:cs typeface="Arial" charset="0"/>
              </a:rPr>
              <a:t>interlimb angle </a:t>
            </a:r>
            <a:br>
              <a:rPr lang="en-US" sz="2000" dirty="0">
                <a:cs typeface="Arial" charset="0"/>
              </a:rPr>
            </a:br>
            <a:r>
              <a:rPr lang="en-US" sz="2000" dirty="0">
                <a:cs typeface="Arial" charset="0"/>
              </a:rPr>
              <a:t>similar/parallel </a:t>
            </a:r>
          </a:p>
          <a:p>
            <a:pPr marL="457200" indent="-457200">
              <a:buClr>
                <a:schemeClr val="accent2"/>
              </a:buClr>
            </a:pPr>
            <a:r>
              <a:rPr lang="en-US" sz="2000" dirty="0">
                <a:cs typeface="Arial" charset="0"/>
              </a:rPr>
              <a:t>	symmetry/vergence</a:t>
            </a:r>
          </a:p>
          <a:p>
            <a:pPr marL="457200" indent="-457200">
              <a:buClr>
                <a:schemeClr val="accent2"/>
              </a:buClr>
            </a:pPr>
            <a:r>
              <a:rPr lang="en-US" sz="2000" b="1" dirty="0">
                <a:cs typeface="Arial" charset="0"/>
              </a:rPr>
              <a:t>fold size</a:t>
            </a:r>
            <a:r>
              <a:rPr lang="en-US" sz="2000" dirty="0">
                <a:cs typeface="Arial" charset="0"/>
              </a:rPr>
              <a:t> </a:t>
            </a:r>
            <a:br>
              <a:rPr lang="en-US" sz="2000" dirty="0">
                <a:cs typeface="Arial" charset="0"/>
              </a:rPr>
            </a:br>
            <a:r>
              <a:rPr lang="en-US" sz="2000" dirty="0">
                <a:cs typeface="Arial" charset="0"/>
              </a:rPr>
              <a:t>amplitude </a:t>
            </a:r>
            <a:br>
              <a:rPr lang="en-US" sz="2000" dirty="0">
                <a:cs typeface="Arial" charset="0"/>
              </a:rPr>
            </a:br>
            <a:r>
              <a:rPr lang="en-US" sz="2000" dirty="0">
                <a:cs typeface="Arial" charset="0"/>
              </a:rPr>
              <a:t>wavelength</a:t>
            </a:r>
          </a:p>
          <a:p>
            <a:pPr marL="457200" indent="-457200">
              <a:buClr>
                <a:schemeClr val="accent2"/>
              </a:buClr>
            </a:pPr>
            <a:r>
              <a:rPr lang="en-US" sz="2000" b="1" dirty="0">
                <a:cs typeface="Arial" charset="0"/>
              </a:rPr>
              <a:t>fold facing</a:t>
            </a:r>
          </a:p>
          <a:p>
            <a:pPr marL="457200" indent="-457200">
              <a:buClr>
                <a:schemeClr val="accent2"/>
              </a:buClr>
            </a:pPr>
            <a:r>
              <a:rPr lang="en-US" sz="2000" dirty="0">
                <a:cs typeface="Arial" charset="0"/>
              </a:rPr>
              <a:t>	upward/downward</a:t>
            </a:r>
          </a:p>
          <a:p>
            <a:pPr marL="457200" indent="-457200">
              <a:buClr>
                <a:schemeClr val="accent2"/>
              </a:buClr>
            </a:pPr>
            <a:r>
              <a:rPr lang="en-US" sz="2000" b="1" dirty="0">
                <a:cs typeface="Arial" charset="0"/>
              </a:rPr>
              <a:t>fold orientation</a:t>
            </a:r>
            <a:r>
              <a:rPr lang="en-US" sz="2000" dirty="0">
                <a:cs typeface="Arial" charset="0"/>
              </a:rPr>
              <a:t> </a:t>
            </a:r>
            <a:br>
              <a:rPr lang="en-US" sz="2000">
                <a:cs typeface="Arial" charset="0"/>
              </a:rPr>
            </a:br>
            <a:r>
              <a:rPr lang="en-US" sz="2000">
                <a:cs typeface="Arial" charset="0"/>
              </a:rPr>
              <a:t>fold axis</a:t>
            </a:r>
            <a:r>
              <a:rPr lang="en-US" sz="2000" dirty="0">
                <a:cs typeface="Arial" charset="0"/>
              </a:rPr>
              <a:t>/hinge line </a:t>
            </a:r>
            <a:br>
              <a:rPr lang="en-US" sz="2000" dirty="0">
                <a:cs typeface="Arial" charset="0"/>
              </a:rPr>
            </a:br>
            <a:r>
              <a:rPr lang="en-US" sz="2000" dirty="0">
                <a:cs typeface="Arial" charset="0"/>
              </a:rPr>
              <a:t>axial surface</a:t>
            </a:r>
          </a:p>
          <a:p>
            <a:pPr marL="457200" indent="-457200">
              <a:buClr>
                <a:schemeClr val="accent2"/>
              </a:buClr>
            </a:pPr>
            <a:r>
              <a:rPr lang="en-US" sz="2000" b="1" dirty="0">
                <a:cs typeface="Arial" charset="0"/>
              </a:rPr>
              <a:t>fold in 3D</a:t>
            </a:r>
            <a:br>
              <a:rPr lang="en-US" sz="2000" b="1" dirty="0">
                <a:cs typeface="Arial" charset="0"/>
              </a:rPr>
            </a:br>
            <a:r>
              <a:rPr lang="en-US" sz="2000" dirty="0">
                <a:cs typeface="Arial" charset="0"/>
              </a:rPr>
              <a:t>cylindrical/non-cylindrical</a:t>
            </a:r>
          </a:p>
          <a:p>
            <a:pPr marL="457200" indent="-457200">
              <a:buClr>
                <a:schemeClr val="accent2"/>
              </a:buClr>
            </a:pPr>
            <a:r>
              <a:rPr lang="en-US" sz="2000" b="1" dirty="0">
                <a:cs typeface="Arial" charset="0"/>
              </a:rPr>
              <a:t>presence of secondary features</a:t>
            </a:r>
            <a:br>
              <a:rPr lang="en-US" sz="2000" dirty="0">
                <a:cs typeface="Arial" charset="0"/>
              </a:rPr>
            </a:br>
            <a:r>
              <a:rPr lang="en-US" sz="2000" dirty="0">
                <a:cs typeface="Arial" charset="0"/>
              </a:rPr>
              <a:t>foliation</a:t>
            </a:r>
            <a:br>
              <a:rPr lang="en-US" sz="2000" dirty="0">
                <a:cs typeface="Arial" charset="0"/>
              </a:rPr>
            </a:br>
            <a:r>
              <a:rPr lang="en-US" sz="2000" dirty="0">
                <a:cs typeface="Arial" charset="0"/>
              </a:rPr>
              <a:t>lineation </a:t>
            </a:r>
          </a:p>
        </p:txBody>
      </p:sp>
      <p:sp>
        <p:nvSpPr>
          <p:cNvPr id="83973" name="Rectangle 5"/>
          <p:cNvSpPr>
            <a:spLocks noGrp="1" noChangeArrowheads="1"/>
          </p:cNvSpPr>
          <p:nvPr>
            <p:ph type="title"/>
          </p:nvPr>
        </p:nvSpPr>
        <p:spPr/>
        <p:txBody>
          <a:bodyPr/>
          <a:lstStyle/>
          <a:p>
            <a:r>
              <a:rPr lang="en-US" dirty="0"/>
              <a:t>Elements of Fold Classification</a:t>
            </a:r>
          </a:p>
        </p:txBody>
      </p:sp>
      <p:sp>
        <p:nvSpPr>
          <p:cNvPr id="2" name="Date Placeholder 1"/>
          <p:cNvSpPr>
            <a:spLocks noGrp="1"/>
          </p:cNvSpPr>
          <p:nvPr>
            <p:ph type="dt" sz="half" idx="12"/>
          </p:nvPr>
        </p:nvSpPr>
        <p:spPr/>
        <p:txBody>
          <a:bodyPr/>
          <a:lstStyle/>
          <a:p>
            <a:r>
              <a:rPr lang="en-US"/>
              <a:t>© Ben van der Pluijm</a:t>
            </a:r>
          </a:p>
        </p:txBody>
      </p:sp>
      <p:pic>
        <p:nvPicPr>
          <p:cNvPr id="9" name="Picture 8">
            <a:extLst>
              <a:ext uri="{FF2B5EF4-FFF2-40B4-BE49-F238E27FC236}">
                <a16:creationId xmlns:a16="http://schemas.microsoft.com/office/drawing/2014/main" id="{3B4DF6BF-47A8-417F-B49F-04C8BE0F1D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057400"/>
            <a:ext cx="4114800" cy="3755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517"/>
          <a:stretch/>
        </p:blipFill>
        <p:spPr>
          <a:xfrm flipH="1">
            <a:off x="7772400" y="939462"/>
            <a:ext cx="3657600" cy="2456001"/>
          </a:xfrm>
          <a:prstGeom prst="rect">
            <a:avLst/>
          </a:prstGeom>
        </p:spPr>
      </p:pic>
      <p:sp>
        <p:nvSpPr>
          <p:cNvPr id="9" name="Footer Placeholder 2"/>
          <p:cNvSpPr>
            <a:spLocks noGrp="1"/>
          </p:cNvSpPr>
          <p:nvPr>
            <p:ph type="ftr" sz="quarter" idx="10"/>
          </p:nvPr>
        </p:nvSpPr>
        <p:spPr/>
        <p:txBody>
          <a:bodyPr/>
          <a:lstStyle/>
          <a:p>
            <a:r>
              <a:rPr lang="en-US"/>
              <a:t>Folds &amp; Folding</a:t>
            </a:r>
          </a:p>
        </p:txBody>
      </p:sp>
      <p:sp>
        <p:nvSpPr>
          <p:cNvPr id="10" name="Slide Number Placeholder 3"/>
          <p:cNvSpPr>
            <a:spLocks noGrp="1"/>
          </p:cNvSpPr>
          <p:nvPr>
            <p:ph type="sldNum" sz="quarter" idx="11"/>
          </p:nvPr>
        </p:nvSpPr>
        <p:spPr/>
        <p:txBody>
          <a:bodyPr/>
          <a:lstStyle/>
          <a:p>
            <a:fld id="{C8AD5C12-787B-45C9-A216-732C06105DCB}" type="slidenum">
              <a:rPr lang="en-US"/>
              <a:pPr/>
              <a:t>30</a:t>
            </a:fld>
            <a:endParaRPr lang="en-US"/>
          </a:p>
        </p:txBody>
      </p:sp>
      <p:sp>
        <p:nvSpPr>
          <p:cNvPr id="101378" name="Rectangle 2"/>
          <p:cNvSpPr>
            <a:spLocks noGrp="1" noChangeArrowheads="1"/>
          </p:cNvSpPr>
          <p:nvPr>
            <p:ph type="title"/>
          </p:nvPr>
        </p:nvSpPr>
        <p:spPr/>
        <p:txBody>
          <a:bodyPr/>
          <a:lstStyle/>
          <a:p>
            <a:r>
              <a:rPr lang="en-US" dirty="0"/>
              <a:t>Fault-related Folding</a:t>
            </a:r>
          </a:p>
        </p:txBody>
      </p:sp>
      <p:pic>
        <p:nvPicPr>
          <p:cNvPr id="101383" name="Picture 7" descr="fault-bend fold 17-11"/>
          <p:cNvPicPr>
            <a:picLocks noChangeAspect="1" noChangeArrowheads="1"/>
          </p:cNvPicPr>
          <p:nvPr/>
        </p:nvPicPr>
        <p:blipFill>
          <a:blip r:embed="rId4" cstate="print"/>
          <a:srcRect/>
          <a:stretch>
            <a:fillRect/>
          </a:stretch>
        </p:blipFill>
        <p:spPr bwMode="auto">
          <a:xfrm rot="5400000">
            <a:off x="8818805" y="2915995"/>
            <a:ext cx="2326789" cy="3657600"/>
          </a:xfrm>
          <a:prstGeom prst="rect">
            <a:avLst/>
          </a:prstGeom>
          <a:noFill/>
          <a:ln w="9525">
            <a:noFill/>
            <a:miter lim="800000"/>
            <a:headEnd/>
            <a:tailEnd/>
          </a:ln>
        </p:spPr>
      </p:pic>
      <p:sp>
        <p:nvSpPr>
          <p:cNvPr id="101384" name="Text Box 8"/>
          <p:cNvSpPr txBox="1">
            <a:spLocks noChangeArrowheads="1"/>
          </p:cNvSpPr>
          <p:nvPr/>
        </p:nvSpPr>
        <p:spPr bwMode="auto">
          <a:xfrm>
            <a:off x="9721092" y="3257490"/>
            <a:ext cx="2023311" cy="400110"/>
          </a:xfrm>
          <a:prstGeom prst="rect">
            <a:avLst/>
          </a:prstGeom>
          <a:solidFill>
            <a:schemeClr val="bg1"/>
          </a:solidFill>
          <a:ln w="9525">
            <a:noFill/>
            <a:miter lim="800000"/>
            <a:headEnd/>
            <a:tailEnd/>
          </a:ln>
          <a:effectLst/>
        </p:spPr>
        <p:txBody>
          <a:bodyPr wrap="none">
            <a:spAutoFit/>
          </a:bodyPr>
          <a:lstStyle/>
          <a:p>
            <a:r>
              <a:rPr lang="en-US" sz="2000" dirty="0">
                <a:cs typeface="Arial" charset="0"/>
              </a:rPr>
              <a:t>Fault-bend folds</a:t>
            </a:r>
          </a:p>
        </p:txBody>
      </p:sp>
      <p:pic>
        <p:nvPicPr>
          <p:cNvPr id="101380" name="Picture 4" descr="fault propagation fold"/>
          <p:cNvPicPr>
            <a:picLocks noChangeAspect="1" noChangeArrowheads="1"/>
          </p:cNvPicPr>
          <p:nvPr/>
        </p:nvPicPr>
        <p:blipFill>
          <a:blip r:embed="rId5" cstate="print"/>
          <a:srcRect/>
          <a:stretch>
            <a:fillRect/>
          </a:stretch>
        </p:blipFill>
        <p:spPr bwMode="auto">
          <a:xfrm rot="5400000">
            <a:off x="4600222" y="1563974"/>
            <a:ext cx="2518348" cy="3657600"/>
          </a:xfrm>
          <a:prstGeom prst="rect">
            <a:avLst/>
          </a:prstGeom>
          <a:noFill/>
          <a:ln w="9525">
            <a:noFill/>
            <a:miter lim="800000"/>
            <a:headEnd/>
            <a:tailEnd/>
          </a:ln>
        </p:spPr>
      </p:pic>
      <p:sp>
        <p:nvSpPr>
          <p:cNvPr id="101381" name="Text Box 5"/>
          <p:cNvSpPr txBox="1">
            <a:spLocks noChangeArrowheads="1"/>
          </p:cNvSpPr>
          <p:nvPr/>
        </p:nvSpPr>
        <p:spPr bwMode="auto">
          <a:xfrm>
            <a:off x="4271137" y="4117091"/>
            <a:ext cx="2530650" cy="369332"/>
          </a:xfrm>
          <a:prstGeom prst="rect">
            <a:avLst/>
          </a:prstGeom>
          <a:solidFill>
            <a:schemeClr val="bg1"/>
          </a:solidFill>
          <a:ln w="9525">
            <a:noFill/>
            <a:miter lim="800000"/>
            <a:headEnd/>
            <a:tailEnd/>
          </a:ln>
          <a:effectLst/>
        </p:spPr>
        <p:txBody>
          <a:bodyPr wrap="square">
            <a:spAutoFit/>
          </a:bodyPr>
          <a:lstStyle/>
          <a:p>
            <a:r>
              <a:rPr lang="en-US" dirty="0">
                <a:cs typeface="Arial" charset="0"/>
              </a:rPr>
              <a:t>Fault-propagation folds</a:t>
            </a:r>
          </a:p>
        </p:txBody>
      </p:sp>
      <p:sp>
        <p:nvSpPr>
          <p:cNvPr id="2" name="Date Placeholder 1"/>
          <p:cNvSpPr>
            <a:spLocks noGrp="1"/>
          </p:cNvSpPr>
          <p:nvPr>
            <p:ph type="dt" sz="half" idx="12"/>
          </p:nvPr>
        </p:nvSpPr>
        <p:spPr/>
        <p:txBody>
          <a:bodyPr/>
          <a:lstStyle/>
          <a:p>
            <a:r>
              <a:rPr lang="en-US"/>
              <a:t>© Ben van der Pluijm</a:t>
            </a:r>
          </a:p>
        </p:txBody>
      </p:sp>
      <p:pic>
        <p:nvPicPr>
          <p:cNvPr id="7" name="Picture 6" descr="A close up of a logo&#10;&#10;Description automatically generated">
            <a:extLst>
              <a:ext uri="{FF2B5EF4-FFF2-40B4-BE49-F238E27FC236}">
                <a16:creationId xmlns:a16="http://schemas.microsoft.com/office/drawing/2014/main" id="{B37F3286-EC78-44E7-A5E0-C247950D75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8" r="32271"/>
          <a:stretch/>
        </p:blipFill>
        <p:spPr>
          <a:xfrm flipH="1">
            <a:off x="508000" y="1271124"/>
            <a:ext cx="3148571" cy="3340608"/>
          </a:xfrm>
          <a:prstGeom prst="rect">
            <a:avLst/>
          </a:prstGeom>
        </p:spPr>
      </p:pic>
      <p:pic>
        <p:nvPicPr>
          <p:cNvPr id="18" name="Picture 17">
            <a:extLst>
              <a:ext uri="{FF2B5EF4-FFF2-40B4-BE49-F238E27FC236}">
                <a16:creationId xmlns:a16="http://schemas.microsoft.com/office/drawing/2014/main" id="{A3266751-5E3C-4619-8929-446882E6B7D3}"/>
              </a:ext>
            </a:extLst>
          </p:cNvPr>
          <p:cNvPicPr>
            <a:picLocks noChangeAspect="1"/>
          </p:cNvPicPr>
          <p:nvPr/>
        </p:nvPicPr>
        <p:blipFill rotWithShape="1">
          <a:blip r:embed="rId7"/>
          <a:srcRect t="48677" b="7449"/>
          <a:stretch/>
        </p:blipFill>
        <p:spPr>
          <a:xfrm>
            <a:off x="4515255" y="4876800"/>
            <a:ext cx="2723745" cy="1566729"/>
          </a:xfrm>
          <a:prstGeom prst="rect">
            <a:avLst/>
          </a:prstGeom>
        </p:spPr>
      </p:pic>
      <p:sp>
        <p:nvSpPr>
          <p:cNvPr id="8" name="TextBox 7">
            <a:extLst>
              <a:ext uri="{FF2B5EF4-FFF2-40B4-BE49-F238E27FC236}">
                <a16:creationId xmlns:a16="http://schemas.microsoft.com/office/drawing/2014/main" id="{6948D2AE-1949-43DB-82AE-C321855F646A}"/>
              </a:ext>
            </a:extLst>
          </p:cNvPr>
          <p:cNvSpPr txBox="1"/>
          <p:nvPr/>
        </p:nvSpPr>
        <p:spPr>
          <a:xfrm>
            <a:off x="2481932" y="5968496"/>
            <a:ext cx="1980029" cy="369332"/>
          </a:xfrm>
          <a:prstGeom prst="rect">
            <a:avLst/>
          </a:prstGeom>
          <a:solidFill>
            <a:schemeClr val="bg1"/>
          </a:solidFill>
        </p:spPr>
        <p:txBody>
          <a:bodyPr wrap="none" rtlCol="0">
            <a:spAutoFit/>
          </a:bodyPr>
          <a:lstStyle/>
          <a:p>
            <a:r>
              <a:rPr lang="en-US" dirty="0"/>
              <a:t>Detachment folds</a:t>
            </a:r>
          </a:p>
        </p:txBody>
      </p:sp>
      <p:cxnSp>
        <p:nvCxnSpPr>
          <p:cNvPr id="13" name="Straight Connector 12">
            <a:extLst>
              <a:ext uri="{FF2B5EF4-FFF2-40B4-BE49-F238E27FC236}">
                <a16:creationId xmlns:a16="http://schemas.microsoft.com/office/drawing/2014/main" id="{C34E2185-9660-490B-9DCC-CAF1CC5FB02B}"/>
              </a:ext>
            </a:extLst>
          </p:cNvPr>
          <p:cNvCxnSpPr>
            <a:cxnSpLocks/>
          </p:cNvCxnSpPr>
          <p:nvPr/>
        </p:nvCxnSpPr>
        <p:spPr bwMode="auto">
          <a:xfrm>
            <a:off x="2881872" y="4633104"/>
            <a:ext cx="1633383" cy="82651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B6182DE-3B15-4244-9453-DCAFD996DD6D}"/>
              </a:ext>
            </a:extLst>
          </p:cNvPr>
          <p:cNvCxnSpPr/>
          <p:nvPr/>
        </p:nvCxnSpPr>
        <p:spPr bwMode="auto">
          <a:xfrm>
            <a:off x="3656571" y="3195409"/>
            <a:ext cx="374025" cy="2000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1C12A770-CBAD-4D8F-995F-74DD2F536804}"/>
              </a:ext>
            </a:extLst>
          </p:cNvPr>
          <p:cNvCxnSpPr/>
          <p:nvPr/>
        </p:nvCxnSpPr>
        <p:spPr bwMode="auto">
          <a:xfrm flipV="1">
            <a:off x="3656571" y="1524000"/>
            <a:ext cx="4115829"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4724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Fault-related Folding: Detachment Folds</a:t>
            </a:r>
          </a:p>
        </p:txBody>
      </p:sp>
      <p:sp>
        <p:nvSpPr>
          <p:cNvPr id="3" name="Content Placeholder 2"/>
          <p:cNvSpPr>
            <a:spLocks noGrp="1"/>
          </p:cNvSpPr>
          <p:nvPr>
            <p:ph idx="1"/>
          </p:nvPr>
        </p:nvSpPr>
        <p:spPr>
          <a:xfrm>
            <a:off x="381000" y="3911575"/>
            <a:ext cx="7848600" cy="2252924"/>
          </a:xfrm>
        </p:spPr>
        <p:txBody>
          <a:bodyPr>
            <a:spAutoFit/>
          </a:bodyPr>
          <a:lstStyle/>
          <a:p>
            <a:pPr marL="0" indent="0"/>
            <a:r>
              <a:rPr lang="en-US" sz="1800" dirty="0"/>
              <a:t>Box-type detachment folds above pre-Triassic basement </a:t>
            </a:r>
            <a:br>
              <a:rPr lang="en-US" sz="1800" dirty="0"/>
            </a:br>
            <a:r>
              <a:rPr lang="en-US" sz="1800" dirty="0"/>
              <a:t>(Jura </a:t>
            </a:r>
            <a:r>
              <a:rPr lang="en-US" sz="1800" dirty="0" err="1"/>
              <a:t>Mnts</a:t>
            </a:r>
            <a:r>
              <a:rPr lang="en-US" sz="1800" dirty="0"/>
              <a:t>, Switzerland)</a:t>
            </a:r>
          </a:p>
          <a:p>
            <a:endParaRPr lang="en-US" sz="1800" dirty="0"/>
          </a:p>
          <a:p>
            <a:endParaRPr lang="en-US" sz="1800" dirty="0"/>
          </a:p>
          <a:p>
            <a:endParaRPr lang="en-US" sz="1800" dirty="0"/>
          </a:p>
          <a:p>
            <a:pPr marL="0" indent="0" algn="r"/>
            <a:r>
              <a:rPr lang="en-US" sz="1800" kern="1200" dirty="0">
                <a:latin typeface="Arial" charset="0"/>
              </a:rPr>
              <a:t>Small-scale box folds in anhydrite (Delaware Basin, TX), </a:t>
            </a:r>
            <a:br>
              <a:rPr lang="en-US" sz="1800" kern="1200" dirty="0">
                <a:latin typeface="Arial" charset="0"/>
              </a:rPr>
            </a:br>
            <a:r>
              <a:rPr lang="en-US" sz="1800" kern="1200" dirty="0">
                <a:latin typeface="Arial" charset="0"/>
              </a:rPr>
              <a:t>with detachments in organic-rich (dark) calcite layers</a:t>
            </a:r>
            <a:endParaRPr lang="en-US" sz="1800" dirty="0"/>
          </a:p>
        </p:txBody>
      </p:sp>
      <p:sp>
        <p:nvSpPr>
          <p:cNvPr id="4" name="Footer Placeholder 3"/>
          <p:cNvSpPr>
            <a:spLocks noGrp="1"/>
          </p:cNvSpPr>
          <p:nvPr>
            <p:ph type="ftr" sz="quarter" idx="10"/>
          </p:nvPr>
        </p:nvSpPr>
        <p:spPr/>
        <p:txBody>
          <a:bodyPr/>
          <a:lstStyle/>
          <a:p>
            <a:r>
              <a:rPr lang="en-US"/>
              <a:t>Folds &amp; Folding</a:t>
            </a:r>
          </a:p>
        </p:txBody>
      </p:sp>
      <p:sp>
        <p:nvSpPr>
          <p:cNvPr id="5" name="Slide Number Placeholder 4"/>
          <p:cNvSpPr>
            <a:spLocks noGrp="1"/>
          </p:cNvSpPr>
          <p:nvPr>
            <p:ph type="sldNum" sz="quarter" idx="11"/>
          </p:nvPr>
        </p:nvSpPr>
        <p:spPr/>
        <p:txBody>
          <a:bodyPr/>
          <a:lstStyle/>
          <a:p>
            <a:fld id="{00C3A787-9DB4-4E47-A4C0-4DB442BAD54B}" type="slidenum">
              <a:rPr lang="en-US" smtClean="0"/>
              <a:pPr/>
              <a:t>31</a:t>
            </a:fld>
            <a:endParaRPr lang="en-US"/>
          </a:p>
        </p:txBody>
      </p:sp>
      <p:pic>
        <p:nvPicPr>
          <p:cNvPr id="7" name="Picture 6"/>
          <p:cNvPicPr>
            <a:picLocks noChangeAspect="1"/>
          </p:cNvPicPr>
          <p:nvPr/>
        </p:nvPicPr>
        <p:blipFill rotWithShape="1">
          <a:blip r:embed="rId3"/>
          <a:srcRect t="10766" b="7449"/>
          <a:stretch/>
        </p:blipFill>
        <p:spPr>
          <a:xfrm>
            <a:off x="8382000" y="3505200"/>
            <a:ext cx="2530650" cy="2705306"/>
          </a:xfrm>
          <a:prstGeom prst="rect">
            <a:avLst/>
          </a:prstGeom>
        </p:spPr>
      </p:pic>
      <p:pic>
        <p:nvPicPr>
          <p:cNvPr id="6" name="Picture 5"/>
          <p:cNvPicPr>
            <a:picLocks noChangeAspect="1"/>
          </p:cNvPicPr>
          <p:nvPr/>
        </p:nvPicPr>
        <p:blipFill rotWithShape="1">
          <a:blip r:embed="rId4"/>
          <a:srcRect t="9670" b="20803"/>
          <a:stretch/>
        </p:blipFill>
        <p:spPr>
          <a:xfrm>
            <a:off x="381000" y="1066800"/>
            <a:ext cx="4572000" cy="26670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1295400"/>
            <a:ext cx="7315200" cy="1699423"/>
          </a:xfrm>
          <a:prstGeom prst="rect">
            <a:avLst/>
          </a:prstGeom>
          <a:ln w="19050">
            <a:solidFill>
              <a:schemeClr val="bg1"/>
            </a:solidFill>
          </a:ln>
        </p:spPr>
      </p:pic>
      <p:sp>
        <p:nvSpPr>
          <p:cNvPr id="10" name="Rectangle 9"/>
          <p:cNvSpPr/>
          <p:nvPr/>
        </p:nvSpPr>
        <p:spPr>
          <a:xfrm>
            <a:off x="381000" y="1066800"/>
            <a:ext cx="1907895" cy="246221"/>
          </a:xfrm>
          <a:prstGeom prst="rect">
            <a:avLst/>
          </a:prstGeom>
        </p:spPr>
        <p:txBody>
          <a:bodyPr wrap="none">
            <a:spAutoFit/>
          </a:bodyPr>
          <a:lstStyle/>
          <a:p>
            <a:r>
              <a:rPr lang="en-US" sz="1000" dirty="0">
                <a:solidFill>
                  <a:schemeClr val="bg1"/>
                </a:solidFill>
              </a:rPr>
              <a:t>47°12'50.95" N   7°27'11.18" E</a:t>
            </a:r>
          </a:p>
        </p:txBody>
      </p:sp>
      <p:sp>
        <p:nvSpPr>
          <p:cNvPr id="9" name="Date Placeholder 8"/>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4471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90600" y="1452824"/>
            <a:ext cx="4071257" cy="2661976"/>
          </a:xfrm>
          <a:prstGeom prst="rect">
            <a:avLst/>
          </a:prstGeom>
        </p:spPr>
      </p:pic>
      <p:sp>
        <p:nvSpPr>
          <p:cNvPr id="6" name="Footer Placeholder 3"/>
          <p:cNvSpPr>
            <a:spLocks noGrp="1"/>
          </p:cNvSpPr>
          <p:nvPr>
            <p:ph type="ftr" sz="quarter" idx="10"/>
          </p:nvPr>
        </p:nvSpPr>
        <p:spPr/>
        <p:txBody>
          <a:bodyPr/>
          <a:lstStyle/>
          <a:p>
            <a:r>
              <a:rPr lang="en-US"/>
              <a:t>Folds &amp; Folding</a:t>
            </a:r>
          </a:p>
        </p:txBody>
      </p:sp>
      <p:sp>
        <p:nvSpPr>
          <p:cNvPr id="7" name="Slide Number Placeholder 4"/>
          <p:cNvSpPr>
            <a:spLocks noGrp="1"/>
          </p:cNvSpPr>
          <p:nvPr>
            <p:ph type="sldNum" sz="quarter" idx="11"/>
          </p:nvPr>
        </p:nvSpPr>
        <p:spPr/>
        <p:txBody>
          <a:bodyPr/>
          <a:lstStyle/>
          <a:p>
            <a:fld id="{21110666-8538-428A-A313-B95EC02537F4}" type="slidenum">
              <a:rPr lang="en-US"/>
              <a:pPr/>
              <a:t>32</a:t>
            </a:fld>
            <a:endParaRPr lang="en-US"/>
          </a:p>
        </p:txBody>
      </p:sp>
      <p:sp>
        <p:nvSpPr>
          <p:cNvPr id="72706" name="Rectangle 2"/>
          <p:cNvSpPr>
            <a:spLocks noGrp="1" noChangeArrowheads="1"/>
          </p:cNvSpPr>
          <p:nvPr>
            <p:ph type="title"/>
          </p:nvPr>
        </p:nvSpPr>
        <p:spPr/>
        <p:txBody>
          <a:bodyPr/>
          <a:lstStyle/>
          <a:p>
            <a:r>
              <a:rPr lang="en-US" dirty="0"/>
              <a:t>Fault-related Folding: Fault-propagation Folds</a:t>
            </a:r>
          </a:p>
        </p:txBody>
      </p:sp>
      <p:sp>
        <p:nvSpPr>
          <p:cNvPr id="72710" name="Rectangle 6"/>
          <p:cNvSpPr>
            <a:spLocks noChangeArrowheads="1"/>
          </p:cNvSpPr>
          <p:nvPr/>
        </p:nvSpPr>
        <p:spPr bwMode="auto">
          <a:xfrm>
            <a:off x="508000" y="4298230"/>
            <a:ext cx="5022516" cy="2031325"/>
          </a:xfrm>
          <a:prstGeom prst="rect">
            <a:avLst/>
          </a:prstGeom>
          <a:noFill/>
          <a:ln w="9525">
            <a:noFill/>
            <a:miter lim="800000"/>
            <a:headEnd/>
            <a:tailEnd/>
          </a:ln>
          <a:effectLst/>
        </p:spPr>
        <p:txBody>
          <a:bodyPr wrap="square">
            <a:spAutoFit/>
          </a:bodyPr>
          <a:lstStyle/>
          <a:p>
            <a:r>
              <a:rPr lang="en-US" dirty="0"/>
              <a:t>Fault-propagation fold in Lost River Range, Idaho, showing asymmetric fold dying out </a:t>
            </a:r>
            <a:r>
              <a:rPr lang="en-US" dirty="0" err="1"/>
              <a:t>updip</a:t>
            </a:r>
            <a:endParaRPr lang="en-US" dirty="0"/>
          </a:p>
          <a:p>
            <a:endParaRPr lang="en-US" dirty="0"/>
          </a:p>
          <a:p>
            <a:endParaRPr lang="en-US" dirty="0"/>
          </a:p>
          <a:p>
            <a:endParaRPr lang="en-US" dirty="0"/>
          </a:p>
          <a:p>
            <a:pPr algn="r"/>
            <a:r>
              <a:rPr lang="en-US" dirty="0"/>
              <a:t>Progressive development of </a:t>
            </a:r>
            <a:br>
              <a:rPr lang="en-US" dirty="0"/>
            </a:br>
            <a:r>
              <a:rPr lang="en-US" dirty="0"/>
              <a:t>a fault-propagation fold</a:t>
            </a:r>
          </a:p>
        </p:txBody>
      </p:sp>
      <p:sp>
        <p:nvSpPr>
          <p:cNvPr id="2" name="Freeform 1"/>
          <p:cNvSpPr/>
          <p:nvPr/>
        </p:nvSpPr>
        <p:spPr bwMode="auto">
          <a:xfrm>
            <a:off x="2915556" y="2882900"/>
            <a:ext cx="1993900" cy="698500"/>
          </a:xfrm>
          <a:custGeom>
            <a:avLst/>
            <a:gdLst>
              <a:gd name="connsiteX0" fmla="*/ 0 w 2298700"/>
              <a:gd name="connsiteY0" fmla="*/ 0 h 698500"/>
              <a:gd name="connsiteX1" fmla="*/ 1054100 w 2298700"/>
              <a:gd name="connsiteY1" fmla="*/ 647700 h 698500"/>
              <a:gd name="connsiteX2" fmla="*/ 2298700 w 2298700"/>
              <a:gd name="connsiteY2" fmla="*/ 698500 h 698500"/>
            </a:gdLst>
            <a:ahLst/>
            <a:cxnLst>
              <a:cxn ang="0">
                <a:pos x="connsiteX0" y="connsiteY0"/>
              </a:cxn>
              <a:cxn ang="0">
                <a:pos x="connsiteX1" y="connsiteY1"/>
              </a:cxn>
              <a:cxn ang="0">
                <a:pos x="connsiteX2" y="connsiteY2"/>
              </a:cxn>
            </a:cxnLst>
            <a:rect l="l" t="t" r="r" b="b"/>
            <a:pathLst>
              <a:path w="2298700" h="698500">
                <a:moveTo>
                  <a:pt x="0" y="0"/>
                </a:moveTo>
                <a:lnTo>
                  <a:pt x="1054100" y="647700"/>
                </a:lnTo>
                <a:lnTo>
                  <a:pt x="2298700" y="69850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838200"/>
            <a:ext cx="5029200" cy="5363128"/>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73253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Folds &amp; Folding</a:t>
            </a:r>
          </a:p>
        </p:txBody>
      </p:sp>
      <p:sp>
        <p:nvSpPr>
          <p:cNvPr id="8" name="Slide Number Placeholder 4"/>
          <p:cNvSpPr>
            <a:spLocks noGrp="1"/>
          </p:cNvSpPr>
          <p:nvPr>
            <p:ph type="sldNum" sz="quarter" idx="11"/>
          </p:nvPr>
        </p:nvSpPr>
        <p:spPr/>
        <p:txBody>
          <a:bodyPr/>
          <a:lstStyle/>
          <a:p>
            <a:fld id="{A15B5F5E-2E4D-496D-8E8A-F59170813631}" type="slidenum">
              <a:rPr lang="en-US"/>
              <a:pPr/>
              <a:t>33</a:t>
            </a:fld>
            <a:endParaRPr lang="en-US"/>
          </a:p>
        </p:txBody>
      </p:sp>
      <p:sp>
        <p:nvSpPr>
          <p:cNvPr id="46082" name="Rectangle 2"/>
          <p:cNvSpPr>
            <a:spLocks noGrp="1" noChangeArrowheads="1"/>
          </p:cNvSpPr>
          <p:nvPr>
            <p:ph type="title"/>
          </p:nvPr>
        </p:nvSpPr>
        <p:spPr/>
        <p:txBody>
          <a:bodyPr/>
          <a:lstStyle/>
          <a:p>
            <a:r>
              <a:rPr lang="en-US" dirty="0"/>
              <a:t>Thrust Type: Imbricate Fan</a:t>
            </a:r>
          </a:p>
        </p:txBody>
      </p:sp>
      <p:pic>
        <p:nvPicPr>
          <p:cNvPr id="46085" name="Picture 5" descr="73right"/>
          <p:cNvPicPr>
            <a:picLocks noChangeAspect="1" noChangeArrowheads="1" noCrop="1"/>
          </p:cNvPicPr>
          <p:nvPr/>
        </p:nvPicPr>
        <p:blipFill>
          <a:blip r:embed="rId3" cstate="print"/>
          <a:srcRect/>
          <a:stretch>
            <a:fillRect/>
          </a:stretch>
        </p:blipFill>
        <p:spPr bwMode="auto">
          <a:xfrm>
            <a:off x="990600" y="3962400"/>
            <a:ext cx="3327400" cy="2125431"/>
          </a:xfrm>
          <a:prstGeom prst="rect">
            <a:avLst/>
          </a:prstGeom>
          <a:noFill/>
        </p:spPr>
      </p:pic>
      <p:sp>
        <p:nvSpPr>
          <p:cNvPr id="46086" name="Rectangle 6"/>
          <p:cNvSpPr>
            <a:spLocks noChangeArrowheads="1"/>
          </p:cNvSpPr>
          <p:nvPr/>
        </p:nvSpPr>
        <p:spPr bwMode="auto">
          <a:xfrm>
            <a:off x="609600" y="1143000"/>
            <a:ext cx="4448177" cy="2246769"/>
          </a:xfrm>
          <a:prstGeom prst="rect">
            <a:avLst/>
          </a:prstGeom>
          <a:solidFill>
            <a:schemeClr val="bg1"/>
          </a:solidFill>
          <a:ln w="9525">
            <a:noFill/>
            <a:miter lim="800000"/>
            <a:headEnd/>
            <a:tailEnd/>
          </a:ln>
          <a:effectLst/>
        </p:spPr>
        <p:txBody>
          <a:bodyPr wrap="square">
            <a:spAutoFit/>
          </a:bodyPr>
          <a:lstStyle/>
          <a:p>
            <a:r>
              <a:rPr lang="en-US" dirty="0"/>
              <a:t>R</a:t>
            </a:r>
            <a:r>
              <a:rPr lang="en-US" sz="2000" dirty="0"/>
              <a:t>elative small displacements.</a:t>
            </a:r>
          </a:p>
          <a:p>
            <a:endParaRPr lang="en-US" sz="2000" dirty="0"/>
          </a:p>
          <a:p>
            <a:r>
              <a:rPr lang="en-US" sz="2000" dirty="0"/>
              <a:t>Break-forward (“piggy-back”) thrusting. Successively younger thrusts cut into footwall, and older faults and folds become deformed by younger structures.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09600"/>
            <a:ext cx="5029200" cy="5880444"/>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56287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1219200" y="990601"/>
            <a:ext cx="4343400" cy="2961409"/>
          </a:xfrm>
          <a:prstGeom prst="rect">
            <a:avLst/>
          </a:prstGeom>
        </p:spPr>
      </p:pic>
      <p:sp>
        <p:nvSpPr>
          <p:cNvPr id="7" name="Footer Placeholder 3"/>
          <p:cNvSpPr>
            <a:spLocks noGrp="1"/>
          </p:cNvSpPr>
          <p:nvPr>
            <p:ph type="ftr" sz="quarter" idx="10"/>
          </p:nvPr>
        </p:nvSpPr>
        <p:spPr/>
        <p:txBody>
          <a:bodyPr/>
          <a:lstStyle/>
          <a:p>
            <a:r>
              <a:rPr lang="en-US"/>
              <a:t>Folds &amp; Folding</a:t>
            </a:r>
          </a:p>
        </p:txBody>
      </p:sp>
      <p:sp>
        <p:nvSpPr>
          <p:cNvPr id="8" name="Slide Number Placeholder 4"/>
          <p:cNvSpPr>
            <a:spLocks noGrp="1"/>
          </p:cNvSpPr>
          <p:nvPr>
            <p:ph type="sldNum" sz="quarter" idx="11"/>
          </p:nvPr>
        </p:nvSpPr>
        <p:spPr/>
        <p:txBody>
          <a:bodyPr/>
          <a:lstStyle/>
          <a:p>
            <a:fld id="{2C6CA5E6-B668-4C5B-8A9D-289ACD805AC4}" type="slidenum">
              <a:rPr lang="en-US"/>
              <a:pPr/>
              <a:t>34</a:t>
            </a:fld>
            <a:endParaRPr lang="en-US"/>
          </a:p>
        </p:txBody>
      </p:sp>
      <p:sp>
        <p:nvSpPr>
          <p:cNvPr id="71682" name="Rectangle 2"/>
          <p:cNvSpPr>
            <a:spLocks noGrp="1" noChangeArrowheads="1"/>
          </p:cNvSpPr>
          <p:nvPr>
            <p:ph type="title"/>
          </p:nvPr>
        </p:nvSpPr>
        <p:spPr/>
        <p:txBody>
          <a:bodyPr/>
          <a:lstStyle/>
          <a:p>
            <a:r>
              <a:rPr lang="en-US" dirty="0"/>
              <a:t>Fault-related Folding: Fault-bend Folds</a:t>
            </a:r>
          </a:p>
        </p:txBody>
      </p:sp>
      <p:sp>
        <p:nvSpPr>
          <p:cNvPr id="71686" name="Rectangle 6"/>
          <p:cNvSpPr>
            <a:spLocks noChangeArrowheads="1"/>
          </p:cNvSpPr>
          <p:nvPr/>
        </p:nvSpPr>
        <p:spPr bwMode="auto">
          <a:xfrm>
            <a:off x="508000" y="4129809"/>
            <a:ext cx="5892800" cy="2308324"/>
          </a:xfrm>
          <a:prstGeom prst="rect">
            <a:avLst/>
          </a:prstGeom>
          <a:noFill/>
          <a:ln w="9525">
            <a:noFill/>
            <a:miter lim="800000"/>
            <a:headEnd/>
            <a:tailEnd/>
          </a:ln>
          <a:effectLst/>
        </p:spPr>
        <p:txBody>
          <a:bodyPr wrap="square">
            <a:spAutoFit/>
          </a:bodyPr>
          <a:lstStyle/>
          <a:p>
            <a:r>
              <a:rPr lang="en-US" dirty="0"/>
              <a:t>Fault-bend fold above McConnell Thrust, Alberta. Paleozoic strata moved 5 km vertically and 40 km horizontally, and lie above Cretaceous foreland basin deposits. (mirror image) </a:t>
            </a:r>
          </a:p>
          <a:p>
            <a:endParaRPr lang="en-US" dirty="0"/>
          </a:p>
          <a:p>
            <a:endParaRPr lang="en-US" dirty="0"/>
          </a:p>
          <a:p>
            <a:pPr algn="r"/>
            <a:r>
              <a:rPr lang="en-US" dirty="0"/>
              <a:t>Progressive stages during development of fault-bend fold (dashed lines are traces of axial surfaces) </a:t>
            </a:r>
          </a:p>
        </p:txBody>
      </p:sp>
      <p:sp>
        <p:nvSpPr>
          <p:cNvPr id="17" name="Freeform 16"/>
          <p:cNvSpPr/>
          <p:nvPr/>
        </p:nvSpPr>
        <p:spPr bwMode="auto">
          <a:xfrm>
            <a:off x="1251859" y="2286496"/>
            <a:ext cx="4386942" cy="985157"/>
          </a:xfrm>
          <a:custGeom>
            <a:avLst/>
            <a:gdLst>
              <a:gd name="connsiteX0" fmla="*/ 0 w 2844800"/>
              <a:gd name="connsiteY0" fmla="*/ 228600 h 609600"/>
              <a:gd name="connsiteX1" fmla="*/ 1727200 w 2844800"/>
              <a:gd name="connsiteY1" fmla="*/ 0 h 609600"/>
              <a:gd name="connsiteX2" fmla="*/ 1943100 w 2844800"/>
              <a:gd name="connsiteY2" fmla="*/ 0 h 609600"/>
              <a:gd name="connsiteX3" fmla="*/ 2844800 w 2844800"/>
              <a:gd name="connsiteY3" fmla="*/ 609600 h 609600"/>
              <a:gd name="connsiteX0" fmla="*/ 0 w 2844800"/>
              <a:gd name="connsiteY0" fmla="*/ 228600 h 609600"/>
              <a:gd name="connsiteX1" fmla="*/ 1637991 w 2844800"/>
              <a:gd name="connsiteY1" fmla="*/ 18333 h 609600"/>
              <a:gd name="connsiteX2" fmla="*/ 1943100 w 2844800"/>
              <a:gd name="connsiteY2" fmla="*/ 0 h 609600"/>
              <a:gd name="connsiteX3" fmla="*/ 2844800 w 2844800"/>
              <a:gd name="connsiteY3" fmla="*/ 609600 h 609600"/>
              <a:gd name="connsiteX0" fmla="*/ 0 w 2844800"/>
              <a:gd name="connsiteY0" fmla="*/ 228600 h 609600"/>
              <a:gd name="connsiteX1" fmla="*/ 1717289 w 2844800"/>
              <a:gd name="connsiteY1" fmla="*/ 18333 h 609600"/>
              <a:gd name="connsiteX2" fmla="*/ 1943100 w 2844800"/>
              <a:gd name="connsiteY2" fmla="*/ 0 h 609600"/>
              <a:gd name="connsiteX3" fmla="*/ 2844800 w 2844800"/>
              <a:gd name="connsiteY3" fmla="*/ 609600 h 609600"/>
              <a:gd name="connsiteX0" fmla="*/ 0 w 2844800"/>
              <a:gd name="connsiteY0" fmla="*/ 228600 h 609600"/>
              <a:gd name="connsiteX1" fmla="*/ 1717289 w 2844800"/>
              <a:gd name="connsiteY1" fmla="*/ 18333 h 609600"/>
              <a:gd name="connsiteX2" fmla="*/ 1913363 w 2844800"/>
              <a:gd name="connsiteY2" fmla="*/ 0 h 609600"/>
              <a:gd name="connsiteX3" fmla="*/ 2844800 w 2844800"/>
              <a:gd name="connsiteY3" fmla="*/ 609600 h 609600"/>
              <a:gd name="connsiteX0" fmla="*/ 0 w 2824975"/>
              <a:gd name="connsiteY0" fmla="*/ 228600 h 582099"/>
              <a:gd name="connsiteX1" fmla="*/ 1717289 w 2824975"/>
              <a:gd name="connsiteY1" fmla="*/ 18333 h 582099"/>
              <a:gd name="connsiteX2" fmla="*/ 1913363 w 2824975"/>
              <a:gd name="connsiteY2" fmla="*/ 0 h 582099"/>
              <a:gd name="connsiteX3" fmla="*/ 2824975 w 2824975"/>
              <a:gd name="connsiteY3" fmla="*/ 582099 h 582099"/>
              <a:gd name="connsiteX0" fmla="*/ 0 w 2824975"/>
              <a:gd name="connsiteY0" fmla="*/ 219433 h 572932"/>
              <a:gd name="connsiteX1" fmla="*/ 1717289 w 2824975"/>
              <a:gd name="connsiteY1" fmla="*/ 9166 h 572932"/>
              <a:gd name="connsiteX2" fmla="*/ 1893539 w 2824975"/>
              <a:gd name="connsiteY2" fmla="*/ 0 h 572932"/>
              <a:gd name="connsiteX3" fmla="*/ 2824975 w 2824975"/>
              <a:gd name="connsiteY3" fmla="*/ 572932 h 572932"/>
              <a:gd name="connsiteX0" fmla="*/ 0 w 2824975"/>
              <a:gd name="connsiteY0" fmla="*/ 219433 h 572932"/>
              <a:gd name="connsiteX1" fmla="*/ 1717289 w 2824975"/>
              <a:gd name="connsiteY1" fmla="*/ 9166 h 572932"/>
              <a:gd name="connsiteX2" fmla="*/ 1933188 w 2824975"/>
              <a:gd name="connsiteY2" fmla="*/ 0 h 572932"/>
              <a:gd name="connsiteX3" fmla="*/ 2824975 w 2824975"/>
              <a:gd name="connsiteY3" fmla="*/ 572932 h 572932"/>
              <a:gd name="connsiteX0" fmla="*/ 0 w 2824975"/>
              <a:gd name="connsiteY0" fmla="*/ 219433 h 572932"/>
              <a:gd name="connsiteX1" fmla="*/ 1697465 w 2824975"/>
              <a:gd name="connsiteY1" fmla="*/ 27501 h 572932"/>
              <a:gd name="connsiteX2" fmla="*/ 1933188 w 2824975"/>
              <a:gd name="connsiteY2" fmla="*/ 0 h 572932"/>
              <a:gd name="connsiteX3" fmla="*/ 2824975 w 2824975"/>
              <a:gd name="connsiteY3" fmla="*/ 572932 h 572932"/>
              <a:gd name="connsiteX0" fmla="*/ 0 w 3974790"/>
              <a:gd name="connsiteY0" fmla="*/ 219433 h 646268"/>
              <a:gd name="connsiteX1" fmla="*/ 1697465 w 3974790"/>
              <a:gd name="connsiteY1" fmla="*/ 27501 h 646268"/>
              <a:gd name="connsiteX2" fmla="*/ 1933188 w 3974790"/>
              <a:gd name="connsiteY2" fmla="*/ 0 h 646268"/>
              <a:gd name="connsiteX3" fmla="*/ 3974790 w 3974790"/>
              <a:gd name="connsiteY3" fmla="*/ 646268 h 646268"/>
              <a:gd name="connsiteX0" fmla="*/ 0 w 3974790"/>
              <a:gd name="connsiteY0" fmla="*/ 191932 h 618767"/>
              <a:gd name="connsiteX1" fmla="*/ 1697465 w 3974790"/>
              <a:gd name="connsiteY1" fmla="*/ 0 h 618767"/>
              <a:gd name="connsiteX2" fmla="*/ 2785637 w 3974790"/>
              <a:gd name="connsiteY2" fmla="*/ 531681 h 618767"/>
              <a:gd name="connsiteX3" fmla="*/ 3974790 w 3974790"/>
              <a:gd name="connsiteY3" fmla="*/ 618767 h 618767"/>
              <a:gd name="connsiteX0" fmla="*/ 0 w 3974790"/>
              <a:gd name="connsiteY0" fmla="*/ 246933 h 673768"/>
              <a:gd name="connsiteX1" fmla="*/ 1925445 w 3974790"/>
              <a:gd name="connsiteY1" fmla="*/ 0 h 673768"/>
              <a:gd name="connsiteX2" fmla="*/ 2785637 w 3974790"/>
              <a:gd name="connsiteY2" fmla="*/ 586682 h 673768"/>
              <a:gd name="connsiteX3" fmla="*/ 3974790 w 3974790"/>
              <a:gd name="connsiteY3" fmla="*/ 673768 h 673768"/>
              <a:gd name="connsiteX0" fmla="*/ 0 w 3974790"/>
              <a:gd name="connsiteY0" fmla="*/ 210265 h 637100"/>
              <a:gd name="connsiteX1" fmla="*/ 1925445 w 3974790"/>
              <a:gd name="connsiteY1" fmla="*/ 0 h 637100"/>
              <a:gd name="connsiteX2" fmla="*/ 2785637 w 3974790"/>
              <a:gd name="connsiteY2" fmla="*/ 550014 h 637100"/>
              <a:gd name="connsiteX3" fmla="*/ 3974790 w 3974790"/>
              <a:gd name="connsiteY3" fmla="*/ 637100 h 637100"/>
              <a:gd name="connsiteX0" fmla="*/ 0 w 3974790"/>
              <a:gd name="connsiteY0" fmla="*/ 219432 h 646267"/>
              <a:gd name="connsiteX1" fmla="*/ 1935357 w 3974790"/>
              <a:gd name="connsiteY1" fmla="*/ 0 h 646267"/>
              <a:gd name="connsiteX2" fmla="*/ 2785637 w 3974790"/>
              <a:gd name="connsiteY2" fmla="*/ 559181 h 646267"/>
              <a:gd name="connsiteX3" fmla="*/ 3974790 w 3974790"/>
              <a:gd name="connsiteY3" fmla="*/ 646267 h 646267"/>
              <a:gd name="connsiteX0" fmla="*/ 0 w 3974790"/>
              <a:gd name="connsiteY0" fmla="*/ 219432 h 559181"/>
              <a:gd name="connsiteX1" fmla="*/ 1935357 w 3974790"/>
              <a:gd name="connsiteY1" fmla="*/ 0 h 559181"/>
              <a:gd name="connsiteX2" fmla="*/ 2785637 w 3974790"/>
              <a:gd name="connsiteY2" fmla="*/ 559181 h 559181"/>
              <a:gd name="connsiteX3" fmla="*/ 3974790 w 3974790"/>
              <a:gd name="connsiteY3" fmla="*/ 545431 h 559181"/>
              <a:gd name="connsiteX0" fmla="*/ 0 w 3974790"/>
              <a:gd name="connsiteY0" fmla="*/ 219432 h 742519"/>
              <a:gd name="connsiteX1" fmla="*/ 1935357 w 3974790"/>
              <a:gd name="connsiteY1" fmla="*/ 0 h 742519"/>
              <a:gd name="connsiteX2" fmla="*/ 3083003 w 3974790"/>
              <a:gd name="connsiteY2" fmla="*/ 742519 h 742519"/>
              <a:gd name="connsiteX3" fmla="*/ 3974790 w 3974790"/>
              <a:gd name="connsiteY3" fmla="*/ 545431 h 742519"/>
              <a:gd name="connsiteX0" fmla="*/ 0 w 3994614"/>
              <a:gd name="connsiteY0" fmla="*/ 219432 h 811272"/>
              <a:gd name="connsiteX1" fmla="*/ 1935357 w 3994614"/>
              <a:gd name="connsiteY1" fmla="*/ 0 h 811272"/>
              <a:gd name="connsiteX2" fmla="*/ 3083003 w 3994614"/>
              <a:gd name="connsiteY2" fmla="*/ 742519 h 811272"/>
              <a:gd name="connsiteX3" fmla="*/ 3994614 w 3994614"/>
              <a:gd name="connsiteY3" fmla="*/ 811272 h 811272"/>
              <a:gd name="connsiteX0" fmla="*/ 0 w 3994614"/>
              <a:gd name="connsiteY0" fmla="*/ 219432 h 811272"/>
              <a:gd name="connsiteX1" fmla="*/ 1935357 w 3994614"/>
              <a:gd name="connsiteY1" fmla="*/ 0 h 811272"/>
              <a:gd name="connsiteX2" fmla="*/ 3251510 w 3994614"/>
              <a:gd name="connsiteY2" fmla="*/ 797521 h 811272"/>
              <a:gd name="connsiteX3" fmla="*/ 3994614 w 3994614"/>
              <a:gd name="connsiteY3" fmla="*/ 811272 h 811272"/>
              <a:gd name="connsiteX0" fmla="*/ 0 w 3994614"/>
              <a:gd name="connsiteY0" fmla="*/ 219432 h 829605"/>
              <a:gd name="connsiteX1" fmla="*/ 1935357 w 3994614"/>
              <a:gd name="connsiteY1" fmla="*/ 0 h 829605"/>
              <a:gd name="connsiteX2" fmla="*/ 3251510 w 3994614"/>
              <a:gd name="connsiteY2" fmla="*/ 797521 h 829605"/>
              <a:gd name="connsiteX3" fmla="*/ 3994614 w 3994614"/>
              <a:gd name="connsiteY3" fmla="*/ 829605 h 829605"/>
            </a:gdLst>
            <a:ahLst/>
            <a:cxnLst>
              <a:cxn ang="0">
                <a:pos x="connsiteX0" y="connsiteY0"/>
              </a:cxn>
              <a:cxn ang="0">
                <a:pos x="connsiteX1" y="connsiteY1"/>
              </a:cxn>
              <a:cxn ang="0">
                <a:pos x="connsiteX2" y="connsiteY2"/>
              </a:cxn>
              <a:cxn ang="0">
                <a:pos x="connsiteX3" y="connsiteY3"/>
              </a:cxn>
            </a:cxnLst>
            <a:rect l="l" t="t" r="r" b="b"/>
            <a:pathLst>
              <a:path w="3994614" h="829605">
                <a:moveTo>
                  <a:pt x="0" y="219432"/>
                </a:moveTo>
                <a:lnTo>
                  <a:pt x="1935357" y="0"/>
                </a:lnTo>
                <a:lnTo>
                  <a:pt x="3251510" y="797521"/>
                </a:lnTo>
                <a:lnTo>
                  <a:pt x="3994614" y="829605"/>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39614"/>
          <a:stretch/>
        </p:blipFill>
        <p:spPr>
          <a:xfrm>
            <a:off x="6858000" y="1143000"/>
            <a:ext cx="4572000" cy="4731166"/>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71544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2B0A5D95-E9A6-447B-A705-31050F85EC62}" type="slidenum">
              <a:rPr lang="en-US"/>
              <a:pPr/>
              <a:t>35</a:t>
            </a:fld>
            <a:endParaRPr lang="en-US"/>
          </a:p>
        </p:txBody>
      </p:sp>
      <p:sp>
        <p:nvSpPr>
          <p:cNvPr id="45058" name="Rectangle 2"/>
          <p:cNvSpPr>
            <a:spLocks noGrp="1" noChangeArrowheads="1"/>
          </p:cNvSpPr>
          <p:nvPr>
            <p:ph type="title"/>
          </p:nvPr>
        </p:nvSpPr>
        <p:spPr/>
        <p:txBody>
          <a:bodyPr/>
          <a:lstStyle/>
          <a:p>
            <a:r>
              <a:rPr lang="en-US" dirty="0"/>
              <a:t>Thrust Type: Duplex</a:t>
            </a:r>
          </a:p>
        </p:txBody>
      </p:sp>
      <p:sp>
        <p:nvSpPr>
          <p:cNvPr id="45063" name="Rectangle 7"/>
          <p:cNvSpPr>
            <a:spLocks noChangeArrowheads="1"/>
          </p:cNvSpPr>
          <p:nvPr/>
        </p:nvSpPr>
        <p:spPr bwMode="auto">
          <a:xfrm>
            <a:off x="609600" y="1882677"/>
            <a:ext cx="3124200" cy="2862322"/>
          </a:xfrm>
          <a:prstGeom prst="rect">
            <a:avLst/>
          </a:prstGeom>
          <a:solidFill>
            <a:schemeClr val="bg1"/>
          </a:solidFill>
          <a:ln w="9525">
            <a:noFill/>
            <a:miter lim="800000"/>
            <a:headEnd/>
            <a:tailEnd/>
          </a:ln>
          <a:effectLst/>
        </p:spPr>
        <p:txBody>
          <a:bodyPr wrap="square">
            <a:spAutoFit/>
          </a:bodyPr>
          <a:lstStyle/>
          <a:p>
            <a:r>
              <a:rPr lang="en-US" sz="2000" dirty="0"/>
              <a:t>Relatively large displacements.</a:t>
            </a:r>
          </a:p>
          <a:p>
            <a:endParaRPr lang="en-US" sz="2000" dirty="0"/>
          </a:p>
          <a:p>
            <a:r>
              <a:rPr lang="en-US" sz="2000" dirty="0"/>
              <a:t>Flat-roofed duplex by progressive break-forward faulting. </a:t>
            </a:r>
          </a:p>
          <a:p>
            <a:r>
              <a:rPr lang="en-US" sz="2000" dirty="0"/>
              <a:t>Roof thrust undergoes a sequence of folding and unfolding.</a:t>
            </a:r>
          </a:p>
        </p:txBody>
      </p:sp>
      <p:sp>
        <p:nvSpPr>
          <p:cNvPr id="9" name="Rectangle 8"/>
          <p:cNvSpPr/>
          <p:nvPr/>
        </p:nvSpPr>
        <p:spPr bwMode="auto">
          <a:xfrm>
            <a:off x="3733800" y="4343400"/>
            <a:ext cx="6781800" cy="2057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8" name="Picture 4" descr="thrustduplex_ani"/>
          <p:cNvPicPr>
            <a:picLocks noChangeAspect="1" noChangeArrowheads="1" noCrop="1"/>
          </p:cNvPicPr>
          <p:nvPr/>
        </p:nvPicPr>
        <p:blipFill>
          <a:blip r:embed="rId3" cstate="print"/>
          <a:srcRect/>
          <a:stretch>
            <a:fillRect/>
          </a:stretch>
        </p:blipFill>
        <p:spPr bwMode="auto">
          <a:xfrm flipH="1">
            <a:off x="4401312" y="4511040"/>
            <a:ext cx="5047488" cy="6309360"/>
          </a:xfrm>
          <a:prstGeom prst="rect">
            <a:avLst/>
          </a:prstGeom>
          <a:noFill/>
        </p:spPr>
      </p:pic>
      <p:sp>
        <p:nvSpPr>
          <p:cNvPr id="2" name="TextBox 1"/>
          <p:cNvSpPr txBox="1"/>
          <p:nvPr/>
        </p:nvSpPr>
        <p:spPr>
          <a:xfrm>
            <a:off x="2779445" y="6194409"/>
            <a:ext cx="1093569" cy="246221"/>
          </a:xfrm>
          <a:prstGeom prst="rect">
            <a:avLst/>
          </a:prstGeom>
          <a:noFill/>
        </p:spPr>
        <p:txBody>
          <a:bodyPr wrap="none" rtlCol="0">
            <a:spAutoFit/>
          </a:bodyPr>
          <a:lstStyle/>
          <a:p>
            <a:r>
              <a:rPr lang="en-US" sz="1000" dirty="0"/>
              <a:t>R. </a:t>
            </a:r>
            <a:r>
              <a:rPr lang="en-US" sz="1000" dirty="0" err="1"/>
              <a:t>Allmendinger</a:t>
            </a:r>
            <a:endParaRPr lang="en-US" sz="10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37352"/>
          <a:stretch/>
        </p:blipFill>
        <p:spPr>
          <a:xfrm>
            <a:off x="4114800" y="762000"/>
            <a:ext cx="6858000" cy="3912046"/>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02340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19200"/>
            <a:ext cx="5029200" cy="4427050"/>
          </a:xfrm>
          <a:prstGeom prst="rect">
            <a:avLst/>
          </a:prstGeom>
        </p:spPr>
      </p:pic>
      <p:sp>
        <p:nvSpPr>
          <p:cNvPr id="6" name="Footer Placeholder 3"/>
          <p:cNvSpPr>
            <a:spLocks noGrp="1"/>
          </p:cNvSpPr>
          <p:nvPr>
            <p:ph type="ftr" sz="quarter" idx="10"/>
          </p:nvPr>
        </p:nvSpPr>
        <p:spPr/>
        <p:txBody>
          <a:bodyPr/>
          <a:lstStyle/>
          <a:p>
            <a:r>
              <a:rPr lang="en-US"/>
              <a:t>Folds &amp; Folding</a:t>
            </a:r>
          </a:p>
        </p:txBody>
      </p:sp>
      <p:sp>
        <p:nvSpPr>
          <p:cNvPr id="7" name="Slide Number Placeholder 4"/>
          <p:cNvSpPr>
            <a:spLocks noGrp="1"/>
          </p:cNvSpPr>
          <p:nvPr>
            <p:ph type="sldNum" sz="quarter" idx="11"/>
          </p:nvPr>
        </p:nvSpPr>
        <p:spPr/>
        <p:txBody>
          <a:bodyPr/>
          <a:lstStyle/>
          <a:p>
            <a:fld id="{3298F0EA-64E3-43E8-A14C-D53A0D2EB7B3}" type="slidenum">
              <a:rPr lang="en-US"/>
              <a:pPr/>
              <a:t>36</a:t>
            </a:fld>
            <a:endParaRPr lang="en-US"/>
          </a:p>
        </p:txBody>
      </p:sp>
      <p:sp>
        <p:nvSpPr>
          <p:cNvPr id="60418" name="Rectangle 2"/>
          <p:cNvSpPr>
            <a:spLocks noGrp="1" noChangeArrowheads="1"/>
          </p:cNvSpPr>
          <p:nvPr>
            <p:ph type="title"/>
          </p:nvPr>
        </p:nvSpPr>
        <p:spPr/>
        <p:txBody>
          <a:bodyPr/>
          <a:lstStyle/>
          <a:p>
            <a:r>
              <a:rPr lang="en-US" dirty="0"/>
              <a:t>Multiple-ramp Structures</a:t>
            </a:r>
          </a:p>
        </p:txBody>
      </p:sp>
      <p:sp>
        <p:nvSpPr>
          <p:cNvPr id="60422" name="Rectangle 6"/>
          <p:cNvSpPr>
            <a:spLocks noChangeArrowheads="1"/>
          </p:cNvSpPr>
          <p:nvPr/>
        </p:nvSpPr>
        <p:spPr bwMode="auto">
          <a:xfrm>
            <a:off x="838200" y="5663626"/>
            <a:ext cx="4724400" cy="707886"/>
          </a:xfrm>
          <a:prstGeom prst="rect">
            <a:avLst/>
          </a:prstGeom>
          <a:noFill/>
          <a:ln w="9525">
            <a:noFill/>
            <a:miter lim="800000"/>
            <a:headEnd/>
            <a:tailEnd/>
          </a:ln>
          <a:effectLst/>
        </p:spPr>
        <p:txBody>
          <a:bodyPr wrap="square">
            <a:spAutoFit/>
          </a:bodyPr>
          <a:lstStyle/>
          <a:p>
            <a:r>
              <a:rPr lang="en-US" sz="2000" dirty="0"/>
              <a:t>Note that number of hanging-wall ramps must match number of footwall ramps.</a:t>
            </a:r>
          </a:p>
        </p:txBody>
      </p:sp>
      <p:pic>
        <p:nvPicPr>
          <p:cNvPr id="60423" name="Picture 7" descr="van1809"/>
          <p:cNvPicPr>
            <a:picLocks noChangeAspect="1" noChangeArrowheads="1"/>
          </p:cNvPicPr>
          <p:nvPr/>
        </p:nvPicPr>
        <p:blipFill>
          <a:blip r:embed="rId4" cstate="print"/>
          <a:srcRect/>
          <a:stretch>
            <a:fillRect/>
          </a:stretch>
        </p:blipFill>
        <p:spPr bwMode="auto">
          <a:xfrm>
            <a:off x="6705600" y="1813782"/>
            <a:ext cx="4572000" cy="3291618"/>
          </a:xfrm>
          <a:prstGeom prst="rect">
            <a:avLst/>
          </a:prstGeom>
          <a:noFill/>
        </p:spPr>
      </p:pic>
      <p:sp>
        <p:nvSpPr>
          <p:cNvPr id="2" name="Rectangle 1"/>
          <p:cNvSpPr/>
          <p:nvPr/>
        </p:nvSpPr>
        <p:spPr>
          <a:xfrm>
            <a:off x="6723945" y="5370493"/>
            <a:ext cx="4966513" cy="1015663"/>
          </a:xfrm>
          <a:prstGeom prst="rect">
            <a:avLst/>
          </a:prstGeom>
        </p:spPr>
        <p:txBody>
          <a:bodyPr wrap="square">
            <a:spAutoFit/>
          </a:bodyPr>
          <a:lstStyle/>
          <a:p>
            <a:r>
              <a:rPr lang="en-US" sz="2000" dirty="0"/>
              <a:t>Block diagram with types of fault ramps (hanging wall removed). ‘Tear faults’ are vertically dipping lateral ramps.</a:t>
            </a:r>
          </a:p>
        </p:txBody>
      </p:sp>
      <p:sp>
        <p:nvSpPr>
          <p:cNvPr id="3" name="Rectangle 2"/>
          <p:cNvSpPr/>
          <p:nvPr/>
        </p:nvSpPr>
        <p:spPr>
          <a:xfrm>
            <a:off x="1088583" y="2776300"/>
            <a:ext cx="3557384" cy="369332"/>
          </a:xfrm>
          <a:prstGeom prst="rect">
            <a:avLst/>
          </a:prstGeom>
        </p:spPr>
        <p:txBody>
          <a:bodyPr wrap="none">
            <a:spAutoFit/>
          </a:bodyPr>
          <a:lstStyle/>
          <a:p>
            <a:r>
              <a:rPr lang="en-US" dirty="0"/>
              <a:t>ramp anticline and ramp syncline</a:t>
            </a:r>
          </a:p>
        </p:txBody>
      </p:sp>
      <p:cxnSp>
        <p:nvCxnSpPr>
          <p:cNvPr id="5" name="Straight Arrow Connector 4"/>
          <p:cNvCxnSpPr/>
          <p:nvPr/>
        </p:nvCxnSpPr>
        <p:spPr bwMode="auto">
          <a:xfrm>
            <a:off x="2819399" y="3145632"/>
            <a:ext cx="304800" cy="664368"/>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flipH="1">
            <a:off x="3810000" y="3112642"/>
            <a:ext cx="457201" cy="925958"/>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92988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Folds &amp; Folding</a:t>
            </a:r>
          </a:p>
        </p:txBody>
      </p:sp>
      <p:sp>
        <p:nvSpPr>
          <p:cNvPr id="6" name="Slide Number Placeholder 3"/>
          <p:cNvSpPr>
            <a:spLocks noGrp="1"/>
          </p:cNvSpPr>
          <p:nvPr>
            <p:ph type="sldNum" sz="quarter" idx="11"/>
          </p:nvPr>
        </p:nvSpPr>
        <p:spPr/>
        <p:txBody>
          <a:bodyPr/>
          <a:lstStyle/>
          <a:p>
            <a:fld id="{B2AEBA4D-EB04-4DC2-BC17-672CFC5B9580}" type="slidenum">
              <a:rPr lang="en-US"/>
              <a:pPr/>
              <a:t>37</a:t>
            </a:fld>
            <a:endParaRPr lang="en-US"/>
          </a:p>
        </p:txBody>
      </p:sp>
      <p:sp>
        <p:nvSpPr>
          <p:cNvPr id="21506" name="Rectangle 2"/>
          <p:cNvSpPr>
            <a:spLocks noGrp="1" noChangeArrowheads="1"/>
          </p:cNvSpPr>
          <p:nvPr>
            <p:ph type="title"/>
          </p:nvPr>
        </p:nvSpPr>
        <p:spPr/>
        <p:txBody>
          <a:bodyPr/>
          <a:lstStyle/>
          <a:p>
            <a:r>
              <a:rPr lang="en-US" dirty="0"/>
              <a:t>Extreme Folding: Transposition</a:t>
            </a:r>
          </a:p>
        </p:txBody>
      </p:sp>
      <p:pic>
        <p:nvPicPr>
          <p:cNvPr id="21507" name="Picture 3" descr="transposition2"/>
          <p:cNvPicPr>
            <a:picLocks noChangeAspect="1" noChangeArrowheads="1"/>
          </p:cNvPicPr>
          <p:nvPr/>
        </p:nvPicPr>
        <p:blipFill rotWithShape="1">
          <a:blip r:embed="rId3" cstate="print"/>
          <a:srcRect b="23218"/>
          <a:stretch/>
        </p:blipFill>
        <p:spPr bwMode="auto">
          <a:xfrm>
            <a:off x="5858717" y="985278"/>
            <a:ext cx="4885483" cy="2519923"/>
          </a:xfrm>
          <a:prstGeom prst="rect">
            <a:avLst/>
          </a:prstGeom>
          <a:noFill/>
        </p:spPr>
      </p:pic>
      <p:pic>
        <p:nvPicPr>
          <p:cNvPr id="21508" name="Picture 4" descr="transposition"/>
          <p:cNvPicPr>
            <a:picLocks noChangeAspect="1" noChangeArrowheads="1"/>
          </p:cNvPicPr>
          <p:nvPr/>
        </p:nvPicPr>
        <p:blipFill>
          <a:blip r:embed="rId4" cstate="print"/>
          <a:srcRect/>
          <a:stretch>
            <a:fillRect/>
          </a:stretch>
        </p:blipFill>
        <p:spPr bwMode="auto">
          <a:xfrm>
            <a:off x="6395006" y="3681109"/>
            <a:ext cx="3973988" cy="2590800"/>
          </a:xfrm>
          <a:prstGeom prst="rect">
            <a:avLst/>
          </a:prstGeom>
          <a:noFill/>
        </p:spPr>
      </p:pic>
      <p:sp>
        <p:nvSpPr>
          <p:cNvPr id="9" name="Rectangle 8"/>
          <p:cNvSpPr/>
          <p:nvPr/>
        </p:nvSpPr>
        <p:spPr>
          <a:xfrm>
            <a:off x="914400" y="5332528"/>
            <a:ext cx="3962400" cy="584775"/>
          </a:xfrm>
          <a:prstGeom prst="rect">
            <a:avLst/>
          </a:prstGeom>
        </p:spPr>
        <p:txBody>
          <a:bodyPr wrap="square">
            <a:spAutoFit/>
          </a:bodyPr>
          <a:lstStyle/>
          <a:p>
            <a:r>
              <a:rPr lang="en-US" sz="1600" dirty="0"/>
              <a:t>Asymmetric fold develops at perturbation (a–d), which then gets refolded (e–f). </a:t>
            </a:r>
          </a:p>
        </p:txBody>
      </p:sp>
      <p:cxnSp>
        <p:nvCxnSpPr>
          <p:cNvPr id="3" name="Straight Arrow Connector 2"/>
          <p:cNvCxnSpPr/>
          <p:nvPr/>
        </p:nvCxnSpPr>
        <p:spPr bwMode="auto">
          <a:xfrm flipV="1">
            <a:off x="9220200" y="3124200"/>
            <a:ext cx="685800" cy="609600"/>
          </a:xfrm>
          <a:prstGeom prst="straightConnector1">
            <a:avLst/>
          </a:prstGeom>
          <a:solidFill>
            <a:schemeClr val="accent1"/>
          </a:solidFill>
          <a:ln w="19050" cap="flat" cmpd="sng" algn="ctr">
            <a:solidFill>
              <a:srgbClr val="FF0000"/>
            </a:solidFill>
            <a:prstDash val="solid"/>
            <a:round/>
            <a:headEnd type="none" w="med" len="med"/>
            <a:tailEnd type="stealth"/>
          </a:ln>
          <a:effectLst/>
        </p:spPr>
      </p:cxn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468163"/>
            <a:ext cx="4114800" cy="3541086"/>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28907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9231"/>
          <a:stretch/>
        </p:blipFill>
        <p:spPr>
          <a:xfrm>
            <a:off x="3886200" y="2971801"/>
            <a:ext cx="4800600" cy="3787111"/>
          </a:xfrm>
          <a:prstGeom prst="rect">
            <a:avLst/>
          </a:prstGeom>
        </p:spPr>
      </p:pic>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D743D84C-8519-4513-B5DB-AB451601C870}" type="slidenum">
              <a:rPr lang="en-US"/>
              <a:pPr/>
              <a:t>38</a:t>
            </a:fld>
            <a:endParaRPr lang="en-US"/>
          </a:p>
        </p:txBody>
      </p:sp>
      <p:sp>
        <p:nvSpPr>
          <p:cNvPr id="24578" name="Rectangle 2"/>
          <p:cNvSpPr>
            <a:spLocks noGrp="1" noChangeArrowheads="1"/>
          </p:cNvSpPr>
          <p:nvPr>
            <p:ph type="title"/>
          </p:nvPr>
        </p:nvSpPr>
        <p:spPr/>
        <p:txBody>
          <a:bodyPr/>
          <a:lstStyle/>
          <a:p>
            <a:r>
              <a:rPr lang="en-US" dirty="0"/>
              <a:t>Extreme Folding: Sheath Folds</a:t>
            </a:r>
          </a:p>
        </p:txBody>
      </p:sp>
      <p:pic>
        <p:nvPicPr>
          <p:cNvPr id="24588" name="Picture 12" descr="sheath fold"/>
          <p:cNvPicPr>
            <a:picLocks noChangeAspect="1" noChangeArrowheads="1"/>
          </p:cNvPicPr>
          <p:nvPr/>
        </p:nvPicPr>
        <p:blipFill>
          <a:blip r:embed="rId4" cstate="print"/>
          <a:srcRect/>
          <a:stretch>
            <a:fillRect/>
          </a:stretch>
        </p:blipFill>
        <p:spPr bwMode="auto">
          <a:xfrm>
            <a:off x="1371600" y="1146176"/>
            <a:ext cx="4113212" cy="2740025"/>
          </a:xfrm>
          <a:prstGeom prst="rect">
            <a:avLst/>
          </a:prstGeom>
          <a:noFill/>
          <a:ln w="9525">
            <a:noFill/>
            <a:miter lim="800000"/>
            <a:headEnd/>
            <a:tailEnd/>
          </a:ln>
        </p:spPr>
      </p:pic>
      <p:cxnSp>
        <p:nvCxnSpPr>
          <p:cNvPr id="3" name="Straight Arrow Connector 2"/>
          <p:cNvCxnSpPr/>
          <p:nvPr/>
        </p:nvCxnSpPr>
        <p:spPr bwMode="auto">
          <a:xfrm flipH="1" flipV="1">
            <a:off x="5181600" y="2189421"/>
            <a:ext cx="2209800" cy="14478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4" name="Rectangle 3"/>
          <p:cNvSpPr/>
          <p:nvPr/>
        </p:nvSpPr>
        <p:spPr>
          <a:xfrm>
            <a:off x="1371600" y="3886201"/>
            <a:ext cx="2488182" cy="276999"/>
          </a:xfrm>
          <a:prstGeom prst="rect">
            <a:avLst/>
          </a:prstGeom>
        </p:spPr>
        <p:txBody>
          <a:bodyPr wrap="none">
            <a:spAutoFit/>
          </a:bodyPr>
          <a:lstStyle/>
          <a:p>
            <a:r>
              <a:rPr lang="en-US" sz="1200" dirty="0"/>
              <a:t>Grenville Front, Ontario, Canada</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2558"/>
          <a:stretch/>
        </p:blipFill>
        <p:spPr>
          <a:xfrm>
            <a:off x="8961120" y="1066800"/>
            <a:ext cx="1371600" cy="5010635"/>
          </a:xfrm>
          <a:prstGeom prst="rect">
            <a:avLst/>
          </a:prstGeom>
        </p:spPr>
      </p:pic>
      <p:sp>
        <p:nvSpPr>
          <p:cNvPr id="7" name="Date Placeholder 6"/>
          <p:cNvSpPr>
            <a:spLocks noGrp="1"/>
          </p:cNvSpPr>
          <p:nvPr>
            <p:ph type="dt" sz="half" idx="12"/>
          </p:nvPr>
        </p:nvSpPr>
        <p:spPr/>
        <p:txBody>
          <a:bodyPr/>
          <a:lstStyle/>
          <a:p>
            <a:r>
              <a:rPr lang="en-US"/>
              <a:t>© Ben van der Pluijm</a:t>
            </a:r>
          </a:p>
        </p:txBody>
      </p:sp>
      <p:sp>
        <p:nvSpPr>
          <p:cNvPr id="8" name="TextBox 7">
            <a:extLst>
              <a:ext uri="{FF2B5EF4-FFF2-40B4-BE49-F238E27FC236}">
                <a16:creationId xmlns:a16="http://schemas.microsoft.com/office/drawing/2014/main" id="{A44707AC-1382-4D71-AEEF-DEB821F7695C}"/>
              </a:ext>
            </a:extLst>
          </p:cNvPr>
          <p:cNvSpPr txBox="1"/>
          <p:nvPr/>
        </p:nvSpPr>
        <p:spPr>
          <a:xfrm>
            <a:off x="1211770" y="5146850"/>
            <a:ext cx="1927516" cy="707886"/>
          </a:xfrm>
          <a:prstGeom prst="rect">
            <a:avLst/>
          </a:prstGeom>
          <a:noFill/>
        </p:spPr>
        <p:txBody>
          <a:bodyPr wrap="square" rtlCol="0">
            <a:spAutoFit/>
          </a:bodyPr>
          <a:lstStyle/>
          <a:p>
            <a:r>
              <a:rPr lang="en-US" sz="2000" dirty="0"/>
              <a:t>… also called condom folds</a:t>
            </a:r>
          </a:p>
        </p:txBody>
      </p:sp>
    </p:spTree>
    <p:extLst>
      <p:ext uri="{BB962C8B-B14F-4D97-AF65-F5344CB8AC3E}">
        <p14:creationId xmlns:p14="http://schemas.microsoft.com/office/powerpoint/2010/main" val="399081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and Society: Resources and </a:t>
            </a:r>
            <a:r>
              <a:rPr lang="en-US" dirty="0" err="1"/>
              <a:t>Geotourism</a:t>
            </a:r>
            <a:endParaRPr lang="en-US" dirty="0"/>
          </a:p>
        </p:txBody>
      </p:sp>
      <p:sp>
        <p:nvSpPr>
          <p:cNvPr id="3" name="Content Placeholder 2"/>
          <p:cNvSpPr>
            <a:spLocks noGrp="1"/>
          </p:cNvSpPr>
          <p:nvPr>
            <p:ph idx="1"/>
          </p:nvPr>
        </p:nvSpPr>
        <p:spPr>
          <a:xfrm>
            <a:off x="609600" y="1219200"/>
            <a:ext cx="10972800" cy="5105400"/>
          </a:xfrm>
        </p:spPr>
        <p:txBody>
          <a:bodyPr/>
          <a:lstStyle/>
          <a:p>
            <a:r>
              <a:rPr lang="en-US" sz="2400" dirty="0"/>
              <a:t>Oil and Gas 						</a:t>
            </a:r>
            <a:r>
              <a:rPr lang="en-US" sz="2400"/>
              <a:t>Geotourism</a:t>
            </a:r>
            <a:endParaRPr lang="en-US" sz="2400" dirty="0"/>
          </a:p>
          <a:p>
            <a:endParaRPr lang="en-US" sz="2000" dirty="0"/>
          </a:p>
          <a:p>
            <a:endParaRPr lang="en-US" sz="2000" dirty="0"/>
          </a:p>
          <a:p>
            <a:endParaRPr lang="en-US" sz="2000" dirty="0"/>
          </a:p>
          <a:p>
            <a:endParaRPr lang="en-US" sz="2000" dirty="0"/>
          </a:p>
          <a:p>
            <a:r>
              <a:rPr lang="en-US" sz="2000" dirty="0"/>
              <a:t>								Canadian </a:t>
            </a:r>
          </a:p>
          <a:p>
            <a:r>
              <a:rPr lang="en-US" sz="2000" dirty="0"/>
              <a:t>								Rockies</a:t>
            </a:r>
          </a:p>
        </p:txBody>
      </p:sp>
      <p:sp>
        <p:nvSpPr>
          <p:cNvPr id="4" name="Footer Placeholder 3"/>
          <p:cNvSpPr>
            <a:spLocks noGrp="1"/>
          </p:cNvSpPr>
          <p:nvPr>
            <p:ph type="ftr" sz="quarter" idx="10"/>
          </p:nvPr>
        </p:nvSpPr>
        <p:spPr/>
        <p:txBody>
          <a:bodyPr/>
          <a:lstStyle/>
          <a:p>
            <a:r>
              <a:rPr lang="en-US"/>
              <a:t>Folds &amp; Folding</a:t>
            </a:r>
          </a:p>
        </p:txBody>
      </p:sp>
      <p:sp>
        <p:nvSpPr>
          <p:cNvPr id="5" name="Slide Number Placeholder 4"/>
          <p:cNvSpPr>
            <a:spLocks noGrp="1"/>
          </p:cNvSpPr>
          <p:nvPr>
            <p:ph type="sldNum" sz="quarter" idx="11"/>
          </p:nvPr>
        </p:nvSpPr>
        <p:spPr/>
        <p:txBody>
          <a:bodyPr/>
          <a:lstStyle/>
          <a:p>
            <a:fld id="{00C3A787-9DB4-4E47-A4C0-4DB442BAD54B}" type="slidenum">
              <a:rPr lang="en-US" smtClean="0"/>
              <a:pPr/>
              <a:t>39</a:t>
            </a:fld>
            <a:endParaRPr lang="en-US"/>
          </a:p>
        </p:txBody>
      </p:sp>
      <p:pic>
        <p:nvPicPr>
          <p:cNvPr id="7" name="Picture 4" descr="Anticline Traps beneath the earth's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101005"/>
            <a:ext cx="28384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9141" y="701495"/>
            <a:ext cx="2743200" cy="3657601"/>
          </a:xfrm>
          <a:prstGeom prst="rect">
            <a:avLst/>
          </a:prstGeom>
        </p:spPr>
      </p:pic>
      <p:pic>
        <p:nvPicPr>
          <p:cNvPr id="9" name="Picture 2" descr="http://static.panoramio.com/photos/original/71729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3958756"/>
            <a:ext cx="4572000" cy="236584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http://sp.lyellcollection.org/content/specpubgsl/348/1/7/F3.large.jpg?width=800&amp;height=600&amp;carousel=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27" y="3886200"/>
            <a:ext cx="5486400" cy="23508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95400" y="6248400"/>
            <a:ext cx="1104341" cy="276999"/>
          </a:xfrm>
          <a:prstGeom prst="rect">
            <a:avLst/>
          </a:prstGeom>
          <a:noFill/>
        </p:spPr>
        <p:txBody>
          <a:bodyPr wrap="none" rtlCol="0">
            <a:spAutoFit/>
          </a:bodyPr>
          <a:lstStyle/>
          <a:p>
            <a:r>
              <a:rPr lang="en-US" sz="1200" dirty="0"/>
              <a:t>Roeder, 2010</a:t>
            </a:r>
          </a:p>
        </p:txBody>
      </p:sp>
      <p:sp>
        <p:nvSpPr>
          <p:cNvPr id="6" name="Date Placeholder 5"/>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99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Folds &amp; Folding</a:t>
            </a:r>
          </a:p>
        </p:txBody>
      </p:sp>
      <p:sp>
        <p:nvSpPr>
          <p:cNvPr id="7" name="Slide Number Placeholder 4"/>
          <p:cNvSpPr>
            <a:spLocks noGrp="1"/>
          </p:cNvSpPr>
          <p:nvPr>
            <p:ph type="sldNum" sz="quarter" idx="11"/>
          </p:nvPr>
        </p:nvSpPr>
        <p:spPr/>
        <p:txBody>
          <a:bodyPr/>
          <a:lstStyle/>
          <a:p>
            <a:fld id="{CDF8E51A-BA87-40C5-AC54-6FF747B48C32}" type="slidenum">
              <a:rPr lang="en-US"/>
              <a:pPr/>
              <a:t>4</a:t>
            </a:fld>
            <a:endParaRPr lang="en-US"/>
          </a:p>
        </p:txBody>
      </p:sp>
      <p:sp>
        <p:nvSpPr>
          <p:cNvPr id="49154" name="Rectangle 2"/>
          <p:cNvSpPr>
            <a:spLocks noGrp="1" noChangeArrowheads="1"/>
          </p:cNvSpPr>
          <p:nvPr>
            <p:ph type="title"/>
          </p:nvPr>
        </p:nvSpPr>
        <p:spPr/>
        <p:txBody>
          <a:bodyPr/>
          <a:lstStyle/>
          <a:p>
            <a:r>
              <a:rPr lang="en-US" dirty="0"/>
              <a:t>Fold Terminology and Measures</a:t>
            </a:r>
          </a:p>
        </p:txBody>
      </p:sp>
      <p:pic>
        <p:nvPicPr>
          <p:cNvPr id="49159" name="Picture 7"/>
          <p:cNvPicPr>
            <a:picLocks noChangeAspect="1" noChangeArrowheads="1"/>
          </p:cNvPicPr>
          <p:nvPr/>
        </p:nvPicPr>
        <p:blipFill rotWithShape="1">
          <a:blip r:embed="rId3" cstate="print"/>
          <a:srcRect l="4647" t="37619" r="8315" b="13134"/>
          <a:stretch/>
        </p:blipFill>
        <p:spPr bwMode="auto">
          <a:xfrm>
            <a:off x="5910535" y="4925060"/>
            <a:ext cx="3880434" cy="1238210"/>
          </a:xfrm>
          <a:prstGeom prst="rect">
            <a:avLst/>
          </a:prstGeom>
          <a:noFill/>
          <a:ln w="9525">
            <a:noFill/>
            <a:miter lim="800000"/>
            <a:headEnd/>
            <a:tailEnd/>
          </a:ln>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13" y="1959747"/>
            <a:ext cx="4114800" cy="37552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2894" y="1583175"/>
            <a:ext cx="3200400" cy="3002651"/>
          </a:xfrm>
          <a:prstGeom prst="rect">
            <a:avLst/>
          </a:prstGeom>
        </p:spPr>
      </p:pic>
      <p:sp>
        <p:nvSpPr>
          <p:cNvPr id="2" name="TextBox 1"/>
          <p:cNvSpPr txBox="1"/>
          <p:nvPr/>
        </p:nvSpPr>
        <p:spPr>
          <a:xfrm>
            <a:off x="4819905" y="1905000"/>
            <a:ext cx="2866619" cy="1015663"/>
          </a:xfrm>
          <a:prstGeom prst="rect">
            <a:avLst/>
          </a:prstGeom>
          <a:noFill/>
        </p:spPr>
        <p:txBody>
          <a:bodyPr wrap="none" rtlCol="0">
            <a:spAutoFit/>
          </a:bodyPr>
          <a:lstStyle/>
          <a:p>
            <a:r>
              <a:rPr lang="en-US" sz="2000" dirty="0" err="1"/>
              <a:t>L</a:t>
            </a:r>
            <a:r>
              <a:rPr lang="en-US" sz="2000" baseline="-25000" dirty="0" err="1"/>
              <a:t>w</a:t>
            </a:r>
            <a:r>
              <a:rPr lang="en-US" sz="2000" dirty="0"/>
              <a:t>(or W) = Wavelength </a:t>
            </a:r>
          </a:p>
          <a:p>
            <a:r>
              <a:rPr lang="en-US" sz="2000" dirty="0"/>
              <a:t>L</a:t>
            </a:r>
            <a:r>
              <a:rPr lang="en-US" sz="2000" baseline="-25000" dirty="0"/>
              <a:t>a </a:t>
            </a:r>
            <a:r>
              <a:rPr lang="en-US" sz="2000" dirty="0"/>
              <a:t>= Arc length</a:t>
            </a:r>
          </a:p>
          <a:p>
            <a:r>
              <a:rPr lang="en-US" sz="2000" dirty="0"/>
              <a:t>a = Amplitude</a:t>
            </a:r>
          </a:p>
        </p:txBody>
      </p:sp>
      <p:sp>
        <p:nvSpPr>
          <p:cNvPr id="5" name="Date Placeholder 4"/>
          <p:cNvSpPr>
            <a:spLocks noGrp="1"/>
          </p:cNvSpPr>
          <p:nvPr>
            <p:ph type="dt" sz="half" idx="12"/>
          </p:nvPr>
        </p:nvSpPr>
        <p:spPr/>
        <p:txBody>
          <a:bodyPr/>
          <a:lstStyle/>
          <a:p>
            <a:r>
              <a:rPr lang="en-US"/>
              <a:t>© Ben van der Pluijm</a:t>
            </a:r>
          </a:p>
        </p:txBody>
      </p:sp>
      <p:sp>
        <p:nvSpPr>
          <p:cNvPr id="8" name="TextBox 7"/>
          <p:cNvSpPr txBox="1"/>
          <p:nvPr/>
        </p:nvSpPr>
        <p:spPr>
          <a:xfrm>
            <a:off x="8686800" y="1628001"/>
            <a:ext cx="354584" cy="276999"/>
          </a:xfrm>
          <a:prstGeom prst="rect">
            <a:avLst/>
          </a:prstGeom>
          <a:solidFill>
            <a:schemeClr val="bg1"/>
          </a:solidFill>
        </p:spPr>
        <p:txBody>
          <a:bodyPr wrap="none" rtlCol="0">
            <a:spAutoFit/>
          </a:bodyPr>
          <a:lstStyle/>
          <a:p>
            <a:r>
              <a:rPr lang="en-US" sz="1200" dirty="0"/>
              <a:t>2a</a:t>
            </a:r>
          </a:p>
        </p:txBody>
      </p:sp>
      <p:sp>
        <p:nvSpPr>
          <p:cNvPr id="10" name="TextBox 9">
            <a:extLst>
              <a:ext uri="{FF2B5EF4-FFF2-40B4-BE49-F238E27FC236}">
                <a16:creationId xmlns:a16="http://schemas.microsoft.com/office/drawing/2014/main" id="{65A1296B-D144-4BE8-A3EB-BC8B63739739}"/>
              </a:ext>
            </a:extLst>
          </p:cNvPr>
          <p:cNvSpPr txBox="1"/>
          <p:nvPr/>
        </p:nvSpPr>
        <p:spPr>
          <a:xfrm>
            <a:off x="5867400" y="4458255"/>
            <a:ext cx="1936749" cy="400110"/>
          </a:xfrm>
          <a:prstGeom prst="rect">
            <a:avLst/>
          </a:prstGeom>
          <a:noFill/>
        </p:spPr>
        <p:txBody>
          <a:bodyPr wrap="none" rtlCol="0">
            <a:spAutoFit/>
          </a:bodyPr>
          <a:lstStyle/>
          <a:p>
            <a:r>
              <a:rPr lang="en-US" sz="2000" dirty="0"/>
              <a:t>Interlimb angle:</a:t>
            </a:r>
          </a:p>
        </p:txBody>
      </p:sp>
      <p:cxnSp>
        <p:nvCxnSpPr>
          <p:cNvPr id="12" name="Straight Connector 11">
            <a:extLst>
              <a:ext uri="{FF2B5EF4-FFF2-40B4-BE49-F238E27FC236}">
                <a16:creationId xmlns:a16="http://schemas.microsoft.com/office/drawing/2014/main" id="{00E73400-70A6-4F5B-9D31-0103518414B0}"/>
              </a:ext>
            </a:extLst>
          </p:cNvPr>
          <p:cNvCxnSpPr/>
          <p:nvPr/>
        </p:nvCxnSpPr>
        <p:spPr bwMode="auto">
          <a:xfrm flipV="1">
            <a:off x="6820631" y="3581400"/>
            <a:ext cx="3009169" cy="822642"/>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Folds &amp; Folding</a:t>
            </a:r>
          </a:p>
        </p:txBody>
      </p:sp>
      <p:sp>
        <p:nvSpPr>
          <p:cNvPr id="7" name="Slide Number Placeholder 4"/>
          <p:cNvSpPr>
            <a:spLocks noGrp="1"/>
          </p:cNvSpPr>
          <p:nvPr>
            <p:ph type="sldNum" sz="quarter" idx="11"/>
          </p:nvPr>
        </p:nvSpPr>
        <p:spPr/>
        <p:txBody>
          <a:bodyPr/>
          <a:lstStyle/>
          <a:p>
            <a:fld id="{8835FAAF-5027-474C-9A5A-52983CC85771}" type="slidenum">
              <a:rPr lang="en-US"/>
              <a:pPr/>
              <a:t>5</a:t>
            </a:fld>
            <a:endParaRPr lang="en-US"/>
          </a:p>
        </p:txBody>
      </p:sp>
      <p:sp>
        <p:nvSpPr>
          <p:cNvPr id="51202" name="Rectangle 2"/>
          <p:cNvSpPr>
            <a:spLocks noGrp="1" noChangeArrowheads="1"/>
          </p:cNvSpPr>
          <p:nvPr>
            <p:ph type="title"/>
          </p:nvPr>
        </p:nvSpPr>
        <p:spPr/>
        <p:txBody>
          <a:bodyPr/>
          <a:lstStyle/>
          <a:p>
            <a:r>
              <a:rPr lang="en-US" dirty="0"/>
              <a:t>Anticline, Syncline and Fold Facing</a:t>
            </a:r>
          </a:p>
        </p:txBody>
      </p:sp>
      <p:sp>
        <p:nvSpPr>
          <p:cNvPr id="51207" name="Text Box 7"/>
          <p:cNvSpPr txBox="1">
            <a:spLocks noChangeArrowheads="1"/>
          </p:cNvSpPr>
          <p:nvPr/>
        </p:nvSpPr>
        <p:spPr bwMode="auto">
          <a:xfrm>
            <a:off x="762000" y="5079143"/>
            <a:ext cx="7233070" cy="1323439"/>
          </a:xfrm>
          <a:prstGeom prst="rect">
            <a:avLst/>
          </a:prstGeom>
          <a:noFill/>
          <a:ln w="9525">
            <a:noFill/>
            <a:miter lim="800000"/>
            <a:headEnd/>
            <a:tailEnd/>
          </a:ln>
          <a:effectLst/>
        </p:spPr>
        <p:txBody>
          <a:bodyPr wrap="none">
            <a:spAutoFit/>
          </a:bodyPr>
          <a:lstStyle/>
          <a:p>
            <a:pPr marL="342900" indent="-342900"/>
            <a:r>
              <a:rPr lang="en-US" sz="2000" dirty="0"/>
              <a:t>(a) </a:t>
            </a:r>
            <a:r>
              <a:rPr lang="en-US" sz="2000" b="1" dirty="0"/>
              <a:t>Anticline</a:t>
            </a:r>
            <a:r>
              <a:rPr lang="en-US" sz="2000" dirty="0"/>
              <a:t> (upward-facing </a:t>
            </a:r>
            <a:r>
              <a:rPr lang="en-US" sz="2000" dirty="0" err="1"/>
              <a:t>antiform</a:t>
            </a:r>
            <a:r>
              <a:rPr lang="en-US" sz="2000" dirty="0"/>
              <a:t>)</a:t>
            </a:r>
            <a:endParaRPr lang="en-US" sz="2000" b="1" dirty="0"/>
          </a:p>
          <a:p>
            <a:pPr marL="342900" indent="-342900"/>
            <a:r>
              <a:rPr lang="en-US" sz="2000" dirty="0"/>
              <a:t>(b) </a:t>
            </a:r>
            <a:r>
              <a:rPr lang="en-US" sz="2000" b="1" dirty="0"/>
              <a:t>Syncline</a:t>
            </a:r>
            <a:r>
              <a:rPr lang="en-US" sz="2000" dirty="0"/>
              <a:t> (upward-facing </a:t>
            </a:r>
            <a:r>
              <a:rPr lang="en-US" sz="2000" dirty="0" err="1"/>
              <a:t>synform</a:t>
            </a:r>
            <a:r>
              <a:rPr lang="en-US" sz="2000" dirty="0"/>
              <a:t>)</a:t>
            </a:r>
            <a:endParaRPr lang="en-US" sz="2000" b="1" dirty="0"/>
          </a:p>
          <a:p>
            <a:pPr marL="342900" indent="-342900"/>
            <a:r>
              <a:rPr lang="en-US" sz="2000" dirty="0"/>
              <a:t>(c) </a:t>
            </a:r>
            <a:r>
              <a:rPr lang="en-US" sz="2000" b="1" dirty="0"/>
              <a:t>Downward-facing anticline </a:t>
            </a:r>
            <a:r>
              <a:rPr lang="en-US" sz="2000" dirty="0"/>
              <a:t>(downward-facing </a:t>
            </a:r>
            <a:r>
              <a:rPr lang="en-US" sz="2000" dirty="0" err="1"/>
              <a:t>antiform</a:t>
            </a:r>
            <a:r>
              <a:rPr lang="en-US" sz="2000" dirty="0"/>
              <a:t>)</a:t>
            </a:r>
          </a:p>
          <a:p>
            <a:pPr marL="342900" indent="-342900"/>
            <a:r>
              <a:rPr lang="en-US" sz="2000" dirty="0"/>
              <a:t>(d) </a:t>
            </a:r>
            <a:r>
              <a:rPr lang="en-US" sz="2000" b="1" dirty="0"/>
              <a:t>Downward-facing syncline </a:t>
            </a:r>
            <a:r>
              <a:rPr lang="en-US" sz="2000" dirty="0"/>
              <a:t>(downward-facing </a:t>
            </a:r>
            <a:r>
              <a:rPr lang="en-US" sz="2000" dirty="0" err="1"/>
              <a:t>synform</a:t>
            </a:r>
            <a:r>
              <a:rPr lang="en-US" sz="2000" dirty="0"/>
              <a:t>)</a:t>
            </a:r>
          </a:p>
        </p:txBody>
      </p:sp>
      <p:sp>
        <p:nvSpPr>
          <p:cNvPr id="2" name="Rectangle 1"/>
          <p:cNvSpPr/>
          <p:nvPr/>
        </p:nvSpPr>
        <p:spPr>
          <a:xfrm>
            <a:off x="8226002" y="6000690"/>
            <a:ext cx="3457998" cy="400110"/>
          </a:xfrm>
          <a:prstGeom prst="rect">
            <a:avLst/>
          </a:prstGeom>
        </p:spPr>
        <p:txBody>
          <a:bodyPr wrap="none">
            <a:spAutoFit/>
          </a:bodyPr>
          <a:lstStyle/>
          <a:p>
            <a:pPr marL="342900" indent="-342900"/>
            <a:r>
              <a:rPr lang="en-US" sz="2000" dirty="0"/>
              <a:t>(e) profile view; (f) map view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235" b="45985"/>
          <a:stretch/>
        </p:blipFill>
        <p:spPr>
          <a:xfrm>
            <a:off x="1524000" y="1246640"/>
            <a:ext cx="3931920" cy="380830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3092" t="53838"/>
          <a:stretch/>
        </p:blipFill>
        <p:spPr>
          <a:xfrm>
            <a:off x="6392480" y="1778857"/>
            <a:ext cx="5029200" cy="3868608"/>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r>
              <a:rPr lang="en-US"/>
              <a:t>Folds &amp; Folding</a:t>
            </a:r>
          </a:p>
        </p:txBody>
      </p:sp>
      <p:sp>
        <p:nvSpPr>
          <p:cNvPr id="10" name="Slide Number Placeholder 3"/>
          <p:cNvSpPr>
            <a:spLocks noGrp="1"/>
          </p:cNvSpPr>
          <p:nvPr>
            <p:ph type="sldNum" sz="quarter" idx="11"/>
          </p:nvPr>
        </p:nvSpPr>
        <p:spPr/>
        <p:txBody>
          <a:bodyPr/>
          <a:lstStyle/>
          <a:p>
            <a:fld id="{E2699DC0-BEB1-401C-B84F-D6A0667ABBAC}" type="slidenum">
              <a:rPr lang="en-US"/>
              <a:pPr/>
              <a:t>6</a:t>
            </a:fld>
            <a:endParaRPr lang="en-US"/>
          </a:p>
        </p:txBody>
      </p:sp>
      <p:sp>
        <p:nvSpPr>
          <p:cNvPr id="23554" name="Rectangle 2"/>
          <p:cNvSpPr>
            <a:spLocks noGrp="1" noChangeArrowheads="1"/>
          </p:cNvSpPr>
          <p:nvPr>
            <p:ph type="title"/>
          </p:nvPr>
        </p:nvSpPr>
        <p:spPr/>
        <p:txBody>
          <a:bodyPr/>
          <a:lstStyle/>
          <a:p>
            <a:r>
              <a:rPr lang="en-US" dirty="0"/>
              <a:t>Fold Shape in 2D: Profile View</a:t>
            </a:r>
          </a:p>
        </p:txBody>
      </p:sp>
      <p:pic>
        <p:nvPicPr>
          <p:cNvPr id="23555" name="Picture 3" descr="parallel fold"/>
          <p:cNvPicPr>
            <a:picLocks noGrp="1" noChangeAspect="1" noChangeArrowheads="1"/>
          </p:cNvPicPr>
          <p:nvPr>
            <p:ph sz="half" idx="4294967295"/>
          </p:nvPr>
        </p:nvPicPr>
        <p:blipFill>
          <a:blip r:embed="rId3" cstate="print"/>
          <a:srcRect/>
          <a:stretch>
            <a:fillRect/>
          </a:stretch>
        </p:blipFill>
        <p:spPr>
          <a:xfrm>
            <a:off x="1490340" y="1048513"/>
            <a:ext cx="4037013" cy="2630487"/>
          </a:xfrm>
          <a:noFill/>
          <a:ln/>
        </p:spPr>
      </p:pic>
      <p:pic>
        <p:nvPicPr>
          <p:cNvPr id="23557" name="Picture 5" descr="similar fold"/>
          <p:cNvPicPr>
            <a:picLocks noGrp="1" noChangeAspect="1" noChangeArrowheads="1"/>
          </p:cNvPicPr>
          <p:nvPr>
            <p:ph sz="quarter" idx="4294967295"/>
          </p:nvPr>
        </p:nvPicPr>
        <p:blipFill>
          <a:blip r:embed="rId4" cstate="print"/>
          <a:srcRect/>
          <a:stretch>
            <a:fillRect/>
          </a:stretch>
        </p:blipFill>
        <p:spPr>
          <a:xfrm>
            <a:off x="6586602" y="2418835"/>
            <a:ext cx="3962400" cy="2613025"/>
          </a:xfrm>
          <a:noFill/>
          <a:ln/>
        </p:spPr>
      </p:pic>
      <p:sp>
        <p:nvSpPr>
          <p:cNvPr id="23559" name="Text Box 7"/>
          <p:cNvSpPr txBox="1">
            <a:spLocks noChangeArrowheads="1"/>
          </p:cNvSpPr>
          <p:nvPr/>
        </p:nvSpPr>
        <p:spPr bwMode="auto">
          <a:xfrm>
            <a:off x="4383088" y="3230562"/>
            <a:ext cx="1484312" cy="396875"/>
          </a:xfrm>
          <a:prstGeom prst="rect">
            <a:avLst/>
          </a:prstGeom>
          <a:solidFill>
            <a:schemeClr val="bg1"/>
          </a:solidFill>
          <a:ln w="9525">
            <a:noFill/>
            <a:miter lim="800000"/>
            <a:headEnd/>
            <a:tailEnd/>
          </a:ln>
          <a:effectLst/>
        </p:spPr>
        <p:txBody>
          <a:bodyPr wrap="none">
            <a:spAutoFit/>
          </a:bodyPr>
          <a:lstStyle/>
          <a:p>
            <a:r>
              <a:rPr lang="en-US" sz="2000" dirty="0">
                <a:cs typeface="Arial" charset="0"/>
              </a:rPr>
              <a:t>parallel fold</a:t>
            </a:r>
          </a:p>
        </p:txBody>
      </p:sp>
      <p:sp>
        <p:nvSpPr>
          <p:cNvPr id="23560" name="Text Box 8"/>
          <p:cNvSpPr txBox="1">
            <a:spLocks noChangeArrowheads="1"/>
          </p:cNvSpPr>
          <p:nvPr/>
        </p:nvSpPr>
        <p:spPr bwMode="auto">
          <a:xfrm>
            <a:off x="10031413" y="4604821"/>
            <a:ext cx="1398587" cy="396875"/>
          </a:xfrm>
          <a:prstGeom prst="rect">
            <a:avLst/>
          </a:prstGeom>
          <a:solidFill>
            <a:schemeClr val="bg1"/>
          </a:solidFill>
          <a:ln w="9525">
            <a:noFill/>
            <a:miter lim="800000"/>
            <a:headEnd/>
            <a:tailEnd/>
          </a:ln>
          <a:effectLst/>
        </p:spPr>
        <p:txBody>
          <a:bodyPr wrap="none">
            <a:spAutoFit/>
          </a:bodyPr>
          <a:lstStyle/>
          <a:p>
            <a:r>
              <a:rPr lang="en-US" sz="2000" dirty="0">
                <a:cs typeface="Arial" charset="0"/>
              </a:rPr>
              <a:t>similar fold</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50000" b="6068"/>
          <a:stretch/>
        </p:blipFill>
        <p:spPr>
          <a:xfrm>
            <a:off x="1295400" y="4038601"/>
            <a:ext cx="2286000" cy="2203846"/>
          </a:xfrm>
          <a:prstGeom prst="rect">
            <a:avLst/>
          </a:prstGeom>
        </p:spPr>
      </p:pic>
      <p:cxnSp>
        <p:nvCxnSpPr>
          <p:cNvPr id="5" name="Straight Arrow Connector 4"/>
          <p:cNvCxnSpPr/>
          <p:nvPr/>
        </p:nvCxnSpPr>
        <p:spPr bwMode="auto">
          <a:xfrm flipV="1">
            <a:off x="2362200" y="3475036"/>
            <a:ext cx="76200" cy="68256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 name="Date Placeholder 1"/>
          <p:cNvSpPr>
            <a:spLocks noGrp="1"/>
          </p:cNvSpPr>
          <p:nvPr>
            <p:ph type="dt" sz="half" idx="12"/>
          </p:nvPr>
        </p:nvSpPr>
        <p:spPr/>
        <p:txBody>
          <a:bodyPr/>
          <a:lstStyle/>
          <a:p>
            <a:r>
              <a:rPr lang="en-US"/>
              <a:t>© Ben van der Pluijm</a:t>
            </a:r>
          </a:p>
        </p:txBody>
      </p:sp>
      <p:sp>
        <p:nvSpPr>
          <p:cNvPr id="4" name="Rectangle 3">
            <a:extLst>
              <a:ext uri="{FF2B5EF4-FFF2-40B4-BE49-F238E27FC236}">
                <a16:creationId xmlns:a16="http://schemas.microsoft.com/office/drawing/2014/main" id="{027032D0-D73E-4C6F-AA9F-11EDFE3AE1D9}"/>
              </a:ext>
            </a:extLst>
          </p:cNvPr>
          <p:cNvSpPr/>
          <p:nvPr/>
        </p:nvSpPr>
        <p:spPr>
          <a:xfrm>
            <a:off x="6045200" y="5490258"/>
            <a:ext cx="3962400" cy="646331"/>
          </a:xfrm>
          <a:prstGeom prst="rect">
            <a:avLst/>
          </a:prstGeom>
        </p:spPr>
        <p:txBody>
          <a:bodyPr wrap="square">
            <a:spAutoFit/>
          </a:bodyPr>
          <a:lstStyle/>
          <a:p>
            <a:pPr marL="342900" indent="-342900"/>
            <a:r>
              <a:rPr lang="en-US" dirty="0"/>
              <a:t>t is layer-perpendicular thickness </a:t>
            </a:r>
          </a:p>
          <a:p>
            <a:pPr marL="342900" indent="-342900"/>
            <a:r>
              <a:rPr lang="en-US" dirty="0"/>
              <a:t>T is axial trace-parallel thickness</a:t>
            </a:r>
          </a:p>
        </p:txBody>
      </p:sp>
      <p:pic>
        <p:nvPicPr>
          <p:cNvPr id="14" name="Picture 13">
            <a:extLst>
              <a:ext uri="{FF2B5EF4-FFF2-40B4-BE49-F238E27FC236}">
                <a16:creationId xmlns:a16="http://schemas.microsoft.com/office/drawing/2014/main" id="{03AE0E7C-3681-4BFD-8A7C-34CF0EEFC8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b="10365"/>
          <a:stretch/>
        </p:blipFill>
        <p:spPr>
          <a:xfrm>
            <a:off x="3657600" y="4038601"/>
            <a:ext cx="2286000" cy="2103009"/>
          </a:xfrm>
          <a:prstGeom prst="rect">
            <a:avLst/>
          </a:prstGeom>
        </p:spPr>
      </p:pic>
      <p:cxnSp>
        <p:nvCxnSpPr>
          <p:cNvPr id="3" name="Straight Arrow Connector 2"/>
          <p:cNvCxnSpPr/>
          <p:nvPr/>
        </p:nvCxnSpPr>
        <p:spPr bwMode="auto">
          <a:xfrm flipV="1">
            <a:off x="5715000" y="3995800"/>
            <a:ext cx="762000" cy="9572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3557"/>
                                        </p:tgtEl>
                                        <p:attrNameLst>
                                          <p:attrName>style.visibility</p:attrName>
                                        </p:attrNameLst>
                                      </p:cBhvr>
                                      <p:to>
                                        <p:strVal val="visible"/>
                                      </p:to>
                                    </p:set>
                                    <p:animEffect transition="in" filter="fade">
                                      <p:cBhvr>
                                        <p:cTn id="13" dur="500"/>
                                        <p:tgtEl>
                                          <p:spTgt spid="235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60"/>
                                        </p:tgtEl>
                                        <p:attrNameLst>
                                          <p:attrName>style.visibility</p:attrName>
                                        </p:attrNameLst>
                                      </p:cBhvr>
                                      <p:to>
                                        <p:strVal val="visible"/>
                                      </p:to>
                                    </p:set>
                                    <p:animEffect transition="in" filter="fade">
                                      <p:cBhvr>
                                        <p:cTn id="16"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5225" b="9632"/>
          <a:stretch/>
        </p:blipFill>
        <p:spPr>
          <a:xfrm flipH="1">
            <a:off x="6573914" y="3200400"/>
            <a:ext cx="4572000" cy="1066800"/>
          </a:xfrm>
          <a:prstGeom prst="rect">
            <a:avLst/>
          </a:prstGeom>
        </p:spPr>
      </p:pic>
      <p:sp>
        <p:nvSpPr>
          <p:cNvPr id="7" name="Footer Placeholder 3"/>
          <p:cNvSpPr>
            <a:spLocks noGrp="1"/>
          </p:cNvSpPr>
          <p:nvPr>
            <p:ph type="ftr" sz="quarter" idx="10"/>
          </p:nvPr>
        </p:nvSpPr>
        <p:spPr/>
        <p:txBody>
          <a:bodyPr/>
          <a:lstStyle/>
          <a:p>
            <a:r>
              <a:rPr lang="en-US"/>
              <a:t>Folds &amp; Folding</a:t>
            </a:r>
          </a:p>
        </p:txBody>
      </p:sp>
      <p:sp>
        <p:nvSpPr>
          <p:cNvPr id="8" name="Slide Number Placeholder 4"/>
          <p:cNvSpPr>
            <a:spLocks noGrp="1"/>
          </p:cNvSpPr>
          <p:nvPr>
            <p:ph type="sldNum" sz="quarter" idx="11"/>
          </p:nvPr>
        </p:nvSpPr>
        <p:spPr/>
        <p:txBody>
          <a:bodyPr/>
          <a:lstStyle/>
          <a:p>
            <a:fld id="{F8CA75BA-0254-4B62-9E71-9D6ACC2DBAE0}" type="slidenum">
              <a:rPr lang="en-US"/>
              <a:pPr/>
              <a:t>7</a:t>
            </a:fld>
            <a:endParaRPr lang="en-US"/>
          </a:p>
        </p:txBody>
      </p:sp>
      <p:sp>
        <p:nvSpPr>
          <p:cNvPr id="57346" name="Rectangle 2"/>
          <p:cNvSpPr>
            <a:spLocks noGrp="1" noChangeArrowheads="1"/>
          </p:cNvSpPr>
          <p:nvPr>
            <p:ph type="title"/>
          </p:nvPr>
        </p:nvSpPr>
        <p:spPr/>
        <p:txBody>
          <a:bodyPr/>
          <a:lstStyle/>
          <a:p>
            <a:r>
              <a:rPr lang="en-US" dirty="0"/>
              <a:t>Fold Systems: Enveloping surface and Fold (a)symmetry</a:t>
            </a:r>
          </a:p>
        </p:txBody>
      </p:sp>
      <p:sp>
        <p:nvSpPr>
          <p:cNvPr id="57351" name="Text Box 7"/>
          <p:cNvSpPr txBox="1">
            <a:spLocks noChangeArrowheads="1"/>
          </p:cNvSpPr>
          <p:nvPr/>
        </p:nvSpPr>
        <p:spPr bwMode="auto">
          <a:xfrm>
            <a:off x="6833314" y="5507579"/>
            <a:ext cx="4312599" cy="646331"/>
          </a:xfrm>
          <a:prstGeom prst="rect">
            <a:avLst/>
          </a:prstGeom>
          <a:noFill/>
          <a:ln w="9525">
            <a:noFill/>
            <a:miter lim="800000"/>
            <a:headEnd/>
            <a:tailEnd/>
          </a:ln>
          <a:effectLst/>
        </p:spPr>
        <p:txBody>
          <a:bodyPr wrap="square">
            <a:spAutoFit/>
          </a:bodyPr>
          <a:lstStyle/>
          <a:p>
            <a:r>
              <a:rPr lang="en-US" dirty="0"/>
              <a:t>Fold Symmetry:</a:t>
            </a:r>
            <a:br>
              <a:rPr lang="en-US" dirty="0"/>
            </a:br>
            <a:r>
              <a:rPr lang="en-US" dirty="0"/>
              <a:t>symmetric, ~90</a:t>
            </a:r>
            <a:r>
              <a:rPr lang="en-US" baseline="30000" dirty="0"/>
              <a:t>o</a:t>
            </a:r>
            <a:r>
              <a:rPr lang="en-US" dirty="0"/>
              <a:t>, asymmetric, &lt; 90</a:t>
            </a:r>
            <a:r>
              <a:rPr lang="en-US" baseline="30000" dirty="0"/>
              <a:t>o</a:t>
            </a:r>
          </a:p>
        </p:txBody>
      </p:sp>
      <p:sp>
        <p:nvSpPr>
          <p:cNvPr id="57352" name="Text Box 8"/>
          <p:cNvSpPr txBox="1">
            <a:spLocks noChangeArrowheads="1"/>
          </p:cNvSpPr>
          <p:nvPr/>
        </p:nvSpPr>
        <p:spPr bwMode="auto">
          <a:xfrm>
            <a:off x="1338735" y="5437330"/>
            <a:ext cx="3356930" cy="400110"/>
          </a:xfrm>
          <a:prstGeom prst="rect">
            <a:avLst/>
          </a:prstGeom>
          <a:noFill/>
          <a:ln w="9525">
            <a:noFill/>
            <a:miter lim="800000"/>
            <a:headEnd/>
            <a:tailEnd/>
          </a:ln>
          <a:effectLst/>
        </p:spPr>
        <p:txBody>
          <a:bodyPr wrap="square">
            <a:spAutoFit/>
          </a:bodyPr>
          <a:lstStyle/>
          <a:p>
            <a:pPr marL="342900" indent="-342900"/>
            <a:r>
              <a:rPr lang="en-US" sz="2000" dirty="0"/>
              <a:t>Fold enveloping surface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600200"/>
            <a:ext cx="5486400" cy="352601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44775"/>
          <a:stretch/>
        </p:blipFill>
        <p:spPr>
          <a:xfrm>
            <a:off x="6576060" y="1143000"/>
            <a:ext cx="4572000" cy="1676400"/>
          </a:xfrm>
          <a:prstGeom prst="rect">
            <a:avLst/>
          </a:prstGeom>
        </p:spPr>
      </p:pic>
      <p:cxnSp>
        <p:nvCxnSpPr>
          <p:cNvPr id="5" name="Straight Arrow Connector 4"/>
          <p:cNvCxnSpPr>
            <a:stCxn id="3" idx="1"/>
          </p:cNvCxnSpPr>
          <p:nvPr/>
        </p:nvCxnSpPr>
        <p:spPr bwMode="auto">
          <a:xfrm flipH="1">
            <a:off x="3678314" y="1981200"/>
            <a:ext cx="2897746" cy="197922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9" name="Straight Arrow Connector 8"/>
          <p:cNvCxnSpPr/>
          <p:nvPr/>
        </p:nvCxnSpPr>
        <p:spPr bwMode="auto">
          <a:xfrm flipH="1">
            <a:off x="2362200" y="3611168"/>
            <a:ext cx="4211714" cy="579832"/>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7735"/>
          <a:stretch/>
        </p:blipFill>
        <p:spPr>
          <a:xfrm>
            <a:off x="6576060" y="4279610"/>
            <a:ext cx="4572000" cy="1282990"/>
          </a:xfrm>
          <a:prstGeom prst="rect">
            <a:avLst/>
          </a:prstGeom>
        </p:spPr>
      </p:pic>
      <p:cxnSp>
        <p:nvCxnSpPr>
          <p:cNvPr id="15" name="Straight Arrow Connector 14"/>
          <p:cNvCxnSpPr/>
          <p:nvPr/>
        </p:nvCxnSpPr>
        <p:spPr bwMode="auto">
          <a:xfrm flipH="1" flipV="1">
            <a:off x="3200400" y="4422600"/>
            <a:ext cx="3377644" cy="155636"/>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4" name="Date Placeholder 3"/>
          <p:cNvSpPr>
            <a:spLocks noGrp="1"/>
          </p:cNvSpPr>
          <p:nvPr>
            <p:ph type="dt" sz="half" idx="12"/>
          </p:nvPr>
        </p:nvSpPr>
        <p:spPr/>
        <p:txBody>
          <a:bodyPr/>
          <a:lstStyle/>
          <a:p>
            <a:r>
              <a:rPr lang="en-US"/>
              <a:t>© Ben van der Pluijm</a:t>
            </a:r>
          </a:p>
        </p:txBody>
      </p:sp>
      <p:sp>
        <p:nvSpPr>
          <p:cNvPr id="6" name="TextBox 5">
            <a:extLst>
              <a:ext uri="{FF2B5EF4-FFF2-40B4-BE49-F238E27FC236}">
                <a16:creationId xmlns:a16="http://schemas.microsoft.com/office/drawing/2014/main" id="{70939671-2060-4448-92AC-30931D9CF0FB}"/>
              </a:ext>
            </a:extLst>
          </p:cNvPr>
          <p:cNvSpPr txBox="1"/>
          <p:nvPr/>
        </p:nvSpPr>
        <p:spPr>
          <a:xfrm>
            <a:off x="9914381" y="2943761"/>
            <a:ext cx="1287019" cy="1323439"/>
          </a:xfrm>
          <a:prstGeom prst="rect">
            <a:avLst/>
          </a:prstGeom>
          <a:noFill/>
        </p:spPr>
        <p:txBody>
          <a:bodyPr wrap="none" rtlCol="0">
            <a:spAutoFit/>
          </a:bodyPr>
          <a:lstStyle/>
          <a:p>
            <a:r>
              <a:rPr lang="en-US" sz="1600" dirty="0"/>
              <a:t>W-vergence</a:t>
            </a:r>
          </a:p>
          <a:p>
            <a:endParaRPr lang="en-US" sz="1600" dirty="0"/>
          </a:p>
          <a:p>
            <a:endParaRPr lang="en-US" sz="1600" dirty="0"/>
          </a:p>
          <a:p>
            <a:endParaRPr lang="en-US" sz="1600" dirty="0"/>
          </a:p>
          <a:p>
            <a:r>
              <a:rPr lang="en-US" sz="1600" dirty="0"/>
              <a:t>E-vergence</a:t>
            </a:r>
          </a:p>
        </p:txBody>
      </p:sp>
    </p:spTree>
    <p:extLst>
      <p:ext uri="{BB962C8B-B14F-4D97-AF65-F5344CB8AC3E}">
        <p14:creationId xmlns:p14="http://schemas.microsoft.com/office/powerpoint/2010/main" val="102693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351"/>
                                        </p:tgtEl>
                                        <p:attrNameLst>
                                          <p:attrName>style.visibility</p:attrName>
                                        </p:attrNameLst>
                                      </p:cBhvr>
                                      <p:to>
                                        <p:strVal val="visible"/>
                                      </p:to>
                                    </p:set>
                                    <p:animEffect transition="in" filter="fade">
                                      <p:cBhvr>
                                        <p:cTn id="28" dur="5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219360"/>
            <a:ext cx="7315200" cy="3241977"/>
          </a:xfrm>
          <a:prstGeom prst="rect">
            <a:avLst/>
          </a:prstGeom>
        </p:spPr>
      </p:pic>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3DA42078-3745-4E43-8909-1E09820FC3F2}" type="slidenum">
              <a:rPr lang="en-US"/>
              <a:pPr/>
              <a:t>8</a:t>
            </a:fld>
            <a:endParaRPr lang="en-US"/>
          </a:p>
        </p:txBody>
      </p:sp>
      <p:sp>
        <p:nvSpPr>
          <p:cNvPr id="58370" name="Rectangle 2"/>
          <p:cNvSpPr>
            <a:spLocks noGrp="1" noChangeArrowheads="1"/>
          </p:cNvSpPr>
          <p:nvPr>
            <p:ph type="title"/>
          </p:nvPr>
        </p:nvSpPr>
        <p:spPr/>
        <p:txBody>
          <a:bodyPr/>
          <a:lstStyle/>
          <a:p>
            <a:r>
              <a:rPr lang="en-US" dirty="0"/>
              <a:t>Fold Asymmetry and Fold Vergence</a:t>
            </a:r>
          </a:p>
        </p:txBody>
      </p:sp>
      <p:sp>
        <p:nvSpPr>
          <p:cNvPr id="58374" name="Rectangle 6"/>
          <p:cNvSpPr>
            <a:spLocks noChangeArrowheads="1"/>
          </p:cNvSpPr>
          <p:nvPr/>
        </p:nvSpPr>
        <p:spPr bwMode="auto">
          <a:xfrm>
            <a:off x="762000" y="5308937"/>
            <a:ext cx="5257800" cy="1015663"/>
          </a:xfrm>
          <a:prstGeom prst="rect">
            <a:avLst/>
          </a:prstGeom>
          <a:noFill/>
          <a:ln w="9525">
            <a:noFill/>
            <a:miter lim="800000"/>
            <a:headEnd/>
            <a:tailEnd/>
          </a:ln>
          <a:effectLst/>
        </p:spPr>
        <p:txBody>
          <a:bodyPr wrap="square">
            <a:spAutoFit/>
          </a:bodyPr>
          <a:lstStyle/>
          <a:p>
            <a:r>
              <a:rPr lang="en-US" sz="2000" dirty="0"/>
              <a:t>Vergence is rotation of axial surface from symmetrical into asymmetrical fold (relative to enveloping surface)</a:t>
            </a:r>
          </a:p>
        </p:txBody>
      </p:sp>
      <p:sp>
        <p:nvSpPr>
          <p:cNvPr id="3" name="Date Placeholder 2"/>
          <p:cNvSpPr>
            <a:spLocks noGrp="1"/>
          </p:cNvSpPr>
          <p:nvPr>
            <p:ph type="dt" sz="half" idx="12"/>
          </p:nvPr>
        </p:nvSpPr>
        <p:spPr/>
        <p:txBody>
          <a:bodyPr/>
          <a:lstStyle/>
          <a:p>
            <a:r>
              <a:rPr lang="en-US"/>
              <a:t>© Ben van der Pluijm</a:t>
            </a:r>
          </a:p>
        </p:txBody>
      </p:sp>
      <p:sp>
        <p:nvSpPr>
          <p:cNvPr id="7" name="TextBox 6">
            <a:extLst>
              <a:ext uri="{FF2B5EF4-FFF2-40B4-BE49-F238E27FC236}">
                <a16:creationId xmlns:a16="http://schemas.microsoft.com/office/drawing/2014/main" id="{18822EB6-A57D-4B2E-8A00-7F8AA6F2AE70}"/>
              </a:ext>
            </a:extLst>
          </p:cNvPr>
          <p:cNvSpPr txBox="1"/>
          <p:nvPr/>
        </p:nvSpPr>
        <p:spPr>
          <a:xfrm>
            <a:off x="9296400" y="2824685"/>
            <a:ext cx="1424429" cy="2031325"/>
          </a:xfrm>
          <a:prstGeom prst="rect">
            <a:avLst/>
          </a:prstGeom>
          <a:noFill/>
        </p:spPr>
        <p:txBody>
          <a:bodyPr wrap="none" rtlCol="0">
            <a:spAutoFit/>
          </a:bodyPr>
          <a:lstStyle/>
          <a:p>
            <a:r>
              <a:rPr lang="en-US" dirty="0"/>
              <a:t>E-vergence</a:t>
            </a:r>
          </a:p>
          <a:p>
            <a:endParaRPr lang="en-US" dirty="0"/>
          </a:p>
          <a:p>
            <a:endParaRPr lang="en-US" dirty="0"/>
          </a:p>
          <a:p>
            <a:endParaRPr lang="en-US" dirty="0"/>
          </a:p>
          <a:p>
            <a:endParaRPr lang="en-US" dirty="0"/>
          </a:p>
          <a:p>
            <a:endParaRPr lang="en-US" dirty="0"/>
          </a:p>
          <a:p>
            <a:r>
              <a:rPr lang="en-US" dirty="0"/>
              <a:t>W-vergence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Folds &amp; Folding</a:t>
            </a:r>
          </a:p>
        </p:txBody>
      </p:sp>
      <p:sp>
        <p:nvSpPr>
          <p:cNvPr id="6" name="Slide Number Placeholder 4"/>
          <p:cNvSpPr>
            <a:spLocks noGrp="1"/>
          </p:cNvSpPr>
          <p:nvPr>
            <p:ph type="sldNum" sz="quarter" idx="11"/>
          </p:nvPr>
        </p:nvSpPr>
        <p:spPr/>
        <p:txBody>
          <a:bodyPr/>
          <a:lstStyle/>
          <a:p>
            <a:fld id="{94AAA317-F5E4-44DF-8367-75BCF543152F}" type="slidenum">
              <a:rPr lang="en-US"/>
              <a:pPr/>
              <a:t>9</a:t>
            </a:fld>
            <a:endParaRPr lang="en-US"/>
          </a:p>
        </p:txBody>
      </p:sp>
      <p:sp>
        <p:nvSpPr>
          <p:cNvPr id="59394" name="Rectangle 2"/>
          <p:cNvSpPr>
            <a:spLocks noGrp="1" noChangeArrowheads="1"/>
          </p:cNvSpPr>
          <p:nvPr>
            <p:ph type="title"/>
          </p:nvPr>
        </p:nvSpPr>
        <p:spPr/>
        <p:txBody>
          <a:bodyPr/>
          <a:lstStyle/>
          <a:p>
            <a:r>
              <a:rPr lang="en-US" dirty="0"/>
              <a:t>Fold Vergence - Anticlinorium</a:t>
            </a:r>
          </a:p>
        </p:txBody>
      </p:sp>
      <p:sp>
        <p:nvSpPr>
          <p:cNvPr id="2" name="TextBox 1"/>
          <p:cNvSpPr txBox="1"/>
          <p:nvPr/>
        </p:nvSpPr>
        <p:spPr>
          <a:xfrm>
            <a:off x="9029701" y="4941649"/>
            <a:ext cx="838199" cy="738664"/>
          </a:xfrm>
          <a:prstGeom prst="rect">
            <a:avLst/>
          </a:prstGeom>
          <a:noFill/>
        </p:spPr>
        <p:txBody>
          <a:bodyPr wrap="square" rtlCol="0">
            <a:spAutoFit/>
          </a:bodyPr>
          <a:lstStyle/>
          <a:p>
            <a:r>
              <a:rPr lang="en-US" sz="1400" dirty="0"/>
              <a:t>No Xmas tree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261321"/>
            <a:ext cx="6858000" cy="31877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100" y="4659649"/>
            <a:ext cx="3657600" cy="1718254"/>
          </a:xfrm>
          <a:prstGeom prst="rect">
            <a:avLst/>
          </a:prstGeom>
        </p:spPr>
      </p:pic>
      <p:sp>
        <p:nvSpPr>
          <p:cNvPr id="3" name="Date Placeholder 2"/>
          <p:cNvSpPr>
            <a:spLocks noGrp="1"/>
          </p:cNvSpPr>
          <p:nvPr>
            <p:ph type="dt" sz="half" idx="12"/>
          </p:nvPr>
        </p:nvSpPr>
        <p:spPr/>
        <p:txBody>
          <a:bodyPr/>
          <a:lstStyle/>
          <a:p>
            <a:r>
              <a:rPr lang="en-US"/>
              <a:t>© Ben van der Pluijm</a:t>
            </a:r>
          </a:p>
        </p:txBody>
      </p:sp>
      <p:sp>
        <p:nvSpPr>
          <p:cNvPr id="8" name="TextBox 7">
            <a:extLst>
              <a:ext uri="{FF2B5EF4-FFF2-40B4-BE49-F238E27FC236}">
                <a16:creationId xmlns:a16="http://schemas.microsoft.com/office/drawing/2014/main" id="{9B835DA0-22C6-4F50-94E8-DB7AEEE2E2CE}"/>
              </a:ext>
            </a:extLst>
          </p:cNvPr>
          <p:cNvSpPr txBox="1"/>
          <p:nvPr/>
        </p:nvSpPr>
        <p:spPr>
          <a:xfrm rot="18997585">
            <a:off x="2341102" y="3041528"/>
            <a:ext cx="1723549" cy="369332"/>
          </a:xfrm>
          <a:prstGeom prst="rect">
            <a:avLst/>
          </a:prstGeom>
          <a:solidFill>
            <a:schemeClr val="bg1"/>
          </a:solidFill>
        </p:spPr>
        <p:txBody>
          <a:bodyPr wrap="none" rtlCol="0">
            <a:spAutoFit/>
          </a:bodyPr>
          <a:lstStyle/>
          <a:p>
            <a:r>
              <a:rPr lang="en-US" dirty="0"/>
              <a:t>E-vergence (Z)</a:t>
            </a:r>
          </a:p>
        </p:txBody>
      </p:sp>
      <p:sp>
        <p:nvSpPr>
          <p:cNvPr id="9" name="TextBox 8">
            <a:extLst>
              <a:ext uri="{FF2B5EF4-FFF2-40B4-BE49-F238E27FC236}">
                <a16:creationId xmlns:a16="http://schemas.microsoft.com/office/drawing/2014/main" id="{5E58B916-A9AF-4470-B701-BFFEB590DD6A}"/>
              </a:ext>
            </a:extLst>
          </p:cNvPr>
          <p:cNvSpPr txBox="1"/>
          <p:nvPr/>
        </p:nvSpPr>
        <p:spPr>
          <a:xfrm rot="2556619">
            <a:off x="7608674" y="2921042"/>
            <a:ext cx="2245166" cy="369332"/>
          </a:xfrm>
          <a:prstGeom prst="rect">
            <a:avLst/>
          </a:prstGeom>
          <a:solidFill>
            <a:schemeClr val="bg1"/>
          </a:solidFill>
        </p:spPr>
        <p:txBody>
          <a:bodyPr wrap="none" rtlCol="0">
            <a:spAutoFit/>
          </a:bodyPr>
          <a:lstStyle/>
          <a:p>
            <a:r>
              <a:rPr lang="en-US" dirty="0"/>
              <a:t>W-vergence (S)       </a:t>
            </a:r>
          </a:p>
        </p:txBody>
      </p:sp>
      <p:sp>
        <p:nvSpPr>
          <p:cNvPr id="10" name="Arrow: Right 9">
            <a:extLst>
              <a:ext uri="{FF2B5EF4-FFF2-40B4-BE49-F238E27FC236}">
                <a16:creationId xmlns:a16="http://schemas.microsoft.com/office/drawing/2014/main" id="{72FA0CC8-2793-4E8E-4222-157F1C572315}"/>
              </a:ext>
            </a:extLst>
          </p:cNvPr>
          <p:cNvSpPr/>
          <p:nvPr/>
        </p:nvSpPr>
        <p:spPr bwMode="auto">
          <a:xfrm rot="19230523">
            <a:off x="1989223" y="3446568"/>
            <a:ext cx="978408" cy="136794"/>
          </a:xfrm>
          <a:prstGeom prst="rightArrow">
            <a:avLst>
              <a:gd name="adj1" fmla="val 50000"/>
              <a:gd name="adj2" fmla="val 97796"/>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Arrow: Right 10">
            <a:extLst>
              <a:ext uri="{FF2B5EF4-FFF2-40B4-BE49-F238E27FC236}">
                <a16:creationId xmlns:a16="http://schemas.microsoft.com/office/drawing/2014/main" id="{B8104FAF-EF86-4A6E-40DE-7D8473B2C3DF}"/>
              </a:ext>
            </a:extLst>
          </p:cNvPr>
          <p:cNvSpPr/>
          <p:nvPr/>
        </p:nvSpPr>
        <p:spPr bwMode="auto">
          <a:xfrm rot="8153291">
            <a:off x="2875136" y="4358914"/>
            <a:ext cx="978408" cy="143270"/>
          </a:xfrm>
          <a:prstGeom prst="rightArrow">
            <a:avLst>
              <a:gd name="adj1" fmla="val 50000"/>
              <a:gd name="adj2" fmla="val 97796"/>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Arrow: Right 11">
            <a:extLst>
              <a:ext uri="{FF2B5EF4-FFF2-40B4-BE49-F238E27FC236}">
                <a16:creationId xmlns:a16="http://schemas.microsoft.com/office/drawing/2014/main" id="{DB73E652-C5ED-163E-0A3D-8F03F1AFC1C8}"/>
              </a:ext>
            </a:extLst>
          </p:cNvPr>
          <p:cNvSpPr/>
          <p:nvPr/>
        </p:nvSpPr>
        <p:spPr bwMode="auto">
          <a:xfrm rot="13556517">
            <a:off x="9501335" y="4293125"/>
            <a:ext cx="978408" cy="136794"/>
          </a:xfrm>
          <a:prstGeom prst="rightArrow">
            <a:avLst>
              <a:gd name="adj1" fmla="val 50000"/>
              <a:gd name="adj2" fmla="val 97796"/>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Arrow: Right 12">
            <a:extLst>
              <a:ext uri="{FF2B5EF4-FFF2-40B4-BE49-F238E27FC236}">
                <a16:creationId xmlns:a16="http://schemas.microsoft.com/office/drawing/2014/main" id="{956D048F-9B16-74A6-1E14-E76B2E3BE96D}"/>
              </a:ext>
            </a:extLst>
          </p:cNvPr>
          <p:cNvSpPr/>
          <p:nvPr/>
        </p:nvSpPr>
        <p:spPr bwMode="auto">
          <a:xfrm rot="2785775">
            <a:off x="9027712" y="4782348"/>
            <a:ext cx="978408" cy="143270"/>
          </a:xfrm>
          <a:prstGeom prst="rightArrow">
            <a:avLst>
              <a:gd name="adj1" fmla="val 50000"/>
              <a:gd name="adj2" fmla="val 97796"/>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ixel">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2207</TotalTime>
  <Words>4348</Words>
  <Application>Microsoft Office PowerPoint</Application>
  <PresentationFormat>Widescreen</PresentationFormat>
  <Paragraphs>512</Paragraphs>
  <Slides>39</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Arial Black</vt:lpstr>
      <vt:lpstr>inherit</vt:lpstr>
      <vt:lpstr>Times New Roman</vt:lpstr>
      <vt:lpstr>Wingdings</vt:lpstr>
      <vt:lpstr>Pixel</vt:lpstr>
      <vt:lpstr>1_Pixel</vt:lpstr>
      <vt:lpstr>Folds and Folding</vt:lpstr>
      <vt:lpstr>We Discuss …</vt:lpstr>
      <vt:lpstr>Elements of Fold Classification</vt:lpstr>
      <vt:lpstr>Fold Terminology and Measures</vt:lpstr>
      <vt:lpstr>Anticline, Syncline and Fold Facing</vt:lpstr>
      <vt:lpstr>Fold Shape in 2D: Profile View</vt:lpstr>
      <vt:lpstr>Fold Systems: Enveloping surface and Fold (a)symmetry</vt:lpstr>
      <vt:lpstr>Fold Asymmetry and Fold Vergence</vt:lpstr>
      <vt:lpstr>Fold Vergence - Anticlinorium</vt:lpstr>
      <vt:lpstr>Fold Vergence - Synclinorium</vt:lpstr>
      <vt:lpstr>Fold Shape in 3D: Cylindrical and Non-cylindrical Folds</vt:lpstr>
      <vt:lpstr>Fold Orientation</vt:lpstr>
      <vt:lpstr>Other Fold Geometries</vt:lpstr>
      <vt:lpstr>Other Fold Geometries: Monoclines</vt:lpstr>
      <vt:lpstr>Super(im)posed Folding: Fold Interference Patterns</vt:lpstr>
      <vt:lpstr>Fold Interference</vt:lpstr>
      <vt:lpstr>Basic Fold Interference Patterns</vt:lpstr>
      <vt:lpstr>Homework: Fold Interference (Visible Geology)</vt:lpstr>
      <vt:lpstr>Folding: Bending vs Buckling</vt:lpstr>
      <vt:lpstr>Trick in a Box: Experiments with Analogues</vt:lpstr>
      <vt:lpstr>Wavelength-Thickness Relationship</vt:lpstr>
      <vt:lpstr>Folding Math: Single Layer</vt:lpstr>
      <vt:lpstr>Thickness, Wavelength and Viscosity</vt:lpstr>
      <vt:lpstr>More Folding Math: Multi-Layer</vt:lpstr>
      <vt:lpstr>Effect of Viscosity Contrast</vt:lpstr>
      <vt:lpstr>Extra: Folding Math and Strain</vt:lpstr>
      <vt:lpstr>Folding and Strain: Flexural Folding </vt:lpstr>
      <vt:lpstr>Folding and Strain: Neutral-surface Folding </vt:lpstr>
      <vt:lpstr>Similar Folds:  Superimposed Homogeneous Strain</vt:lpstr>
      <vt:lpstr>Fault-related Folding</vt:lpstr>
      <vt:lpstr>Fault-related Folding: Detachment Folds</vt:lpstr>
      <vt:lpstr>Fault-related Folding: Fault-propagation Folds</vt:lpstr>
      <vt:lpstr>Thrust Type: Imbricate Fan</vt:lpstr>
      <vt:lpstr>Fault-related Folding: Fault-bend Folds</vt:lpstr>
      <vt:lpstr>Thrust Type: Duplex</vt:lpstr>
      <vt:lpstr>Multiple-ramp Structures</vt:lpstr>
      <vt:lpstr>Extreme Folding: Transposition</vt:lpstr>
      <vt:lpstr>Extreme Folding: Sheath Folds</vt:lpstr>
      <vt:lpstr>Structure and Society: Resources and Geotourism</vt:lpstr>
    </vt:vector>
  </TitlesOfParts>
  <Company>Univ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Folds &amp; Folding</dc:title>
  <dc:creator>Ben van der Pluijm</dc:creator>
  <cp:lastModifiedBy>van der Pluijm, Ben</cp:lastModifiedBy>
  <cp:revision>280</cp:revision>
  <cp:lastPrinted>2015-07-15T15:23:07Z</cp:lastPrinted>
  <dcterms:created xsi:type="dcterms:W3CDTF">2003-12-17T17:41:21Z</dcterms:created>
  <dcterms:modified xsi:type="dcterms:W3CDTF">2023-09-15T19:35:39Z</dcterms:modified>
</cp:coreProperties>
</file>