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4"/>
  </p:notesMasterIdLst>
  <p:sldIdLst>
    <p:sldId id="256" r:id="rId2"/>
    <p:sldId id="309" r:id="rId3"/>
    <p:sldId id="265" r:id="rId4"/>
    <p:sldId id="290" r:id="rId5"/>
    <p:sldId id="289" r:id="rId6"/>
    <p:sldId id="272" r:id="rId7"/>
    <p:sldId id="267" r:id="rId8"/>
    <p:sldId id="270" r:id="rId9"/>
    <p:sldId id="259" r:id="rId10"/>
    <p:sldId id="268" r:id="rId11"/>
    <p:sldId id="260" r:id="rId12"/>
    <p:sldId id="274" r:id="rId13"/>
    <p:sldId id="257" r:id="rId14"/>
    <p:sldId id="281" r:id="rId15"/>
    <p:sldId id="277" r:id="rId16"/>
    <p:sldId id="278" r:id="rId17"/>
    <p:sldId id="269" r:id="rId18"/>
    <p:sldId id="271" r:id="rId19"/>
    <p:sldId id="275" r:id="rId20"/>
    <p:sldId id="295" r:id="rId21"/>
    <p:sldId id="298" r:id="rId22"/>
    <p:sldId id="299" r:id="rId23"/>
    <p:sldId id="294" r:id="rId24"/>
    <p:sldId id="312" r:id="rId25"/>
    <p:sldId id="293" r:id="rId26"/>
    <p:sldId id="301" r:id="rId27"/>
    <p:sldId id="302" r:id="rId28"/>
    <p:sldId id="304" r:id="rId29"/>
    <p:sldId id="305" r:id="rId30"/>
    <p:sldId id="313" r:id="rId31"/>
    <p:sldId id="284" r:id="rId32"/>
    <p:sldId id="262" r:id="rId33"/>
  </p:sldIdLst>
  <p:sldSz cx="12192000" cy="6858000"/>
  <p:notesSz cx="6858000" cy="9117013"/>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4" autoAdjust="0"/>
    <p:restoredTop sz="85383" autoAdjust="0"/>
  </p:normalViewPr>
  <p:slideViewPr>
    <p:cSldViewPr>
      <p:cViewPr varScale="1">
        <p:scale>
          <a:sx n="73" d="100"/>
          <a:sy n="73" d="100"/>
        </p:scale>
        <p:origin x="72" y="186"/>
      </p:cViewPr>
      <p:guideLst>
        <p:guide orient="horz" pos="2160"/>
        <p:guide pos="3840"/>
      </p:guideLst>
    </p:cSldViewPr>
  </p:slideViewPr>
  <p:notesTextViewPr>
    <p:cViewPr>
      <p:scale>
        <a:sx n="100" d="100"/>
        <a:sy n="100" d="100"/>
      </p:scale>
      <p:origin x="0" y="0"/>
    </p:cViewPr>
  </p:notesTextViewPr>
  <p:sorterViewPr>
    <p:cViewPr>
      <p:scale>
        <a:sx n="150" d="100"/>
        <a:sy n="150" d="100"/>
      </p:scale>
      <p:origin x="0" y="-7500"/>
    </p:cViewPr>
  </p:sorterViewPr>
  <p:notesViewPr>
    <p:cSldViewPr>
      <p:cViewPr varScale="1">
        <p:scale>
          <a:sx n="74" d="100"/>
          <a:sy n="74" d="100"/>
        </p:scale>
        <p:origin x="249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7171" name="Rectangle 3"/>
          <p:cNvSpPr>
            <a:spLocks noGrp="1" noChangeArrowheads="1"/>
          </p:cNvSpPr>
          <p:nvPr>
            <p:ph type="dt" idx="1"/>
          </p:nvPr>
        </p:nvSpPr>
        <p:spPr bwMode="auto">
          <a:xfrm>
            <a:off x="3884613"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7172" name="Rectangle 4"/>
          <p:cNvSpPr>
            <a:spLocks noGrp="1" noRot="1" noChangeAspect="1" noChangeArrowheads="1" noTextEdit="1"/>
          </p:cNvSpPr>
          <p:nvPr>
            <p:ph type="sldImg" idx="2"/>
          </p:nvPr>
        </p:nvSpPr>
        <p:spPr bwMode="auto">
          <a:xfrm>
            <a:off x="392113" y="684213"/>
            <a:ext cx="6075362" cy="3417887"/>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30700"/>
            <a:ext cx="5486400" cy="410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4" name="Rectangle 6"/>
          <p:cNvSpPr>
            <a:spLocks noGrp="1" noChangeArrowheads="1"/>
          </p:cNvSpPr>
          <p:nvPr>
            <p:ph type="ftr" sz="quarter" idx="4"/>
          </p:nvPr>
        </p:nvSpPr>
        <p:spPr bwMode="auto">
          <a:xfrm>
            <a:off x="0"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7175" name="Rectangle 7"/>
          <p:cNvSpPr>
            <a:spLocks noGrp="1" noChangeArrowheads="1"/>
          </p:cNvSpPr>
          <p:nvPr>
            <p:ph type="sldNum" sz="quarter" idx="5"/>
          </p:nvPr>
        </p:nvSpPr>
        <p:spPr bwMode="auto">
          <a:xfrm>
            <a:off x="3884613"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746C702E-8F61-4CE0-891C-8D6BE02B6124}" type="slidenum">
              <a:rPr lang="en-US"/>
              <a:pPr/>
              <a:t>‹#›</a:t>
            </a:fld>
            <a:endParaRPr lang="en-US"/>
          </a:p>
        </p:txBody>
      </p:sp>
    </p:spTree>
    <p:extLst>
      <p:ext uri="{BB962C8B-B14F-4D97-AF65-F5344CB8AC3E}">
        <p14:creationId xmlns:p14="http://schemas.microsoft.com/office/powerpoint/2010/main" val="31009135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C112AB-F82F-49DD-84E5-9828E0FFE787}" type="slidenum">
              <a:rPr lang="en-US"/>
              <a:pPr/>
              <a:t>1</a:t>
            </a:fld>
            <a:endParaRPr lang="en-US"/>
          </a:p>
        </p:txBody>
      </p:sp>
      <p:sp>
        <p:nvSpPr>
          <p:cNvPr id="9218" name="Rectangle 2"/>
          <p:cNvSpPr>
            <a:spLocks noGrp="1" noRot="1" noChangeAspect="1" noChangeArrowheads="1" noTextEdit="1"/>
          </p:cNvSpPr>
          <p:nvPr>
            <p:ph type="sldImg"/>
          </p:nvPr>
        </p:nvSpPr>
        <p:spPr>
          <a:xfrm>
            <a:off x="392113" y="684213"/>
            <a:ext cx="6075362" cy="3417887"/>
          </a:xfrm>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85935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383AB-A60D-4F71-A2BA-402715D01C8F}" type="slidenum">
              <a:rPr lang="en-US"/>
              <a:pPr/>
              <a:t>10</a:t>
            </a:fld>
            <a:endParaRPr lang="en-US"/>
          </a:p>
        </p:txBody>
      </p:sp>
      <p:sp>
        <p:nvSpPr>
          <p:cNvPr id="59394" name="Rectangle 2"/>
          <p:cNvSpPr>
            <a:spLocks noGrp="1" noRot="1" noChangeAspect="1" noChangeArrowheads="1" noTextEdit="1"/>
          </p:cNvSpPr>
          <p:nvPr>
            <p:ph type="sldImg"/>
          </p:nvPr>
        </p:nvSpPr>
        <p:spPr>
          <a:xfrm>
            <a:off x="392113" y="684213"/>
            <a:ext cx="6075362" cy="3417887"/>
          </a:xfrm>
          <a:ln/>
        </p:spPr>
      </p:sp>
      <p:sp>
        <p:nvSpPr>
          <p:cNvPr id="59395" name="Rectangle 3"/>
          <p:cNvSpPr>
            <a:spLocks noGrp="1" noChangeArrowheads="1"/>
          </p:cNvSpPr>
          <p:nvPr>
            <p:ph type="body" idx="1"/>
          </p:nvPr>
        </p:nvSpPr>
        <p:spPr/>
        <p:txBody>
          <a:bodyPr/>
          <a:lstStyle/>
          <a:p>
            <a:r>
              <a:rPr lang="en-US" b="1" dirty="0"/>
              <a:t>F I G U R E 1 1 . 5 </a:t>
            </a:r>
            <a:r>
              <a:rPr lang="en-US" dirty="0"/>
              <a:t>Spaced disjunctive cleavage (or solution cleavage) in limestone from the Harz Mountains of Germany. The cleavage is marked by the narrow dark bands which cut across the original, lighter-colored argillaceous limestone. (a) Outcrop view; (b) close-up view of central portion. In (c) the cleavage domain and microlithon of spaced cleavage are illustrated in gently left-dipping beds.</a:t>
            </a:r>
          </a:p>
          <a:p>
            <a:endParaRPr lang="en-US" dirty="0"/>
          </a:p>
        </p:txBody>
      </p:sp>
    </p:spTree>
    <p:extLst>
      <p:ext uri="{BB962C8B-B14F-4D97-AF65-F5344CB8AC3E}">
        <p14:creationId xmlns:p14="http://schemas.microsoft.com/office/powerpoint/2010/main" val="2219748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AFBFF-FBC4-478F-985F-1E7AC1CCE395}" type="slidenum">
              <a:rPr lang="en-US"/>
              <a:pPr/>
              <a:t>11</a:t>
            </a:fld>
            <a:endParaRPr lang="en-US"/>
          </a:p>
        </p:txBody>
      </p:sp>
      <p:sp>
        <p:nvSpPr>
          <p:cNvPr id="90114" name="Rectangle 2"/>
          <p:cNvSpPr>
            <a:spLocks noGrp="1" noRot="1" noChangeAspect="1" noChangeArrowheads="1" noTextEdit="1"/>
          </p:cNvSpPr>
          <p:nvPr>
            <p:ph type="sldImg"/>
          </p:nvPr>
        </p:nvSpPr>
        <p:spPr>
          <a:xfrm>
            <a:off x="392113" y="684213"/>
            <a:ext cx="6075362" cy="3417887"/>
          </a:xfrm>
          <a:ln/>
        </p:spPr>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94357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AB108-A08D-4EA7-9E45-CD4A3F2C01C9}" type="slidenum">
              <a:rPr lang="en-US"/>
              <a:pPr/>
              <a:t>12</a:t>
            </a:fld>
            <a:endParaRPr lang="en-US"/>
          </a:p>
        </p:txBody>
      </p:sp>
      <p:sp>
        <p:nvSpPr>
          <p:cNvPr id="63490" name="Rectangle 2"/>
          <p:cNvSpPr>
            <a:spLocks noGrp="1" noRot="1" noChangeAspect="1" noChangeArrowheads="1" noTextEdit="1"/>
          </p:cNvSpPr>
          <p:nvPr>
            <p:ph type="sldImg"/>
          </p:nvPr>
        </p:nvSpPr>
        <p:spPr>
          <a:xfrm>
            <a:off x="392113" y="684213"/>
            <a:ext cx="6075362" cy="3417887"/>
          </a:xfrm>
          <a:ln/>
        </p:spPr>
      </p:sp>
      <p:sp>
        <p:nvSpPr>
          <p:cNvPr id="63491" name="Rectangle 3"/>
          <p:cNvSpPr>
            <a:spLocks noGrp="1" noChangeArrowheads="1"/>
          </p:cNvSpPr>
          <p:nvPr>
            <p:ph type="body" idx="1"/>
          </p:nvPr>
        </p:nvSpPr>
        <p:spPr/>
        <p:txBody>
          <a:bodyPr/>
          <a:lstStyle/>
          <a:p>
            <a:r>
              <a:rPr lang="en-US" dirty="0"/>
              <a:t>F I G U R E 1 1 . 1 3 The two basic categories of crenulation cleavage. (b) Symmetric crenulation</a:t>
            </a:r>
          </a:p>
          <a:p>
            <a:r>
              <a:rPr lang="en-US" dirty="0"/>
              <a:t>cleavage; (c) asymmetric (sigmoidal) crenulation cleavage. The arrows indicate a possible</a:t>
            </a:r>
          </a:p>
          <a:p>
            <a:r>
              <a:rPr lang="en-US" dirty="0"/>
              <a:t>component of shear associated with this crenulation geometry.</a:t>
            </a:r>
          </a:p>
          <a:p>
            <a:r>
              <a:rPr lang="en-US" dirty="0"/>
              <a:t>F I G U R E 1 1 . 1 2 Photomicrograph of crenulation cleavage in a </a:t>
            </a:r>
            <a:r>
              <a:rPr lang="en-US" dirty="0" err="1"/>
              <a:t>phyllite</a:t>
            </a:r>
            <a:r>
              <a:rPr lang="en-US" dirty="0"/>
              <a:t> (Vermont, USA). The spaced crenulation cleavage deforms an earlier continuous cleavage, with cleavage spacing and intensity that are less in the sandy layers (white).</a:t>
            </a:r>
          </a:p>
          <a:p>
            <a:endParaRPr lang="en-US" dirty="0"/>
          </a:p>
        </p:txBody>
      </p:sp>
    </p:spTree>
    <p:extLst>
      <p:ext uri="{BB962C8B-B14F-4D97-AF65-F5344CB8AC3E}">
        <p14:creationId xmlns:p14="http://schemas.microsoft.com/office/powerpoint/2010/main" val="64898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2C93D7-02A2-4311-9CF1-B351C730A78F}" type="slidenum">
              <a:rPr lang="en-US"/>
              <a:pPr/>
              <a:t>13</a:t>
            </a:fld>
            <a:endParaRPr lang="en-US"/>
          </a:p>
        </p:txBody>
      </p:sp>
      <p:sp>
        <p:nvSpPr>
          <p:cNvPr id="76802" name="Rectangle 2"/>
          <p:cNvSpPr>
            <a:spLocks noGrp="1" noRot="1" noChangeAspect="1" noChangeArrowheads="1" noTextEdit="1"/>
          </p:cNvSpPr>
          <p:nvPr>
            <p:ph type="sldImg"/>
          </p:nvPr>
        </p:nvSpPr>
        <p:spPr>
          <a:xfrm>
            <a:off x="392113" y="684213"/>
            <a:ext cx="6075362" cy="3417887"/>
          </a:xfrm>
          <a:ln/>
        </p:spPr>
      </p:sp>
      <p:sp>
        <p:nvSpPr>
          <p:cNvPr id="76803" name="Rectangle 3"/>
          <p:cNvSpPr>
            <a:spLocks noGrp="1" noChangeArrowheads="1"/>
          </p:cNvSpPr>
          <p:nvPr>
            <p:ph type="body" idx="1"/>
          </p:nvPr>
        </p:nvSpPr>
        <p:spPr/>
        <p:txBody>
          <a:bodyPr/>
          <a:lstStyle/>
          <a:p>
            <a:r>
              <a:rPr lang="en-US" dirty="0"/>
              <a:t>Fig 11.22</a:t>
            </a:r>
          </a:p>
        </p:txBody>
      </p:sp>
    </p:spTree>
    <p:extLst>
      <p:ext uri="{BB962C8B-B14F-4D97-AF65-F5344CB8AC3E}">
        <p14:creationId xmlns:p14="http://schemas.microsoft.com/office/powerpoint/2010/main" val="4282141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8F092-193D-48F7-B220-D2295AA1D14C}" type="slidenum">
              <a:rPr lang="en-US"/>
              <a:pPr/>
              <a:t>14</a:t>
            </a:fld>
            <a:endParaRPr lang="en-US"/>
          </a:p>
        </p:txBody>
      </p:sp>
      <p:sp>
        <p:nvSpPr>
          <p:cNvPr id="78850" name="Rectangle 2"/>
          <p:cNvSpPr>
            <a:spLocks noGrp="1" noRot="1" noChangeAspect="1" noChangeArrowheads="1" noTextEdit="1"/>
          </p:cNvSpPr>
          <p:nvPr>
            <p:ph type="sldImg"/>
          </p:nvPr>
        </p:nvSpPr>
        <p:spPr>
          <a:xfrm>
            <a:off x="392113" y="684213"/>
            <a:ext cx="6075362" cy="3417887"/>
          </a:xfrm>
          <a:ln/>
        </p:spPr>
      </p:sp>
      <p:sp>
        <p:nvSpPr>
          <p:cNvPr id="78851" name="Rectangle 3"/>
          <p:cNvSpPr>
            <a:spLocks noGrp="1" noChangeArrowheads="1"/>
          </p:cNvSpPr>
          <p:nvPr>
            <p:ph type="body" idx="1"/>
          </p:nvPr>
        </p:nvSpPr>
        <p:spPr/>
        <p:txBody>
          <a:bodyPr/>
          <a:lstStyle/>
          <a:p>
            <a:r>
              <a:rPr lang="en-US" dirty="0"/>
              <a:t>F I G U R E 1 1 . 2 4 Cleavage-bedding relationships and cleavage refraction in upright and</a:t>
            </a:r>
          </a:p>
          <a:p>
            <a:r>
              <a:rPr lang="en-US" dirty="0"/>
              <a:t>overturned limbs of upward-facing and downward-facing folds.</a:t>
            </a:r>
          </a:p>
        </p:txBody>
      </p:sp>
    </p:spTree>
    <p:extLst>
      <p:ext uri="{BB962C8B-B14F-4D97-AF65-F5344CB8AC3E}">
        <p14:creationId xmlns:p14="http://schemas.microsoft.com/office/powerpoint/2010/main" val="2369974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655B07-13E4-4953-A8DD-55AB5C570B47}" type="slidenum">
              <a:rPr lang="en-US"/>
              <a:pPr/>
              <a:t>15</a:t>
            </a:fld>
            <a:endParaRPr lang="en-US"/>
          </a:p>
        </p:txBody>
      </p:sp>
      <p:sp>
        <p:nvSpPr>
          <p:cNvPr id="65538" name="Rectangle 2"/>
          <p:cNvSpPr>
            <a:spLocks noGrp="1" noRot="1" noChangeAspect="1" noChangeArrowheads="1" noTextEdit="1"/>
          </p:cNvSpPr>
          <p:nvPr>
            <p:ph type="sldImg"/>
          </p:nvPr>
        </p:nvSpPr>
        <p:spPr>
          <a:xfrm>
            <a:off x="392113" y="684213"/>
            <a:ext cx="6075362" cy="3417887"/>
          </a:xfrm>
          <a:ln/>
        </p:spPr>
      </p:sp>
      <p:sp>
        <p:nvSpPr>
          <p:cNvPr id="65539" name="Rectangle 3"/>
          <p:cNvSpPr>
            <a:spLocks noGrp="1" noChangeArrowheads="1"/>
          </p:cNvSpPr>
          <p:nvPr>
            <p:ph type="body" idx="1"/>
          </p:nvPr>
        </p:nvSpPr>
        <p:spPr/>
        <p:txBody>
          <a:bodyPr/>
          <a:lstStyle/>
          <a:p>
            <a:r>
              <a:rPr lang="en-US" b="1" dirty="0"/>
              <a:t>F I G U R E 1 1 . 1 8 </a:t>
            </a:r>
            <a:r>
              <a:rPr lang="en-US" dirty="0"/>
              <a:t>Reduction spots in slate that are ellipsoidal in shape (elliptical in section); Appalachians, USA. They can be used as strain markers if they were formed as spherical regions around a reducing phase prior to deformation; coin for scale.</a:t>
            </a:r>
          </a:p>
          <a:p>
            <a:endParaRPr lang="en-US" dirty="0"/>
          </a:p>
        </p:txBody>
      </p:sp>
    </p:spTree>
    <p:extLst>
      <p:ext uri="{BB962C8B-B14F-4D97-AF65-F5344CB8AC3E}">
        <p14:creationId xmlns:p14="http://schemas.microsoft.com/office/powerpoint/2010/main" val="381778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F3944-C0BC-4560-976F-B9FCC2347411}" type="slidenum">
              <a:rPr lang="en-US"/>
              <a:pPr/>
              <a:t>16</a:t>
            </a:fld>
            <a:endParaRPr lang="en-US"/>
          </a:p>
        </p:txBody>
      </p:sp>
      <p:sp>
        <p:nvSpPr>
          <p:cNvPr id="75778" name="Rectangle 2"/>
          <p:cNvSpPr>
            <a:spLocks noGrp="1" noRot="1" noChangeAspect="1" noChangeArrowheads="1" noTextEdit="1"/>
          </p:cNvSpPr>
          <p:nvPr>
            <p:ph type="sldImg"/>
          </p:nvPr>
        </p:nvSpPr>
        <p:spPr>
          <a:xfrm>
            <a:off x="392113" y="684213"/>
            <a:ext cx="6075362" cy="3417887"/>
          </a:xfrm>
          <a:ln/>
        </p:spPr>
      </p:sp>
      <p:sp>
        <p:nvSpPr>
          <p:cNvPr id="75779" name="Rectangle 3"/>
          <p:cNvSpPr>
            <a:spLocks noGrp="1" noChangeArrowheads="1"/>
          </p:cNvSpPr>
          <p:nvPr>
            <p:ph type="body" idx="1"/>
          </p:nvPr>
        </p:nvSpPr>
        <p:spPr/>
        <p:txBody>
          <a:bodyPr/>
          <a:lstStyle/>
          <a:p>
            <a:r>
              <a:rPr lang="en-US" dirty="0"/>
              <a:t>F I G U R E 1 1 . 1 9 To lose or not to lose volume; that’s the question. (a) A block of height l and</a:t>
            </a:r>
          </a:p>
          <a:p>
            <a:r>
              <a:rPr lang="en-US" dirty="0"/>
              <a:t>width w is shortened and forms a cleavage. If there is volume loss strain, then w′ &lt; w, but l′= l (we</a:t>
            </a:r>
          </a:p>
          <a:p>
            <a:r>
              <a:rPr lang="en-US" dirty="0"/>
              <a:t>are assuming no change in the third dimension; that is, the intermediate strain axis (Y) equals 1).</a:t>
            </a:r>
          </a:p>
          <a:p>
            <a:r>
              <a:rPr lang="en-US" dirty="0"/>
              <a:t>If there is volume constant strain, then l′′ &gt; l, as in (c).</a:t>
            </a:r>
          </a:p>
          <a:p>
            <a:r>
              <a:rPr lang="en-US" dirty="0"/>
              <a:t>F I G U R E 1 1 . 2 0 Volume loss may occur by preferential removal of certain elements. If the</a:t>
            </a:r>
          </a:p>
          <a:p>
            <a:r>
              <a:rPr lang="en-US" dirty="0"/>
              <a:t>composition of the </a:t>
            </a:r>
            <a:r>
              <a:rPr lang="en-US" dirty="0" err="1"/>
              <a:t>microlithons</a:t>
            </a:r>
            <a:r>
              <a:rPr lang="en-US" dirty="0"/>
              <a:t> (Q-domains) is assumed to be constant, then the amount of volume</a:t>
            </a:r>
          </a:p>
          <a:p>
            <a:r>
              <a:rPr lang="en-US" dirty="0"/>
              <a:t>loss can be calculated (see equation); based on relatively immobile elements TiO2, Y, and </a:t>
            </a:r>
            <a:r>
              <a:rPr lang="en-US" dirty="0" err="1"/>
              <a:t>Zr</a:t>
            </a:r>
            <a:r>
              <a:rPr lang="en-US" dirty="0"/>
              <a:t>, the</a:t>
            </a:r>
          </a:p>
          <a:p>
            <a:r>
              <a:rPr lang="en-US" dirty="0"/>
              <a:t>volume loss is calculated as ∼45%.</a:t>
            </a:r>
          </a:p>
        </p:txBody>
      </p:sp>
    </p:spTree>
    <p:extLst>
      <p:ext uri="{BB962C8B-B14F-4D97-AF65-F5344CB8AC3E}">
        <p14:creationId xmlns:p14="http://schemas.microsoft.com/office/powerpoint/2010/main" val="3817693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AA4E7A-4C9A-4CDD-BB68-7D8E2B8593B6}" type="slidenum">
              <a:rPr lang="en-US"/>
              <a:pPr/>
              <a:t>17</a:t>
            </a:fld>
            <a:endParaRPr lang="en-US"/>
          </a:p>
        </p:txBody>
      </p:sp>
      <p:sp>
        <p:nvSpPr>
          <p:cNvPr id="60418" name="Rectangle 2"/>
          <p:cNvSpPr>
            <a:spLocks noGrp="1" noRot="1" noChangeAspect="1" noChangeArrowheads="1" noTextEdit="1"/>
          </p:cNvSpPr>
          <p:nvPr>
            <p:ph type="sldImg"/>
          </p:nvPr>
        </p:nvSpPr>
        <p:spPr>
          <a:xfrm>
            <a:off x="392113" y="684213"/>
            <a:ext cx="6075362" cy="3417887"/>
          </a:xfrm>
          <a:ln/>
        </p:spPr>
      </p:sp>
      <p:sp>
        <p:nvSpPr>
          <p:cNvPr id="60419" name="Rectangle 3"/>
          <p:cNvSpPr>
            <a:spLocks noGrp="1" noChangeArrowheads="1"/>
          </p:cNvSpPr>
          <p:nvPr>
            <p:ph type="body" idx="1"/>
          </p:nvPr>
        </p:nvSpPr>
        <p:spPr/>
        <p:txBody>
          <a:bodyPr/>
          <a:lstStyle/>
          <a:p>
            <a:r>
              <a:rPr lang="en-US"/>
              <a:t>F I G U R E 1 1 . 6 Evolution of spaced disjunctive cleavage. (a) Precleavage fabric of the rock. In the area indicated by the arrow in the mesoscopic image, there happens to be a greater initial concentration of clay. The microscopic image indicates that the clay flakes are randomly oriented. (b) As shortening and pressure solution occur, the zone in which there had initially been a greater clay concentration evolves into an incipient cleavage domain. At this stage, grains are being</a:t>
            </a:r>
          </a:p>
          <a:p>
            <a:r>
              <a:rPr lang="en-US"/>
              <a:t>preferentially dissolved on the faces perpendicular to S1, and the clay flakes are collapsing together. (c) Ultimately, a clearly defined cleavage domain is visible. In the domain, the clay flakes are packed tightly together and only small relicts of the soluble mineral grains are visible.</a:t>
            </a:r>
          </a:p>
        </p:txBody>
      </p:sp>
    </p:spTree>
    <p:extLst>
      <p:ext uri="{BB962C8B-B14F-4D97-AF65-F5344CB8AC3E}">
        <p14:creationId xmlns:p14="http://schemas.microsoft.com/office/powerpoint/2010/main" val="3400604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F842D-B0E3-4DFA-999B-922890C38B58}" type="slidenum">
              <a:rPr lang="en-US"/>
              <a:pPr/>
              <a:t>18</a:t>
            </a:fld>
            <a:endParaRPr lang="en-US"/>
          </a:p>
        </p:txBody>
      </p:sp>
      <p:sp>
        <p:nvSpPr>
          <p:cNvPr id="61442" name="Rectangle 2"/>
          <p:cNvSpPr>
            <a:spLocks noGrp="1" noRot="1" noChangeAspect="1" noChangeArrowheads="1" noTextEdit="1"/>
          </p:cNvSpPr>
          <p:nvPr>
            <p:ph type="sldImg"/>
          </p:nvPr>
        </p:nvSpPr>
        <p:spPr>
          <a:xfrm>
            <a:off x="392113" y="684213"/>
            <a:ext cx="6075362" cy="3417887"/>
          </a:xfrm>
          <a:ln/>
        </p:spPr>
      </p:sp>
      <p:sp>
        <p:nvSpPr>
          <p:cNvPr id="61443" name="Rectangle 3"/>
          <p:cNvSpPr>
            <a:spLocks noGrp="1" noChangeArrowheads="1"/>
          </p:cNvSpPr>
          <p:nvPr>
            <p:ph type="body" idx="1"/>
          </p:nvPr>
        </p:nvSpPr>
        <p:spPr/>
        <p:txBody>
          <a:bodyPr/>
          <a:lstStyle/>
          <a:p>
            <a:r>
              <a:rPr lang="en-US" b="1" dirty="0"/>
              <a:t>F I G U R E 1 1 . 9 </a:t>
            </a:r>
            <a:r>
              <a:rPr lang="en-US" dirty="0"/>
              <a:t>Sketches illustrating the progressive development of </a:t>
            </a:r>
            <a:r>
              <a:rPr lang="en-US" dirty="0" err="1"/>
              <a:t>slaty</a:t>
            </a:r>
            <a:r>
              <a:rPr lang="en-US" dirty="0"/>
              <a:t> cleavage via the formation of pencil structure. (a) Compaction during burial of a sedimentary rock produces a weak preferred orientation of clay parallel to bedding. A representative strain ellipsoid is like a pancake in the plane of bedding. (b) Shortening parallel to layering creates an incipient tectonic fabric. Superposition of this fabric on the primary compaction fabric leads to the formation of pencils. The</a:t>
            </a:r>
          </a:p>
          <a:p>
            <a:r>
              <a:rPr lang="en-US" dirty="0"/>
              <a:t>representative strain ellipsoid is elongate, with the long axis parallel to the pencils. (c) Continued tectonic shortening leads to formation of </a:t>
            </a:r>
            <a:r>
              <a:rPr lang="en-US" dirty="0" err="1"/>
              <a:t>slaty</a:t>
            </a:r>
            <a:r>
              <a:rPr lang="en-US" dirty="0"/>
              <a:t> cleavage at a high angle to bedding. The </a:t>
            </a:r>
            <a:r>
              <a:rPr lang="en-US" dirty="0" err="1"/>
              <a:t>phyllosilicates</a:t>
            </a:r>
            <a:r>
              <a:rPr lang="en-US" dirty="0"/>
              <a:t> are now dominantly aligned with the direction of cleavage, and a representative strain ellipsoid is oblate and parallel to cleavage.</a:t>
            </a:r>
          </a:p>
          <a:p>
            <a:endParaRPr lang="en-US" dirty="0"/>
          </a:p>
        </p:txBody>
      </p:sp>
    </p:spTree>
    <p:extLst>
      <p:ext uri="{BB962C8B-B14F-4D97-AF65-F5344CB8AC3E}">
        <p14:creationId xmlns:p14="http://schemas.microsoft.com/office/powerpoint/2010/main" val="3719808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46E3A-A4DF-4E7A-8FAE-1D515735878E}" type="slidenum">
              <a:rPr lang="en-US"/>
              <a:pPr/>
              <a:t>19</a:t>
            </a:fld>
            <a:endParaRPr lang="en-US"/>
          </a:p>
        </p:txBody>
      </p:sp>
      <p:sp>
        <p:nvSpPr>
          <p:cNvPr id="64514" name="Rectangle 2"/>
          <p:cNvSpPr>
            <a:spLocks noGrp="1" noRot="1" noChangeAspect="1" noChangeArrowheads="1" noTextEdit="1"/>
          </p:cNvSpPr>
          <p:nvPr>
            <p:ph type="sldImg"/>
          </p:nvPr>
        </p:nvSpPr>
        <p:spPr>
          <a:xfrm>
            <a:off x="392113" y="684213"/>
            <a:ext cx="6075362" cy="3417887"/>
          </a:xfrm>
          <a:ln/>
        </p:spPr>
      </p:sp>
      <p:sp>
        <p:nvSpPr>
          <p:cNvPr id="64515" name="Rectangle 3"/>
          <p:cNvSpPr>
            <a:spLocks noGrp="1" noChangeArrowheads="1"/>
          </p:cNvSpPr>
          <p:nvPr>
            <p:ph type="body" idx="1"/>
          </p:nvPr>
        </p:nvSpPr>
        <p:spPr/>
        <p:txBody>
          <a:bodyPr/>
          <a:lstStyle/>
          <a:p>
            <a:r>
              <a:rPr lang="en-US" b="1" dirty="0"/>
              <a:t>F I G U R E 1 1 . 1 5 </a:t>
            </a:r>
            <a:r>
              <a:rPr lang="en-US" dirty="0"/>
              <a:t>Differentiation during the formation of crenulation cleavage. (a) Fairly homogeneous composition, before migration of the quartz. (b) Quartz accumulates in the hinges of the crenulations, and the </a:t>
            </a:r>
            <a:r>
              <a:rPr lang="en-US" dirty="0" err="1"/>
              <a:t>phyllosilicates</a:t>
            </a:r>
            <a:r>
              <a:rPr lang="en-US" dirty="0"/>
              <a:t> are concentrated in the limbs; the result is the formation of compositionally distinct bands in the rock. (c) Complete transposition of the S1 foliation into a new S2 cleavage or </a:t>
            </a:r>
            <a:r>
              <a:rPr lang="en-US" dirty="0" err="1"/>
              <a:t>schistosity</a:t>
            </a:r>
            <a:r>
              <a:rPr lang="en-US" dirty="0"/>
              <a:t>.</a:t>
            </a:r>
          </a:p>
          <a:p>
            <a:endParaRPr lang="en-US" dirty="0"/>
          </a:p>
        </p:txBody>
      </p:sp>
    </p:spTree>
    <p:extLst>
      <p:ext uri="{BB962C8B-B14F-4D97-AF65-F5344CB8AC3E}">
        <p14:creationId xmlns:p14="http://schemas.microsoft.com/office/powerpoint/2010/main" val="1452974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C702E-8F61-4CE0-891C-8D6BE02B6124}" type="slidenum">
              <a:rPr lang="en-US" smtClean="0"/>
              <a:pPr/>
              <a:t>2</a:t>
            </a:fld>
            <a:endParaRPr lang="en-US"/>
          </a:p>
        </p:txBody>
      </p:sp>
    </p:spTree>
    <p:extLst>
      <p:ext uri="{BB962C8B-B14F-4D97-AF65-F5344CB8AC3E}">
        <p14:creationId xmlns:p14="http://schemas.microsoft.com/office/powerpoint/2010/main" val="2173522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4213"/>
            <a:ext cx="6075362" cy="34178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55A989-8E36-4CA3-9BFE-793978CB2CEF}" type="slidenum">
              <a:rPr lang="en-US" smtClean="0"/>
              <a:pPr/>
              <a:t>20</a:t>
            </a:fld>
            <a:endParaRPr lang="en-US"/>
          </a:p>
        </p:txBody>
      </p:sp>
    </p:spTree>
    <p:extLst>
      <p:ext uri="{BB962C8B-B14F-4D97-AF65-F5344CB8AC3E}">
        <p14:creationId xmlns:p14="http://schemas.microsoft.com/office/powerpoint/2010/main" val="3417371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4213"/>
            <a:ext cx="6075362" cy="3417887"/>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2 . 4 </a:t>
            </a:r>
            <a:r>
              <a:rPr lang="en-US" sz="1200" b="0" i="0" u="none" strike="noStrike" kern="1200" baseline="0" dirty="0">
                <a:solidFill>
                  <a:schemeClr val="tx1"/>
                </a:solidFill>
                <a:latin typeface="Arial" charset="0"/>
                <a:ea typeface="+mn-ea"/>
                <a:cs typeface="+mn-cs"/>
              </a:rPr>
              <a:t>(a) Schematic, right-lateral ductile shear zone showing </a:t>
            </a:r>
            <a:r>
              <a:rPr lang="en-US" sz="1200" b="0" i="0" u="none" strike="noStrike" kern="1200" baseline="0" dirty="0" err="1">
                <a:solidFill>
                  <a:schemeClr val="tx1"/>
                </a:solidFill>
                <a:latin typeface="Arial" charset="0"/>
                <a:ea typeface="+mn-ea"/>
                <a:cs typeface="+mn-cs"/>
              </a:rPr>
              <a:t>mylonitic</a:t>
            </a:r>
            <a:r>
              <a:rPr lang="en-US" sz="1200" b="0" i="0" u="none" strike="noStrike" kern="1200" baseline="0" dirty="0">
                <a:solidFill>
                  <a:schemeClr val="tx1"/>
                </a:solidFill>
                <a:latin typeface="Arial" charset="0"/>
                <a:ea typeface="+mn-ea"/>
                <a:cs typeface="+mn-cs"/>
              </a:rPr>
              <a:t> foliation (S) and lineation. The optimal</a:t>
            </a:r>
          </a:p>
          <a:p>
            <a:r>
              <a:rPr lang="en-US" sz="1200" b="0" i="0" u="none" strike="noStrike" kern="1200" baseline="0" dirty="0">
                <a:solidFill>
                  <a:schemeClr val="tx1"/>
                </a:solidFill>
                <a:latin typeface="Arial" charset="0"/>
                <a:ea typeface="+mn-ea"/>
                <a:cs typeface="+mn-cs"/>
              </a:rPr>
              <a:t>surface for study is the </a:t>
            </a:r>
            <a:r>
              <a:rPr lang="en-US" sz="1200" b="0" i="1" u="none" strike="noStrike" kern="1200" baseline="0" dirty="0">
                <a:solidFill>
                  <a:schemeClr val="tx1"/>
                </a:solidFill>
                <a:latin typeface="Arial" charset="0"/>
                <a:ea typeface="+mn-ea"/>
                <a:cs typeface="+mn-cs"/>
              </a:rPr>
              <a:t>XZ</a:t>
            </a:r>
            <a:r>
              <a:rPr lang="en-US" sz="1200" b="0" i="0" u="none" strike="noStrike" kern="1200" baseline="0" dirty="0">
                <a:solidFill>
                  <a:schemeClr val="tx1"/>
                </a:solidFill>
                <a:latin typeface="Arial" charset="0"/>
                <a:ea typeface="+mn-ea"/>
                <a:cs typeface="+mn-cs"/>
              </a:rPr>
              <a:t>-plane of the finite strain ellipsoid.</a:t>
            </a:r>
          </a:p>
          <a:p>
            <a:r>
              <a:rPr lang="en-US" sz="1200" b="0" i="0" u="none" strike="noStrike" kern="1200" baseline="0" dirty="0">
                <a:solidFill>
                  <a:schemeClr val="tx1"/>
                </a:solidFill>
                <a:latin typeface="Arial" charset="0"/>
                <a:ea typeface="+mn-ea"/>
                <a:cs typeface="+mn-cs"/>
              </a:rPr>
              <a:t>(b) Apparent difference in shear sense, which results from observing the shear-sense indicator in different surfaces. Note</a:t>
            </a:r>
          </a:p>
          <a:p>
            <a:r>
              <a:rPr lang="en-US" sz="1200" b="0" i="0" u="none" strike="noStrike" kern="1200" baseline="0" dirty="0">
                <a:solidFill>
                  <a:schemeClr val="tx1"/>
                </a:solidFill>
                <a:latin typeface="Arial" charset="0"/>
                <a:ea typeface="+mn-ea"/>
                <a:cs typeface="+mn-cs"/>
              </a:rPr>
              <a:t>that the surface perpendicular to the lineation and the </a:t>
            </a:r>
            <a:r>
              <a:rPr lang="en-US" sz="1200" b="0" i="0" u="none" strike="noStrike" kern="1200" baseline="0" dirty="0" err="1">
                <a:solidFill>
                  <a:schemeClr val="tx1"/>
                </a:solidFill>
                <a:latin typeface="Arial" charset="0"/>
                <a:ea typeface="+mn-ea"/>
                <a:cs typeface="+mn-cs"/>
              </a:rPr>
              <a:t>foliationgives</a:t>
            </a:r>
            <a:r>
              <a:rPr lang="en-US" sz="1200" b="0" i="0" u="none" strike="noStrike" kern="1200" baseline="0" dirty="0">
                <a:solidFill>
                  <a:schemeClr val="tx1"/>
                </a:solidFill>
                <a:latin typeface="Arial" charset="0"/>
                <a:ea typeface="+mn-ea"/>
                <a:cs typeface="+mn-cs"/>
              </a:rPr>
              <a:t> no shear-sense information.</a:t>
            </a:r>
            <a:endParaRPr lang="en-US" dirty="0"/>
          </a:p>
        </p:txBody>
      </p:sp>
      <p:sp>
        <p:nvSpPr>
          <p:cNvPr id="4" name="Slide Number Placeholder 3"/>
          <p:cNvSpPr>
            <a:spLocks noGrp="1"/>
          </p:cNvSpPr>
          <p:nvPr>
            <p:ph type="sldNum" sz="quarter" idx="10"/>
          </p:nvPr>
        </p:nvSpPr>
        <p:spPr/>
        <p:txBody>
          <a:bodyPr/>
          <a:lstStyle/>
          <a:p>
            <a:fld id="{5755A989-8E36-4CA3-9BFE-793978CB2CEF}" type="slidenum">
              <a:rPr lang="en-US" smtClean="0"/>
              <a:pPr/>
              <a:t>21</a:t>
            </a:fld>
            <a:endParaRPr lang="en-US"/>
          </a:p>
        </p:txBody>
      </p:sp>
    </p:spTree>
    <p:extLst>
      <p:ext uri="{BB962C8B-B14F-4D97-AF65-F5344CB8AC3E}">
        <p14:creationId xmlns:p14="http://schemas.microsoft.com/office/powerpoint/2010/main" val="3158247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4213"/>
            <a:ext cx="6075362" cy="3417887"/>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2 . 6 </a:t>
            </a:r>
            <a:r>
              <a:rPr lang="en-US" sz="1200" b="0" i="0" u="none" strike="noStrike" kern="1200" baseline="0" dirty="0">
                <a:solidFill>
                  <a:schemeClr val="tx1"/>
                </a:solidFill>
                <a:latin typeface="Arial" charset="0"/>
                <a:ea typeface="+mn-ea"/>
                <a:cs typeface="+mn-cs"/>
              </a:rPr>
              <a:t>Grain-tail complexes as shear-sense indicators. (a) σ-type complex, (b) δ-type complex, and (c) the evolution of a σ-type complex into a δ-type grain-tail complex.</a:t>
            </a:r>
            <a:endParaRPr lang="en-US" dirty="0"/>
          </a:p>
        </p:txBody>
      </p:sp>
      <p:sp>
        <p:nvSpPr>
          <p:cNvPr id="4" name="Slide Number Placeholder 3"/>
          <p:cNvSpPr>
            <a:spLocks noGrp="1"/>
          </p:cNvSpPr>
          <p:nvPr>
            <p:ph type="sldNum" sz="quarter" idx="10"/>
          </p:nvPr>
        </p:nvSpPr>
        <p:spPr/>
        <p:txBody>
          <a:bodyPr/>
          <a:lstStyle/>
          <a:p>
            <a:fld id="{5755A989-8E36-4CA3-9BFE-793978CB2CEF}" type="slidenum">
              <a:rPr lang="en-US" smtClean="0"/>
              <a:pPr/>
              <a:t>22</a:t>
            </a:fld>
            <a:endParaRPr lang="en-US"/>
          </a:p>
        </p:txBody>
      </p:sp>
    </p:spTree>
    <p:extLst>
      <p:ext uri="{BB962C8B-B14F-4D97-AF65-F5344CB8AC3E}">
        <p14:creationId xmlns:p14="http://schemas.microsoft.com/office/powerpoint/2010/main" val="4176272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4213"/>
            <a:ext cx="6075362" cy="3417887"/>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2 . 1 4 </a:t>
            </a:r>
            <a:r>
              <a:rPr lang="en-US" sz="1200" b="0" i="0" u="none" strike="noStrike" kern="1200" baseline="0" dirty="0">
                <a:solidFill>
                  <a:schemeClr val="tx1"/>
                </a:solidFill>
                <a:latin typeface="Arial" charset="0"/>
                <a:ea typeface="+mn-ea"/>
                <a:cs typeface="+mn-cs"/>
              </a:rPr>
              <a:t>(a) A simple ball-bearing experiment (b) that illustrates the relationship between rotation [β] and shear (</a:t>
            </a:r>
            <a:r>
              <a:rPr lang="el-GR" sz="1200" b="0" i="0" u="none" strike="noStrike" kern="1200" baseline="0" dirty="0">
                <a:solidFill>
                  <a:schemeClr val="tx1"/>
                </a:solidFill>
                <a:latin typeface="Arial" charset="0"/>
                <a:ea typeface="+mn-ea"/>
                <a:cs typeface="+mn-cs"/>
              </a:rPr>
              <a:t>ψ, γ).</a:t>
            </a:r>
            <a:endParaRPr lang="en-US" dirty="0"/>
          </a:p>
        </p:txBody>
      </p:sp>
      <p:sp>
        <p:nvSpPr>
          <p:cNvPr id="4" name="Slide Number Placeholder 3"/>
          <p:cNvSpPr>
            <a:spLocks noGrp="1"/>
          </p:cNvSpPr>
          <p:nvPr>
            <p:ph type="sldNum" sz="quarter" idx="10"/>
          </p:nvPr>
        </p:nvSpPr>
        <p:spPr/>
        <p:txBody>
          <a:bodyPr/>
          <a:lstStyle/>
          <a:p>
            <a:fld id="{5755A989-8E36-4CA3-9BFE-793978CB2CEF}" type="slidenum">
              <a:rPr lang="en-US" smtClean="0"/>
              <a:pPr/>
              <a:t>23</a:t>
            </a:fld>
            <a:endParaRPr lang="en-US"/>
          </a:p>
        </p:txBody>
      </p:sp>
    </p:spTree>
    <p:extLst>
      <p:ext uri="{BB962C8B-B14F-4D97-AF65-F5344CB8AC3E}">
        <p14:creationId xmlns:p14="http://schemas.microsoft.com/office/powerpoint/2010/main" val="1515521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4213"/>
            <a:ext cx="6075362" cy="3417887"/>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2 . 1 1 </a:t>
            </a:r>
            <a:r>
              <a:rPr lang="en-US" sz="1200" b="0" i="0" u="none" strike="noStrike" kern="1200" baseline="0" dirty="0">
                <a:solidFill>
                  <a:schemeClr val="tx1"/>
                </a:solidFill>
                <a:latin typeface="Arial" charset="0"/>
                <a:ea typeface="+mn-ea"/>
                <a:cs typeface="+mn-cs"/>
              </a:rPr>
              <a:t>Characteristic geometry of (a) C-S and (b) C-C′ structures in a dextral shear zone. The C-surface is</a:t>
            </a:r>
          </a:p>
          <a:p>
            <a:r>
              <a:rPr lang="en-US" sz="1200" b="0" i="0" u="none" strike="noStrike" kern="1200" baseline="0" dirty="0">
                <a:solidFill>
                  <a:schemeClr val="tx1"/>
                </a:solidFill>
                <a:latin typeface="Arial" charset="0"/>
                <a:ea typeface="+mn-ea"/>
                <a:cs typeface="+mn-cs"/>
              </a:rPr>
              <a:t>parallel to the shear zone boundary and is a surface of shear accumulation (i.e., not parallel to a plane of principal finite</a:t>
            </a:r>
          </a:p>
          <a:p>
            <a:r>
              <a:rPr lang="en-US" sz="1200" b="0" i="0" u="none" strike="noStrike" kern="1200" baseline="0" dirty="0">
                <a:solidFill>
                  <a:schemeClr val="tx1"/>
                </a:solidFill>
                <a:latin typeface="Arial" charset="0"/>
                <a:ea typeface="+mn-ea"/>
                <a:cs typeface="+mn-cs"/>
              </a:rPr>
              <a:t>strain). The S-foliation is oblique to the shear-zone boundary and may approximate the </a:t>
            </a:r>
            <a:r>
              <a:rPr lang="en-US" sz="1200" b="0" i="1" u="none" strike="noStrike" kern="1200" baseline="0" dirty="0">
                <a:solidFill>
                  <a:schemeClr val="tx1"/>
                </a:solidFill>
                <a:latin typeface="Arial" charset="0"/>
                <a:ea typeface="+mn-ea"/>
                <a:cs typeface="+mn-cs"/>
              </a:rPr>
              <a:t>XY</a:t>
            </a:r>
            <a:r>
              <a:rPr lang="en-US" sz="1200" b="0" i="0" u="none" strike="noStrike" kern="1200" baseline="0" dirty="0">
                <a:solidFill>
                  <a:schemeClr val="tx1"/>
                </a:solidFill>
                <a:latin typeface="Arial" charset="0"/>
                <a:ea typeface="+mn-ea"/>
                <a:cs typeface="+mn-cs"/>
              </a:rPr>
              <a:t>-plane of the finite strain ellipsoid.</a:t>
            </a:r>
          </a:p>
          <a:p>
            <a:r>
              <a:rPr lang="en-US" sz="1200" b="0" i="0" u="none" strike="noStrike" kern="1200" baseline="0" dirty="0">
                <a:solidFill>
                  <a:schemeClr val="tx1"/>
                </a:solidFill>
                <a:latin typeface="Arial" charset="0"/>
                <a:ea typeface="+mn-ea"/>
                <a:cs typeface="+mn-cs"/>
              </a:rPr>
              <a:t>The C′-foliation in (b) displaces an earlier foliation (C or composite C/S).</a:t>
            </a:r>
            <a:endParaRPr lang="en-US" dirty="0"/>
          </a:p>
        </p:txBody>
      </p:sp>
      <p:sp>
        <p:nvSpPr>
          <p:cNvPr id="4" name="Slide Number Placeholder 3"/>
          <p:cNvSpPr>
            <a:spLocks noGrp="1"/>
          </p:cNvSpPr>
          <p:nvPr>
            <p:ph type="sldNum" sz="quarter" idx="10"/>
          </p:nvPr>
        </p:nvSpPr>
        <p:spPr/>
        <p:txBody>
          <a:bodyPr/>
          <a:lstStyle/>
          <a:p>
            <a:fld id="{5755A989-8E36-4CA3-9BFE-793978CB2CEF}" type="slidenum">
              <a:rPr lang="en-US" smtClean="0"/>
              <a:pPr/>
              <a:t>24</a:t>
            </a:fld>
            <a:endParaRPr lang="en-US"/>
          </a:p>
        </p:txBody>
      </p:sp>
    </p:spTree>
    <p:extLst>
      <p:ext uri="{BB962C8B-B14F-4D97-AF65-F5344CB8AC3E}">
        <p14:creationId xmlns:p14="http://schemas.microsoft.com/office/powerpoint/2010/main" val="1398658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4213"/>
            <a:ext cx="6075362" cy="3417887"/>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2 . 1 6 </a:t>
            </a:r>
            <a:r>
              <a:rPr lang="en-US" sz="1200" b="0" i="0" u="none" strike="noStrike" kern="1200" baseline="0" dirty="0">
                <a:solidFill>
                  <a:schemeClr val="tx1"/>
                </a:solidFill>
                <a:latin typeface="Arial" charset="0"/>
                <a:ea typeface="+mn-ea"/>
                <a:cs typeface="+mn-cs"/>
              </a:rPr>
              <a:t>Small-scale, left-lateral shear zone in </a:t>
            </a:r>
            <a:r>
              <a:rPr lang="en-US" sz="1200" b="0" i="0" u="none" strike="noStrike" kern="1200" baseline="0" dirty="0" err="1">
                <a:solidFill>
                  <a:schemeClr val="tx1"/>
                </a:solidFill>
                <a:latin typeface="Arial" charset="0"/>
                <a:ea typeface="+mn-ea"/>
                <a:cs typeface="+mn-cs"/>
              </a:rPr>
              <a:t>anorthosite</a:t>
            </a:r>
            <a:r>
              <a:rPr lang="en-US" sz="1200" b="0" i="0" u="none" strike="noStrike" kern="1200" baseline="0" dirty="0">
                <a:solidFill>
                  <a:schemeClr val="tx1"/>
                </a:solidFill>
                <a:latin typeface="Arial" charset="0"/>
                <a:ea typeface="+mn-ea"/>
                <a:cs typeface="+mn-cs"/>
              </a:rPr>
              <a:t>, showing deflection of the </a:t>
            </a:r>
            <a:r>
              <a:rPr lang="en-US" sz="1200" b="0" i="0" u="none" strike="noStrike" kern="1200" baseline="0" dirty="0" err="1">
                <a:solidFill>
                  <a:schemeClr val="tx1"/>
                </a:solidFill>
                <a:latin typeface="Arial" charset="0"/>
                <a:ea typeface="+mn-ea"/>
                <a:cs typeface="+mn-cs"/>
              </a:rPr>
              <a:t>mylonitic</a:t>
            </a:r>
            <a:r>
              <a:rPr lang="en-US" sz="1200" b="0" i="0" u="none" strike="noStrike" kern="1200" baseline="0" dirty="0">
                <a:solidFill>
                  <a:schemeClr val="tx1"/>
                </a:solidFill>
                <a:latin typeface="Arial" charset="0"/>
                <a:ea typeface="+mn-ea"/>
                <a:cs typeface="+mn-cs"/>
              </a:rPr>
              <a:t> foliation (Grenville Orogen, Ontario, Canada). Width of view is ∼20cm.</a:t>
            </a:r>
          </a:p>
          <a:p>
            <a:r>
              <a:rPr lang="en-US" sz="1200" b="1" i="0" u="none" strike="noStrike" kern="1200" baseline="0" dirty="0">
                <a:solidFill>
                  <a:schemeClr val="tx1"/>
                </a:solidFill>
                <a:latin typeface="Arial" charset="0"/>
                <a:ea typeface="+mn-ea"/>
                <a:cs typeface="+mn-cs"/>
              </a:rPr>
              <a:t>F I G U R E 1 2 . 1 7 </a:t>
            </a:r>
            <a:r>
              <a:rPr lang="en-US" sz="1200" b="0" i="0" u="none" strike="noStrike" kern="1200" baseline="0" dirty="0">
                <a:solidFill>
                  <a:schemeClr val="tx1"/>
                </a:solidFill>
                <a:latin typeface="Arial" charset="0"/>
                <a:ea typeface="+mn-ea"/>
                <a:cs typeface="+mn-cs"/>
              </a:rPr>
              <a:t>Angular relationship, φ′, between foliation and shear-zone boundary, and shear strain, γ, in (a) a perfect shear zone (kinematic </a:t>
            </a:r>
            <a:r>
              <a:rPr lang="en-US" sz="1200" b="0" i="0" u="none" strike="noStrike" kern="1200" baseline="0" dirty="0" err="1">
                <a:solidFill>
                  <a:schemeClr val="tx1"/>
                </a:solidFill>
                <a:latin typeface="Arial" charset="0"/>
                <a:ea typeface="+mn-ea"/>
                <a:cs typeface="+mn-cs"/>
              </a:rPr>
              <a:t>vorticity</a:t>
            </a:r>
            <a:r>
              <a:rPr lang="en-US" sz="1200" b="0" i="0" u="none" strike="noStrike" kern="1200" baseline="0" dirty="0">
                <a:solidFill>
                  <a:schemeClr val="tx1"/>
                </a:solidFill>
                <a:latin typeface="Arial" charset="0"/>
                <a:ea typeface="+mn-ea"/>
                <a:cs typeface="+mn-cs"/>
              </a:rPr>
              <a:t> number, </a:t>
            </a:r>
            <a:r>
              <a:rPr lang="en-US" sz="1200" b="0" i="1" u="none" strike="noStrike" kern="1200" baseline="0" dirty="0" err="1">
                <a:solidFill>
                  <a:schemeClr val="tx1"/>
                </a:solidFill>
                <a:latin typeface="Arial" charset="0"/>
                <a:ea typeface="+mn-ea"/>
                <a:cs typeface="+mn-cs"/>
              </a:rPr>
              <a:t>Wk</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is 1), and in (b) a zone with a component of shortening perpendicular to the shear-zone boundary (0 &lt; </a:t>
            </a:r>
            <a:r>
              <a:rPr lang="en-US" sz="1200" b="0" i="1" u="none" strike="noStrike" kern="1200" baseline="0" dirty="0" err="1">
                <a:solidFill>
                  <a:schemeClr val="tx1"/>
                </a:solidFill>
                <a:latin typeface="Arial" charset="0"/>
                <a:ea typeface="+mn-ea"/>
                <a:cs typeface="+mn-cs"/>
              </a:rPr>
              <a:t>Wk</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&lt; 1). Dashed lines are traces of</a:t>
            </a:r>
          </a:p>
          <a:p>
            <a:r>
              <a:rPr lang="en-US" sz="1200" b="0" i="0" u="none" strike="noStrike" kern="1200" baseline="0" dirty="0">
                <a:solidFill>
                  <a:schemeClr val="tx1"/>
                </a:solidFill>
                <a:latin typeface="Arial" charset="0"/>
                <a:ea typeface="+mn-ea"/>
                <a:cs typeface="+mn-cs"/>
              </a:rPr>
              <a:t>circular sections of the strain ellipse.</a:t>
            </a:r>
            <a:endParaRPr lang="en-US" dirty="0"/>
          </a:p>
        </p:txBody>
      </p:sp>
      <p:sp>
        <p:nvSpPr>
          <p:cNvPr id="4" name="Slide Number Placeholder 3"/>
          <p:cNvSpPr>
            <a:spLocks noGrp="1"/>
          </p:cNvSpPr>
          <p:nvPr>
            <p:ph type="sldNum" sz="quarter" idx="10"/>
          </p:nvPr>
        </p:nvSpPr>
        <p:spPr/>
        <p:txBody>
          <a:bodyPr/>
          <a:lstStyle/>
          <a:p>
            <a:fld id="{5755A989-8E36-4CA3-9BFE-793978CB2CEF}" type="slidenum">
              <a:rPr lang="en-US" smtClean="0"/>
              <a:pPr/>
              <a:t>25</a:t>
            </a:fld>
            <a:endParaRPr lang="en-US"/>
          </a:p>
        </p:txBody>
      </p:sp>
    </p:spTree>
    <p:extLst>
      <p:ext uri="{BB962C8B-B14F-4D97-AF65-F5344CB8AC3E}">
        <p14:creationId xmlns:p14="http://schemas.microsoft.com/office/powerpoint/2010/main" val="4095089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4213"/>
            <a:ext cx="6075362" cy="3417887"/>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FIGURE 12.8 </a:t>
            </a:r>
            <a:r>
              <a:rPr lang="en-US" sz="1200" b="0" i="0" u="none" strike="noStrike" kern="1200" baseline="0" dirty="0">
                <a:solidFill>
                  <a:schemeClr val="tx1"/>
                </a:solidFill>
                <a:latin typeface="Arial" charset="0"/>
                <a:ea typeface="+mn-ea"/>
                <a:cs typeface="+mn-cs"/>
              </a:rPr>
              <a:t>Placing dominos between a pair of hands to</a:t>
            </a:r>
          </a:p>
          <a:p>
            <a:r>
              <a:rPr lang="en-US" sz="1200" b="0" i="0" u="none" strike="noStrike" kern="1200" baseline="0" dirty="0">
                <a:solidFill>
                  <a:schemeClr val="tx1"/>
                </a:solidFill>
                <a:latin typeface="Arial" charset="0"/>
                <a:ea typeface="+mn-ea"/>
                <a:cs typeface="+mn-cs"/>
              </a:rPr>
              <a:t>demonstrate sense of shear from fractured grains, if the fractures</a:t>
            </a:r>
          </a:p>
          <a:p>
            <a:r>
              <a:rPr lang="en-US" sz="1200" b="0" i="0" u="none" strike="noStrike" kern="1200" baseline="0" dirty="0">
                <a:solidFill>
                  <a:schemeClr val="tx1"/>
                </a:solidFill>
                <a:latin typeface="Arial" charset="0"/>
                <a:ea typeface="+mn-ea"/>
                <a:cs typeface="+mn-cs"/>
              </a:rPr>
              <a:t>are at a low angle (a) or high angle (b) to the shear plane. Note that</a:t>
            </a:r>
          </a:p>
          <a:p>
            <a:r>
              <a:rPr lang="en-US" sz="1200" b="0" i="0" u="none" strike="noStrike" kern="1200" baseline="0" dirty="0">
                <a:solidFill>
                  <a:schemeClr val="tx1"/>
                </a:solidFill>
                <a:latin typeface="Arial" charset="0"/>
                <a:ea typeface="+mn-ea"/>
                <a:cs typeface="+mn-cs"/>
              </a:rPr>
              <a:t>rotation according to the “domino model” of individual segments of</a:t>
            </a:r>
          </a:p>
          <a:p>
            <a:r>
              <a:rPr lang="en-US" sz="1200" b="0" i="0" u="none" strike="noStrike" kern="1200" baseline="0" dirty="0">
                <a:solidFill>
                  <a:schemeClr val="tx1"/>
                </a:solidFill>
                <a:latin typeface="Arial" charset="0"/>
                <a:ea typeface="+mn-ea"/>
                <a:cs typeface="+mn-cs"/>
              </a:rPr>
              <a:t>fractured grains in (a) is the same as that for rotated grains.</a:t>
            </a:r>
            <a:endParaRPr lang="en-US" dirty="0"/>
          </a:p>
        </p:txBody>
      </p:sp>
      <p:sp>
        <p:nvSpPr>
          <p:cNvPr id="4" name="Slide Number Placeholder 3"/>
          <p:cNvSpPr>
            <a:spLocks noGrp="1"/>
          </p:cNvSpPr>
          <p:nvPr>
            <p:ph type="sldNum" sz="quarter" idx="10"/>
          </p:nvPr>
        </p:nvSpPr>
        <p:spPr/>
        <p:txBody>
          <a:bodyPr/>
          <a:lstStyle/>
          <a:p>
            <a:fld id="{5755A989-8E36-4CA3-9BFE-793978CB2CEF}" type="slidenum">
              <a:rPr lang="en-US" smtClean="0"/>
              <a:pPr/>
              <a:t>26</a:t>
            </a:fld>
            <a:endParaRPr lang="en-US"/>
          </a:p>
        </p:txBody>
      </p:sp>
    </p:spTree>
    <p:extLst>
      <p:ext uri="{BB962C8B-B14F-4D97-AF65-F5344CB8AC3E}">
        <p14:creationId xmlns:p14="http://schemas.microsoft.com/office/powerpoint/2010/main" val="261716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4213"/>
            <a:ext cx="6075362" cy="3417887"/>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2 . 9 </a:t>
            </a:r>
            <a:r>
              <a:rPr lang="en-US" sz="1200" b="0" i="0" u="none" strike="noStrike" kern="1200" baseline="0" dirty="0">
                <a:solidFill>
                  <a:schemeClr val="tx1"/>
                </a:solidFill>
                <a:latin typeface="Arial" charset="0"/>
                <a:ea typeface="+mn-ea"/>
                <a:cs typeface="+mn-cs"/>
              </a:rPr>
              <a:t>The formation of mica fish; (a) to (c) show successive stages in mica-fish development, with C-foliation marking the shear plane.</a:t>
            </a:r>
            <a:endParaRPr lang="en-US" dirty="0"/>
          </a:p>
        </p:txBody>
      </p:sp>
      <p:sp>
        <p:nvSpPr>
          <p:cNvPr id="4" name="Slide Number Placeholder 3"/>
          <p:cNvSpPr>
            <a:spLocks noGrp="1"/>
          </p:cNvSpPr>
          <p:nvPr>
            <p:ph type="sldNum" sz="quarter" idx="10"/>
          </p:nvPr>
        </p:nvSpPr>
        <p:spPr/>
        <p:txBody>
          <a:bodyPr/>
          <a:lstStyle/>
          <a:p>
            <a:fld id="{5755A989-8E36-4CA3-9BFE-793978CB2CEF}" type="slidenum">
              <a:rPr lang="en-US" smtClean="0"/>
              <a:pPr/>
              <a:t>27</a:t>
            </a:fld>
            <a:endParaRPr lang="en-US"/>
          </a:p>
        </p:txBody>
      </p:sp>
    </p:spTree>
    <p:extLst>
      <p:ext uri="{BB962C8B-B14F-4D97-AF65-F5344CB8AC3E}">
        <p14:creationId xmlns:p14="http://schemas.microsoft.com/office/powerpoint/2010/main" val="3090756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4213"/>
            <a:ext cx="6075362" cy="3417887"/>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2 . 1 2 </a:t>
            </a:r>
            <a:r>
              <a:rPr lang="en-US" sz="1200" b="0" i="0" u="none" strike="noStrike" kern="1200" baseline="0" dirty="0">
                <a:solidFill>
                  <a:schemeClr val="tx1"/>
                </a:solidFill>
                <a:latin typeface="Arial" charset="0"/>
                <a:ea typeface="+mn-ea"/>
                <a:cs typeface="+mn-cs"/>
              </a:rPr>
              <a:t>Summary diagram of shear-sense indicators in a dextral shear zone. A copy of this figure on a</a:t>
            </a:r>
          </a:p>
          <a:p>
            <a:r>
              <a:rPr lang="en-US" sz="1200" b="0" i="0" u="none" strike="noStrike" kern="1200" baseline="0" dirty="0">
                <a:solidFill>
                  <a:schemeClr val="tx1"/>
                </a:solidFill>
                <a:latin typeface="Arial" charset="0"/>
                <a:ea typeface="+mn-ea"/>
                <a:cs typeface="+mn-cs"/>
              </a:rPr>
              <a:t>transparency (for left- and right-lateral shear) makes a handy inclusion in your field notebook.</a:t>
            </a:r>
            <a:endParaRPr lang="en-US" dirty="0"/>
          </a:p>
        </p:txBody>
      </p:sp>
      <p:sp>
        <p:nvSpPr>
          <p:cNvPr id="4" name="Slide Number Placeholder 3"/>
          <p:cNvSpPr>
            <a:spLocks noGrp="1"/>
          </p:cNvSpPr>
          <p:nvPr>
            <p:ph type="sldNum" sz="quarter" idx="10"/>
          </p:nvPr>
        </p:nvSpPr>
        <p:spPr/>
        <p:txBody>
          <a:bodyPr/>
          <a:lstStyle/>
          <a:p>
            <a:fld id="{5755A989-8E36-4CA3-9BFE-793978CB2CEF}" type="slidenum">
              <a:rPr lang="en-US" smtClean="0"/>
              <a:pPr/>
              <a:t>28</a:t>
            </a:fld>
            <a:endParaRPr lang="en-US"/>
          </a:p>
        </p:txBody>
      </p:sp>
    </p:spTree>
    <p:extLst>
      <p:ext uri="{BB962C8B-B14F-4D97-AF65-F5344CB8AC3E}">
        <p14:creationId xmlns:p14="http://schemas.microsoft.com/office/powerpoint/2010/main" val="425466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4213"/>
            <a:ext cx="6075362" cy="3417887"/>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F I G U R E 1 2 . 1 2 </a:t>
            </a:r>
            <a:r>
              <a:rPr lang="en-US" sz="1200" b="0" i="0" u="none" strike="noStrike" kern="1200" baseline="0" dirty="0">
                <a:solidFill>
                  <a:schemeClr val="tx1"/>
                </a:solidFill>
                <a:latin typeface="Arial" charset="0"/>
                <a:ea typeface="+mn-ea"/>
                <a:cs typeface="+mn-cs"/>
              </a:rPr>
              <a:t>Summary diagram of shear-sense indicators in a dextral shear zone. A copy of this figure on a</a:t>
            </a:r>
          </a:p>
          <a:p>
            <a:r>
              <a:rPr lang="en-US" sz="1200" b="0" i="0" u="none" strike="noStrike" kern="1200" baseline="0" dirty="0">
                <a:solidFill>
                  <a:schemeClr val="tx1"/>
                </a:solidFill>
                <a:latin typeface="Arial" charset="0"/>
                <a:ea typeface="+mn-ea"/>
                <a:cs typeface="+mn-cs"/>
              </a:rPr>
              <a:t>transparency (for left- and right-lateral shear) makes a handy inclusion in your field notebook.</a:t>
            </a:r>
            <a:endParaRPr lang="en-US" dirty="0"/>
          </a:p>
        </p:txBody>
      </p:sp>
      <p:sp>
        <p:nvSpPr>
          <p:cNvPr id="4" name="Slide Number Placeholder 3"/>
          <p:cNvSpPr>
            <a:spLocks noGrp="1"/>
          </p:cNvSpPr>
          <p:nvPr>
            <p:ph type="sldNum" sz="quarter" idx="10"/>
          </p:nvPr>
        </p:nvSpPr>
        <p:spPr/>
        <p:txBody>
          <a:bodyPr/>
          <a:lstStyle/>
          <a:p>
            <a:fld id="{5755A989-8E36-4CA3-9BFE-793978CB2CEF}" type="slidenum">
              <a:rPr lang="en-US" smtClean="0"/>
              <a:pPr/>
              <a:t>29</a:t>
            </a:fld>
            <a:endParaRPr lang="en-US"/>
          </a:p>
        </p:txBody>
      </p:sp>
    </p:spTree>
    <p:extLst>
      <p:ext uri="{BB962C8B-B14F-4D97-AF65-F5344CB8AC3E}">
        <p14:creationId xmlns:p14="http://schemas.microsoft.com/office/powerpoint/2010/main" val="100251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CF333E-8B33-4875-ABEB-4A62069CADC5}" type="slidenum">
              <a:rPr lang="en-US"/>
              <a:pPr/>
              <a:t>3</a:t>
            </a:fld>
            <a:endParaRPr lang="en-US"/>
          </a:p>
        </p:txBody>
      </p:sp>
      <p:sp>
        <p:nvSpPr>
          <p:cNvPr id="71682" name="Rectangle 2"/>
          <p:cNvSpPr>
            <a:spLocks noGrp="1" noRot="1" noChangeAspect="1" noChangeArrowheads="1" noTextEdit="1"/>
          </p:cNvSpPr>
          <p:nvPr>
            <p:ph type="sldImg"/>
          </p:nvPr>
        </p:nvSpPr>
        <p:spPr>
          <a:xfrm>
            <a:off x="392113" y="684213"/>
            <a:ext cx="6075362" cy="3417887"/>
          </a:xfrm>
          <a:ln/>
        </p:spPr>
      </p:sp>
      <p:sp>
        <p:nvSpPr>
          <p:cNvPr id="71683" name="Rectangle 3"/>
          <p:cNvSpPr>
            <a:spLocks noGrp="1" noChangeArrowheads="1"/>
          </p:cNvSpPr>
          <p:nvPr>
            <p:ph type="body" idx="1"/>
          </p:nvPr>
        </p:nvSpPr>
        <p:spPr/>
        <p:txBody>
          <a:bodyPr/>
          <a:lstStyle/>
          <a:p>
            <a:r>
              <a:rPr lang="en-US" b="1" dirty="0"/>
              <a:t>F I G U R E 1 1 . 1 </a:t>
            </a:r>
            <a:r>
              <a:rPr lang="en-US" dirty="0"/>
              <a:t>The basic categories of fabrics. (a) A random fabric. The fabric elements are dark, elongate crystals. The long axes of these crystals are not parallel to one another. (b) A (1-dimensional) preferred fabric, in which the long axes of elongate crystals are aligned with one another. (c) A foliation. The fabric elements are planar and essentially parallel to one another, creating a 2-dimensional fabric. (d) A lineation. The fabric elements are linear; in this example, we show the alignment of fabric elements in a single plane.</a:t>
            </a:r>
          </a:p>
          <a:p>
            <a:r>
              <a:rPr lang="en-US" dirty="0"/>
              <a:t>F I G U R E 1 1 . 3 The nature of </a:t>
            </a:r>
            <a:r>
              <a:rPr lang="en-US" dirty="0" err="1"/>
              <a:t>tectonites</a:t>
            </a:r>
            <a:r>
              <a:rPr lang="en-US" dirty="0"/>
              <a:t>. (a) An S-</a:t>
            </a:r>
            <a:r>
              <a:rPr lang="en-US" dirty="0" err="1"/>
              <a:t>tectonite</a:t>
            </a:r>
            <a:r>
              <a:rPr lang="en-US" dirty="0"/>
              <a:t>. This fabric is dominantly a foliation,</a:t>
            </a:r>
          </a:p>
          <a:p>
            <a:r>
              <a:rPr lang="en-US" dirty="0"/>
              <a:t>and the rock may tend to split into sheets parallel to the foliation. Within the planes of foliation,</a:t>
            </a:r>
          </a:p>
          <a:p>
            <a:r>
              <a:rPr lang="en-US" dirty="0"/>
              <a:t>linear fabrics are not aligned, or are not present at all. (b) An L-</a:t>
            </a:r>
            <a:r>
              <a:rPr lang="en-US" dirty="0" err="1"/>
              <a:t>tectonite</a:t>
            </a:r>
            <a:r>
              <a:rPr lang="en-US" dirty="0"/>
              <a:t>. The alignment of linear</a:t>
            </a:r>
          </a:p>
          <a:p>
            <a:r>
              <a:rPr lang="en-US" dirty="0"/>
              <a:t>fabric elements creates the dominant fabric, so the rock may split into rod-like shapes. In</a:t>
            </a:r>
          </a:p>
          <a:p>
            <a:r>
              <a:rPr lang="en-US" dirty="0"/>
              <a:t>L-</a:t>
            </a:r>
            <a:r>
              <a:rPr lang="en-US" dirty="0" err="1"/>
              <a:t>tectonites</a:t>
            </a:r>
            <a:r>
              <a:rPr lang="en-US" dirty="0"/>
              <a:t>, there is not a strong foliation. (c) An L/S-</a:t>
            </a:r>
            <a:r>
              <a:rPr lang="en-US" dirty="0" err="1"/>
              <a:t>tectonite</a:t>
            </a:r>
            <a:r>
              <a:rPr lang="en-US" dirty="0"/>
              <a:t>. The rock possesses a strong</a:t>
            </a:r>
          </a:p>
          <a:p>
            <a:r>
              <a:rPr lang="en-US" dirty="0"/>
              <a:t>foliation and a strong lineation.</a:t>
            </a:r>
          </a:p>
        </p:txBody>
      </p:sp>
    </p:spTree>
    <p:extLst>
      <p:ext uri="{BB962C8B-B14F-4D97-AF65-F5344CB8AC3E}">
        <p14:creationId xmlns:p14="http://schemas.microsoft.com/office/powerpoint/2010/main" val="2529084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9C13C-1DF4-4449-BA50-71C9C85AA344}" type="slidenum">
              <a:rPr lang="en-US"/>
              <a:pPr/>
              <a:t>30</a:t>
            </a:fld>
            <a:endParaRPr lang="en-US"/>
          </a:p>
        </p:txBody>
      </p:sp>
      <p:sp>
        <p:nvSpPr>
          <p:cNvPr id="81922" name="Rectangle 2"/>
          <p:cNvSpPr>
            <a:spLocks noGrp="1" noRot="1" noChangeAspect="1" noChangeArrowheads="1" noTextEdit="1"/>
          </p:cNvSpPr>
          <p:nvPr>
            <p:ph type="sldImg"/>
          </p:nvPr>
        </p:nvSpPr>
        <p:spPr>
          <a:xfrm>
            <a:off x="392113" y="684213"/>
            <a:ext cx="6075362" cy="3417887"/>
          </a:xfrm>
          <a:ln/>
        </p:spPr>
      </p:sp>
      <p:sp>
        <p:nvSpPr>
          <p:cNvPr id="81923" name="Rectangle 3"/>
          <p:cNvSpPr>
            <a:spLocks noGrp="1" noChangeArrowheads="1"/>
          </p:cNvSpPr>
          <p:nvPr>
            <p:ph type="body" idx="1"/>
          </p:nvPr>
        </p:nvSpPr>
        <p:spPr/>
        <p:txBody>
          <a:bodyPr/>
          <a:lstStyle/>
          <a:p>
            <a:r>
              <a:rPr lang="en-US" dirty="0"/>
              <a:t>F I G U R E 1 1 . 2 7 Sketches of surface lineations. (a)</a:t>
            </a:r>
          </a:p>
          <a:p>
            <a:r>
              <a:rPr lang="en-US" dirty="0"/>
              <a:t>Intersection lineation of bedding (S0) and (axial plane) cleavage</a:t>
            </a:r>
          </a:p>
          <a:p>
            <a:r>
              <a:rPr lang="en-US" dirty="0"/>
              <a:t>(S1) in a fold, and (b) slip lineation on a (normal) fault surface.</a:t>
            </a:r>
          </a:p>
          <a:p>
            <a:r>
              <a:rPr lang="en-US" sz="1200" b="0" i="0" kern="1200" dirty="0">
                <a:solidFill>
                  <a:schemeClr val="tx1"/>
                </a:solidFill>
                <a:effectLst/>
                <a:latin typeface="Arial" charset="0"/>
                <a:ea typeface="+mn-ea"/>
                <a:cs typeface="+mn-cs"/>
              </a:rPr>
              <a:t>64_241. Cleavage bedding lineation.   </a:t>
            </a:r>
            <a:r>
              <a:rPr lang="en-US" sz="1200" b="0" i="0" kern="1200" dirty="0" err="1">
                <a:solidFill>
                  <a:schemeClr val="tx1"/>
                </a:solidFill>
                <a:effectLst/>
                <a:latin typeface="Arial" charset="0"/>
                <a:ea typeface="+mn-ea"/>
                <a:cs typeface="+mn-cs"/>
              </a:rPr>
              <a:t>Weekeroo</a:t>
            </a:r>
            <a:r>
              <a:rPr lang="en-US" sz="1200" b="0" i="0" kern="1200" dirty="0">
                <a:solidFill>
                  <a:schemeClr val="tx1"/>
                </a:solidFill>
                <a:effectLst/>
                <a:latin typeface="Arial" charset="0"/>
                <a:ea typeface="+mn-ea"/>
                <a:cs typeface="+mn-cs"/>
              </a:rPr>
              <a:t>, South Australia. [-32.058602,140.034027]; Jim Talbot</a:t>
            </a:r>
          </a:p>
          <a:p>
            <a:r>
              <a:rPr lang="en-US" sz="1200" b="0" i="0" kern="1200" dirty="0">
                <a:solidFill>
                  <a:schemeClr val="tx1"/>
                </a:solidFill>
                <a:effectLst/>
                <a:latin typeface="Arial" charset="0"/>
                <a:ea typeface="+mn-ea"/>
                <a:cs typeface="+mn-cs"/>
              </a:rPr>
              <a:t>88_071. Lineation in hornblende schist. Holden Village, Lake Chelan, WA. [48.195919,-120.778384]; Jim Talbot</a:t>
            </a:r>
            <a:endParaRPr lang="en-US" dirty="0"/>
          </a:p>
        </p:txBody>
      </p:sp>
    </p:spTree>
    <p:extLst>
      <p:ext uri="{BB962C8B-B14F-4D97-AF65-F5344CB8AC3E}">
        <p14:creationId xmlns:p14="http://schemas.microsoft.com/office/powerpoint/2010/main" val="2739763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9C13C-1DF4-4449-BA50-71C9C85AA344}" type="slidenum">
              <a:rPr lang="en-US"/>
              <a:pPr/>
              <a:t>31</a:t>
            </a:fld>
            <a:endParaRPr lang="en-US"/>
          </a:p>
        </p:txBody>
      </p:sp>
      <p:sp>
        <p:nvSpPr>
          <p:cNvPr id="81922" name="Rectangle 2"/>
          <p:cNvSpPr>
            <a:spLocks noGrp="1" noRot="1" noChangeAspect="1" noChangeArrowheads="1" noTextEdit="1"/>
          </p:cNvSpPr>
          <p:nvPr>
            <p:ph type="sldImg"/>
          </p:nvPr>
        </p:nvSpPr>
        <p:spPr>
          <a:xfrm>
            <a:off x="392113" y="684213"/>
            <a:ext cx="6075362" cy="3417887"/>
          </a:xfrm>
          <a:ln/>
        </p:spPr>
      </p:sp>
      <p:sp>
        <p:nvSpPr>
          <p:cNvPr id="81923" name="Rectangle 3"/>
          <p:cNvSpPr>
            <a:spLocks noGrp="1" noChangeArrowheads="1"/>
          </p:cNvSpPr>
          <p:nvPr>
            <p:ph type="body" idx="1"/>
          </p:nvPr>
        </p:nvSpPr>
        <p:spPr/>
        <p:txBody>
          <a:bodyPr/>
          <a:lstStyle/>
          <a:p>
            <a:r>
              <a:rPr lang="en-US" dirty="0"/>
              <a:t>F I G U R E 1 1 . 2 7 Sketches of surface lineations. (a)</a:t>
            </a:r>
          </a:p>
          <a:p>
            <a:r>
              <a:rPr lang="en-US" dirty="0"/>
              <a:t>Intersection lineation of bedding (S0) and (axial plane) cleavage</a:t>
            </a:r>
          </a:p>
          <a:p>
            <a:r>
              <a:rPr lang="en-US" dirty="0"/>
              <a:t>(S1) in a fold, and (b) slip lineation on a (normal) fault surface.</a:t>
            </a:r>
          </a:p>
          <a:p>
            <a:r>
              <a:rPr lang="en-US" sz="1200" b="0" i="0" kern="1200" dirty="0">
                <a:solidFill>
                  <a:schemeClr val="tx1"/>
                </a:solidFill>
                <a:effectLst/>
                <a:latin typeface="Arial" charset="0"/>
                <a:ea typeface="+mn-ea"/>
                <a:cs typeface="+mn-cs"/>
              </a:rPr>
              <a:t>64_241. Cleavage bedding lineation.   </a:t>
            </a:r>
            <a:r>
              <a:rPr lang="en-US" sz="1200" b="0" i="0" kern="1200" dirty="0" err="1">
                <a:solidFill>
                  <a:schemeClr val="tx1"/>
                </a:solidFill>
                <a:effectLst/>
                <a:latin typeface="Arial" charset="0"/>
                <a:ea typeface="+mn-ea"/>
                <a:cs typeface="+mn-cs"/>
              </a:rPr>
              <a:t>Weekeroo</a:t>
            </a:r>
            <a:r>
              <a:rPr lang="en-US" sz="1200" b="0" i="0" kern="1200" dirty="0">
                <a:solidFill>
                  <a:schemeClr val="tx1"/>
                </a:solidFill>
                <a:effectLst/>
                <a:latin typeface="Arial" charset="0"/>
                <a:ea typeface="+mn-ea"/>
                <a:cs typeface="+mn-cs"/>
              </a:rPr>
              <a:t>, South Australia. [-32.058602,140.034027]; Jim Talbot</a:t>
            </a:r>
          </a:p>
          <a:p>
            <a:r>
              <a:rPr lang="en-US" sz="1200" b="0" i="0" kern="1200" dirty="0">
                <a:solidFill>
                  <a:schemeClr val="tx1"/>
                </a:solidFill>
                <a:effectLst/>
                <a:latin typeface="Arial" charset="0"/>
                <a:ea typeface="+mn-ea"/>
                <a:cs typeface="+mn-cs"/>
              </a:rPr>
              <a:t>88_071. Lineation in hornblende schist. Holden Village, Lake Chelan, WA. [48.195919,-120.778384]; Jim Talbot</a:t>
            </a:r>
            <a:endParaRPr lang="en-US" dirty="0"/>
          </a:p>
        </p:txBody>
      </p:sp>
    </p:spTree>
    <p:extLst>
      <p:ext uri="{BB962C8B-B14F-4D97-AF65-F5344CB8AC3E}">
        <p14:creationId xmlns:p14="http://schemas.microsoft.com/office/powerpoint/2010/main" val="1515946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19A03B-B738-442E-8D93-51A5307B7241}" type="slidenum">
              <a:rPr lang="en-US"/>
              <a:pPr/>
              <a:t>32</a:t>
            </a:fld>
            <a:endParaRPr lang="en-US"/>
          </a:p>
        </p:txBody>
      </p:sp>
      <p:sp>
        <p:nvSpPr>
          <p:cNvPr id="33794" name="Rectangle 2"/>
          <p:cNvSpPr>
            <a:spLocks noGrp="1" noRot="1" noChangeAspect="1" noChangeArrowheads="1" noTextEdit="1"/>
          </p:cNvSpPr>
          <p:nvPr>
            <p:ph type="sldImg"/>
          </p:nvPr>
        </p:nvSpPr>
        <p:spPr>
          <a:xfrm>
            <a:off x="392113" y="684213"/>
            <a:ext cx="6075362" cy="3417887"/>
          </a:xfrm>
          <a:ln/>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48049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D7B3EA-73F9-440D-802E-F0D9F73CC0DE}" type="slidenum">
              <a:rPr lang="en-US"/>
              <a:pPr/>
              <a:t>4</a:t>
            </a:fld>
            <a:endParaRPr lang="en-US"/>
          </a:p>
        </p:txBody>
      </p:sp>
      <p:sp>
        <p:nvSpPr>
          <p:cNvPr id="92162" name="Rectangle 2"/>
          <p:cNvSpPr>
            <a:spLocks noGrp="1" noRot="1" noChangeAspect="1" noChangeArrowheads="1" noTextEdit="1"/>
          </p:cNvSpPr>
          <p:nvPr>
            <p:ph type="sldImg"/>
          </p:nvPr>
        </p:nvSpPr>
        <p:spPr>
          <a:xfrm>
            <a:off x="392113" y="684213"/>
            <a:ext cx="6075362" cy="3417887"/>
          </a:xfrm>
          <a:ln/>
        </p:spPr>
      </p:sp>
      <p:sp>
        <p:nvSpPr>
          <p:cNvPr id="9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89484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A3CA1-E2D1-4CAD-8D4B-A885CB8A55F2}" type="slidenum">
              <a:rPr lang="en-US"/>
              <a:pPr/>
              <a:t>5</a:t>
            </a:fld>
            <a:endParaRPr lang="en-US"/>
          </a:p>
        </p:txBody>
      </p:sp>
      <p:sp>
        <p:nvSpPr>
          <p:cNvPr id="87042" name="Rectangle 2"/>
          <p:cNvSpPr>
            <a:spLocks noGrp="1" noRot="1" noChangeAspect="1" noChangeArrowheads="1" noTextEdit="1"/>
          </p:cNvSpPr>
          <p:nvPr>
            <p:ph type="sldImg"/>
          </p:nvPr>
        </p:nvSpPr>
        <p:spPr>
          <a:xfrm>
            <a:off x="392113" y="684213"/>
            <a:ext cx="6075362" cy="3417887"/>
          </a:xfrm>
          <a:ln/>
        </p:spPr>
      </p:sp>
      <p:sp>
        <p:nvSpPr>
          <p:cNvPr id="87043" name="Rectangle 3"/>
          <p:cNvSpPr>
            <a:spLocks noGrp="1" noChangeArrowheads="1"/>
          </p:cNvSpPr>
          <p:nvPr>
            <p:ph type="body" idx="1"/>
          </p:nvPr>
        </p:nvSpPr>
        <p:spPr/>
        <p:txBody>
          <a:bodyPr/>
          <a:lstStyle/>
          <a:p>
            <a:r>
              <a:rPr lang="en-US" dirty="0"/>
              <a:t>Fig 13.2</a:t>
            </a:r>
          </a:p>
        </p:txBody>
      </p:sp>
    </p:spTree>
    <p:extLst>
      <p:ext uri="{BB962C8B-B14F-4D97-AF65-F5344CB8AC3E}">
        <p14:creationId xmlns:p14="http://schemas.microsoft.com/office/powerpoint/2010/main" val="361412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FCAC2-D81B-47B5-963E-5A4CA9553C41}" type="slidenum">
              <a:rPr lang="en-US"/>
              <a:pPr/>
              <a:t>6</a:t>
            </a:fld>
            <a:endParaRPr lang="en-US"/>
          </a:p>
        </p:txBody>
      </p:sp>
      <p:sp>
        <p:nvSpPr>
          <p:cNvPr id="62466" name="Rectangle 2"/>
          <p:cNvSpPr>
            <a:spLocks noGrp="1" noRot="1" noChangeAspect="1" noChangeArrowheads="1" noTextEdit="1"/>
          </p:cNvSpPr>
          <p:nvPr>
            <p:ph type="sldImg"/>
          </p:nvPr>
        </p:nvSpPr>
        <p:spPr>
          <a:xfrm>
            <a:off x="392113" y="684213"/>
            <a:ext cx="6075362" cy="3417887"/>
          </a:xfrm>
          <a:ln/>
        </p:spPr>
      </p:sp>
      <p:sp>
        <p:nvSpPr>
          <p:cNvPr id="62467" name="Rectangle 3"/>
          <p:cNvSpPr>
            <a:spLocks noGrp="1" noChangeArrowheads="1"/>
          </p:cNvSpPr>
          <p:nvPr>
            <p:ph type="body" idx="1"/>
          </p:nvPr>
        </p:nvSpPr>
        <p:spPr/>
        <p:txBody>
          <a:bodyPr/>
          <a:lstStyle/>
          <a:p>
            <a:r>
              <a:rPr lang="en-US" b="1"/>
              <a:t>F I G U R E 1 1 . 1 0 </a:t>
            </a:r>
            <a:r>
              <a:rPr lang="en-US"/>
              <a:t>An overturned syncline with a well-developed axial plane slaty cleavage (southern Appalachians, USA).</a:t>
            </a:r>
          </a:p>
          <a:p>
            <a:endParaRPr lang="en-US"/>
          </a:p>
        </p:txBody>
      </p:sp>
    </p:spTree>
    <p:extLst>
      <p:ext uri="{BB962C8B-B14F-4D97-AF65-F5344CB8AC3E}">
        <p14:creationId xmlns:p14="http://schemas.microsoft.com/office/powerpoint/2010/main" val="2961008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5EF996-4665-493C-8022-DC626930BCA4}" type="slidenum">
              <a:rPr lang="en-US"/>
              <a:pPr/>
              <a:t>7</a:t>
            </a:fld>
            <a:endParaRPr lang="en-US"/>
          </a:p>
        </p:txBody>
      </p:sp>
      <p:sp>
        <p:nvSpPr>
          <p:cNvPr id="86018" name="Rectangle 2"/>
          <p:cNvSpPr>
            <a:spLocks noGrp="1" noRot="1" noChangeAspect="1" noChangeArrowheads="1" noTextEdit="1"/>
          </p:cNvSpPr>
          <p:nvPr>
            <p:ph type="sldImg"/>
          </p:nvPr>
        </p:nvSpPr>
        <p:spPr>
          <a:xfrm>
            <a:off x="392113" y="684213"/>
            <a:ext cx="6075362" cy="3417887"/>
          </a:xfrm>
          <a:ln/>
        </p:spPr>
      </p:sp>
      <p:sp>
        <p:nvSpPr>
          <p:cNvPr id="86019" name="Rectangle 3"/>
          <p:cNvSpPr>
            <a:spLocks noGrp="1" noChangeArrowheads="1"/>
          </p:cNvSpPr>
          <p:nvPr>
            <p:ph type="body" idx="1"/>
          </p:nvPr>
        </p:nvSpPr>
        <p:spPr/>
        <p:txBody>
          <a:bodyPr/>
          <a:lstStyle/>
          <a:p>
            <a:r>
              <a:rPr lang="en-US" dirty="0"/>
              <a:t>F I G U R E 1 1 . 2 The distinction between continuous and</a:t>
            </a:r>
          </a:p>
          <a:p>
            <a:r>
              <a:rPr lang="en-US" dirty="0"/>
              <a:t>spaced fabrics. (a) A continuous fabric. The lines represent a</a:t>
            </a:r>
          </a:p>
          <a:p>
            <a:r>
              <a:rPr lang="en-US" dirty="0"/>
              <a:t>planar fabric element that continues to be visible no matter</a:t>
            </a:r>
          </a:p>
          <a:p>
            <a:r>
              <a:rPr lang="en-US" dirty="0"/>
              <a:t>how small your field of view (at least down to the scale of</a:t>
            </a:r>
          </a:p>
          <a:p>
            <a:r>
              <a:rPr lang="en-US" dirty="0"/>
              <a:t>individual grains). (b) A spaced fabric. The rock between the</a:t>
            </a:r>
          </a:p>
          <a:p>
            <a:r>
              <a:rPr lang="en-US" dirty="0"/>
              <a:t>fabric elements does not contain the fabric. The circled areas</a:t>
            </a:r>
          </a:p>
          <a:p>
            <a:r>
              <a:rPr lang="en-US" dirty="0"/>
              <a:t>represent enlarged views.</a:t>
            </a:r>
          </a:p>
        </p:txBody>
      </p:sp>
    </p:spTree>
    <p:extLst>
      <p:ext uri="{BB962C8B-B14F-4D97-AF65-F5344CB8AC3E}">
        <p14:creationId xmlns:p14="http://schemas.microsoft.com/office/powerpoint/2010/main" val="3195916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0141CA-AAD9-44E7-A20F-6DA27F680619}" type="slidenum">
              <a:rPr lang="en-US"/>
              <a:pPr/>
              <a:t>8</a:t>
            </a:fld>
            <a:endParaRPr lang="en-US"/>
          </a:p>
        </p:txBody>
      </p:sp>
      <p:sp>
        <p:nvSpPr>
          <p:cNvPr id="89090" name="Rectangle 2"/>
          <p:cNvSpPr>
            <a:spLocks noGrp="1" noRot="1" noChangeAspect="1" noChangeArrowheads="1" noTextEdit="1"/>
          </p:cNvSpPr>
          <p:nvPr>
            <p:ph type="sldImg"/>
          </p:nvPr>
        </p:nvSpPr>
        <p:spPr>
          <a:xfrm>
            <a:off x="392113" y="684213"/>
            <a:ext cx="6075362" cy="3417887"/>
          </a:xfrm>
          <a:ln/>
        </p:spPr>
      </p:sp>
      <p:sp>
        <p:nvSpPr>
          <p:cNvPr id="89091" name="Rectangle 3"/>
          <p:cNvSpPr>
            <a:spLocks noGrp="1" noChangeArrowheads="1"/>
          </p:cNvSpPr>
          <p:nvPr>
            <p:ph type="body" idx="1"/>
          </p:nvPr>
        </p:nvSpPr>
        <p:spPr/>
        <p:txBody>
          <a:bodyPr/>
          <a:lstStyle/>
          <a:p>
            <a:r>
              <a:rPr lang="en-US" dirty="0"/>
              <a:t>F I G U R E 1 1 . 7 Cross-sectional sketches of morphological</a:t>
            </a:r>
          </a:p>
          <a:p>
            <a:r>
              <a:rPr lang="en-US" dirty="0"/>
              <a:t>characteristics used for cleavage description and classification.</a:t>
            </a:r>
          </a:p>
          <a:p>
            <a:r>
              <a:rPr lang="en-US" dirty="0"/>
              <a:t>(a) Sutured domains; (b) planar domains; (c) wavy domains;</a:t>
            </a:r>
          </a:p>
          <a:p>
            <a:r>
              <a:rPr lang="en-US" dirty="0"/>
              <a:t>(d) an anastomosing array of wavy domains. In (e) the</a:t>
            </a:r>
          </a:p>
          <a:p>
            <a:r>
              <a:rPr lang="en-US" dirty="0"/>
              <a:t>description of spaced cleavage based on domain spacing</a:t>
            </a:r>
          </a:p>
          <a:p>
            <a:r>
              <a:rPr lang="en-US" dirty="0"/>
              <a:t>is shown.</a:t>
            </a:r>
          </a:p>
        </p:txBody>
      </p:sp>
    </p:spTree>
    <p:extLst>
      <p:ext uri="{BB962C8B-B14F-4D97-AF65-F5344CB8AC3E}">
        <p14:creationId xmlns:p14="http://schemas.microsoft.com/office/powerpoint/2010/main" val="293296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7E6CD5-6BB9-42EF-92A5-2EE81FE379E8}" type="slidenum">
              <a:rPr lang="en-US"/>
              <a:pPr/>
              <a:t>9</a:t>
            </a:fld>
            <a:endParaRPr lang="en-US"/>
          </a:p>
        </p:txBody>
      </p:sp>
      <p:sp>
        <p:nvSpPr>
          <p:cNvPr id="73730" name="Rectangle 2"/>
          <p:cNvSpPr>
            <a:spLocks noGrp="1" noRot="1" noChangeAspect="1" noChangeArrowheads="1" noTextEdit="1"/>
          </p:cNvSpPr>
          <p:nvPr>
            <p:ph type="sldImg"/>
          </p:nvPr>
        </p:nvSpPr>
        <p:spPr>
          <a:xfrm>
            <a:off x="392113" y="684213"/>
            <a:ext cx="6075362" cy="3417887"/>
          </a:xfrm>
          <a:ln/>
        </p:spPr>
      </p:sp>
      <p:sp>
        <p:nvSpPr>
          <p:cNvPr id="737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5708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12192000" cy="6858000"/>
            <a:chOff x="0" y="0"/>
            <a:chExt cx="5760" cy="4320"/>
          </a:xfrm>
        </p:grpSpPr>
        <p:sp>
          <p:nvSpPr>
            <p:cNvPr id="512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endParaRPr lang="en-US" sz="2400">
                <a:latin typeface="Times New Roman" pitchFamily="18" charset="0"/>
              </a:endParaRPr>
            </a:p>
          </p:txBody>
        </p:sp>
        <p:sp>
          <p:nvSpPr>
            <p:cNvPr id="5124"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grpSp>
          <p:nvGrpSpPr>
            <p:cNvPr id="5125" name="Group 5"/>
            <p:cNvGrpSpPr>
              <a:grpSpLocks/>
            </p:cNvGrpSpPr>
            <p:nvPr/>
          </p:nvGrpSpPr>
          <p:grpSpPr bwMode="auto">
            <a:xfrm>
              <a:off x="0" y="672"/>
              <a:ext cx="1806" cy="1989"/>
              <a:chOff x="0" y="672"/>
              <a:chExt cx="1806" cy="1989"/>
            </a:xfrm>
          </p:grpSpPr>
          <p:sp>
            <p:nvSpPr>
              <p:cNvPr id="5126"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27"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8"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29"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0"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1"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2"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eaLnBrk="1" hangingPunct="1"/>
                <a:endParaRPr lang="en-US" sz="2400">
                  <a:latin typeface="Times New Roman" pitchFamily="18" charset="0"/>
                </a:endParaRPr>
              </a:p>
            </p:txBody>
          </p:sp>
          <p:sp>
            <p:nvSpPr>
              <p:cNvPr id="5133"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sp>
            <p:nvSpPr>
              <p:cNvPr id="5134"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eaLnBrk="1" hangingPunct="1"/>
                <a:endParaRPr lang="en-US" sz="2400">
                  <a:latin typeface="Times New Roman" pitchFamily="18" charset="0"/>
                </a:endParaRPr>
              </a:p>
            </p:txBody>
          </p:sp>
          <p:sp>
            <p:nvSpPr>
              <p:cNvPr id="5135"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eaLnBrk="1" hangingPunct="1"/>
                <a:endParaRPr lang="en-US" sz="2400">
                  <a:latin typeface="Times New Roman" pitchFamily="18" charset="0"/>
                </a:endParaRPr>
              </a:p>
            </p:txBody>
          </p:sp>
        </p:grpSp>
      </p:grpSp>
      <p:sp>
        <p:nvSpPr>
          <p:cNvPr id="5136" name="Rectangle 16"/>
          <p:cNvSpPr>
            <a:spLocks noGrp="1" noChangeArrowheads="1"/>
          </p:cNvSpPr>
          <p:nvPr>
            <p:ph type="dt" sz="half" idx="2"/>
          </p:nvPr>
        </p:nvSpPr>
        <p:spPr>
          <a:xfrm>
            <a:off x="609600" y="6248400"/>
            <a:ext cx="2844800" cy="457200"/>
          </a:xfrm>
        </p:spPr>
        <p:txBody>
          <a:bodyPr/>
          <a:lstStyle>
            <a:lvl1pPr>
              <a:defRPr sz="1200"/>
            </a:lvl1pPr>
          </a:lstStyle>
          <a:p>
            <a:r>
              <a:rPr lang="en-US"/>
              <a:t>© Ben van der Pluijm</a:t>
            </a:r>
          </a:p>
        </p:txBody>
      </p:sp>
      <p:sp>
        <p:nvSpPr>
          <p:cNvPr id="5137" name="Rectangle 17"/>
          <p:cNvSpPr>
            <a:spLocks noGrp="1" noChangeArrowheads="1"/>
          </p:cNvSpPr>
          <p:nvPr>
            <p:ph type="ftr" sz="quarter" idx="3"/>
          </p:nvPr>
        </p:nvSpPr>
        <p:spPr>
          <a:xfrm>
            <a:off x="4165600" y="6248400"/>
            <a:ext cx="3860800" cy="457200"/>
          </a:xfrm>
        </p:spPr>
        <p:txBody>
          <a:bodyPr/>
          <a:lstStyle>
            <a:lvl1pPr>
              <a:defRPr sz="1200"/>
            </a:lvl1pPr>
          </a:lstStyle>
          <a:p>
            <a:r>
              <a:rPr lang="en-US"/>
              <a:t>Fabrics &amp; Fabric Elements</a:t>
            </a:r>
          </a:p>
        </p:txBody>
      </p:sp>
      <p:sp>
        <p:nvSpPr>
          <p:cNvPr id="5138" name="Rectangle 18"/>
          <p:cNvSpPr>
            <a:spLocks noGrp="1" noChangeArrowheads="1"/>
          </p:cNvSpPr>
          <p:nvPr>
            <p:ph type="sldNum" sz="quarter" idx="4"/>
          </p:nvPr>
        </p:nvSpPr>
        <p:spPr>
          <a:xfrm>
            <a:off x="8737600" y="6248400"/>
            <a:ext cx="2844800" cy="457200"/>
          </a:xfrm>
        </p:spPr>
        <p:txBody>
          <a:bodyPr/>
          <a:lstStyle>
            <a:lvl1pPr>
              <a:defRPr sz="1200">
                <a:latin typeface="Arial Black" pitchFamily="34" charset="0"/>
              </a:defRPr>
            </a:lvl1pPr>
          </a:lstStyle>
          <a:p>
            <a:fld id="{6E85F445-88C1-4BA0-8A3F-41FAE065FD4B}" type="slidenum">
              <a:rPr lang="en-US"/>
              <a:pPr/>
              <a:t>‹#›</a:t>
            </a:fld>
            <a:endParaRPr lang="en-US"/>
          </a:p>
        </p:txBody>
      </p:sp>
      <p:sp>
        <p:nvSpPr>
          <p:cNvPr id="5139" name="Rectangle 19"/>
          <p:cNvSpPr>
            <a:spLocks noGrp="1" noChangeArrowheads="1"/>
          </p:cNvSpPr>
          <p:nvPr>
            <p:ph type="ctrTitle"/>
          </p:nvPr>
        </p:nvSpPr>
        <p:spPr>
          <a:xfrm>
            <a:off x="3962400" y="1828800"/>
            <a:ext cx="8026400" cy="2209800"/>
          </a:xfrm>
          <a:prstGeom prst="rect">
            <a:avLst/>
          </a:prstGeom>
        </p:spPr>
        <p:txBody>
          <a:bodyPr/>
          <a:lstStyle>
            <a:lvl1pPr>
              <a:defRPr sz="3300">
                <a:solidFill>
                  <a:srgbClr val="FFFFFF"/>
                </a:solidFill>
              </a:defRPr>
            </a:lvl1pPr>
          </a:lstStyle>
          <a:p>
            <a:r>
              <a:rPr lang="en-US"/>
              <a:t>Click to edit Master title style</a:t>
            </a:r>
          </a:p>
        </p:txBody>
      </p:sp>
      <p:sp>
        <p:nvSpPr>
          <p:cNvPr id="5140" name="Rectangle 20"/>
          <p:cNvSpPr>
            <a:spLocks noGrp="1" noChangeArrowheads="1"/>
          </p:cNvSpPr>
          <p:nvPr>
            <p:ph type="subTitle" idx="1"/>
          </p:nvPr>
        </p:nvSpPr>
        <p:spPr>
          <a:xfrm>
            <a:off x="3962400" y="4267200"/>
            <a:ext cx="8026400" cy="1752600"/>
          </a:xfrm>
        </p:spPr>
        <p:txBody>
          <a:bodyPr/>
          <a:lstStyle>
            <a:lvl1pPr marL="0" indent="0">
              <a:defRPr sz="19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572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Fabrics &amp; Fabric Elements</a:t>
            </a:r>
          </a:p>
        </p:txBody>
      </p:sp>
      <p:sp>
        <p:nvSpPr>
          <p:cNvPr id="5" name="Slide Number Placeholder 4"/>
          <p:cNvSpPr>
            <a:spLocks noGrp="1"/>
          </p:cNvSpPr>
          <p:nvPr>
            <p:ph type="sldNum" sz="quarter" idx="11"/>
          </p:nvPr>
        </p:nvSpPr>
        <p:spPr/>
        <p:txBody>
          <a:bodyPr/>
          <a:lstStyle>
            <a:lvl1pPr>
              <a:defRPr/>
            </a:lvl1pPr>
          </a:lstStyle>
          <a:p>
            <a:fld id="{88CB42E0-FEF5-4A7C-B1FE-1405A2E1679E}"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381000"/>
            <a:ext cx="2768600" cy="57912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381000"/>
            <a:ext cx="8102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US"/>
              <a:t>Fabrics &amp; Fabric Elements</a:t>
            </a:r>
          </a:p>
        </p:txBody>
      </p:sp>
      <p:sp>
        <p:nvSpPr>
          <p:cNvPr id="5" name="Slide Number Placeholder 4"/>
          <p:cNvSpPr>
            <a:spLocks noGrp="1"/>
          </p:cNvSpPr>
          <p:nvPr>
            <p:ph type="sldNum" sz="quarter" idx="11"/>
          </p:nvPr>
        </p:nvSpPr>
        <p:spPr/>
        <p:txBody>
          <a:bodyPr/>
          <a:lstStyle>
            <a:lvl1pPr>
              <a:defRPr/>
            </a:lvl1pPr>
          </a:lstStyle>
          <a:p>
            <a:fld id="{93B90D80-1F77-4D03-B07B-C0A632E4ACDC}"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572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US"/>
              <a:t>Fabrics &amp; Fabric Elements</a:t>
            </a:r>
          </a:p>
        </p:txBody>
      </p:sp>
      <p:sp>
        <p:nvSpPr>
          <p:cNvPr id="5" name="Slide Number Placeholder 4"/>
          <p:cNvSpPr>
            <a:spLocks noGrp="1"/>
          </p:cNvSpPr>
          <p:nvPr>
            <p:ph type="sldNum" sz="quarter" idx="11"/>
          </p:nvPr>
        </p:nvSpPr>
        <p:spPr/>
        <p:txBody>
          <a:bodyPr/>
          <a:lstStyle>
            <a:lvl1pPr>
              <a:defRPr/>
            </a:lvl1pPr>
          </a:lstStyle>
          <a:p>
            <a:fld id="{B2AFDFC9-9432-43CB-BBB1-57CE116A9719}"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t>Fabrics &amp; Fabric Elements</a:t>
            </a:r>
          </a:p>
        </p:txBody>
      </p:sp>
      <p:sp>
        <p:nvSpPr>
          <p:cNvPr id="5" name="Slide Number Placeholder 4"/>
          <p:cNvSpPr>
            <a:spLocks noGrp="1"/>
          </p:cNvSpPr>
          <p:nvPr>
            <p:ph type="sldNum" sz="quarter" idx="11"/>
          </p:nvPr>
        </p:nvSpPr>
        <p:spPr/>
        <p:txBody>
          <a:bodyPr/>
          <a:lstStyle>
            <a:lvl1pPr>
              <a:defRPr/>
            </a:lvl1pPr>
          </a:lstStyle>
          <a:p>
            <a:fld id="{1BD708CA-C88E-48AE-8B7A-82C0C61AA76A}" type="slidenum">
              <a:rPr lang="en-US"/>
              <a:pPr/>
              <a:t>‹#›</a:t>
            </a:fld>
            <a:endParaRPr lang="en-US"/>
          </a:p>
        </p:txBody>
      </p:sp>
      <p:sp>
        <p:nvSpPr>
          <p:cNvPr id="6" name="Date Placeholder 5"/>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57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0"/>
            <a:ext cx="53848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US"/>
              <a:t>Fabrics &amp; Fabric Elements</a:t>
            </a:r>
          </a:p>
        </p:txBody>
      </p:sp>
      <p:sp>
        <p:nvSpPr>
          <p:cNvPr id="6" name="Slide Number Placeholder 5"/>
          <p:cNvSpPr>
            <a:spLocks noGrp="1"/>
          </p:cNvSpPr>
          <p:nvPr>
            <p:ph type="sldNum" sz="quarter" idx="11"/>
          </p:nvPr>
        </p:nvSpPr>
        <p:spPr/>
        <p:txBody>
          <a:bodyPr/>
          <a:lstStyle>
            <a:lvl1pPr>
              <a:defRPr/>
            </a:lvl1pPr>
          </a:lstStyle>
          <a:p>
            <a:fld id="{70DCF368-FBE6-46E1-B491-4AAB768A8C6A}"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US"/>
              <a:t>Fabrics &amp; Fabric Elements</a:t>
            </a:r>
          </a:p>
        </p:txBody>
      </p:sp>
      <p:sp>
        <p:nvSpPr>
          <p:cNvPr id="8" name="Slide Number Placeholder 7"/>
          <p:cNvSpPr>
            <a:spLocks noGrp="1"/>
          </p:cNvSpPr>
          <p:nvPr>
            <p:ph type="sldNum" sz="quarter" idx="11"/>
          </p:nvPr>
        </p:nvSpPr>
        <p:spPr/>
        <p:txBody>
          <a:bodyPr/>
          <a:lstStyle>
            <a:lvl1pPr>
              <a:defRPr/>
            </a:lvl1pPr>
          </a:lstStyle>
          <a:p>
            <a:fld id="{A1954FD4-195C-47DB-8895-FD7993A4DAAE}" type="slidenum">
              <a:rPr lang="en-US"/>
              <a:pPr/>
              <a:t>‹#›</a:t>
            </a:fld>
            <a:endParaRPr lang="en-US"/>
          </a:p>
        </p:txBody>
      </p:sp>
      <p:sp>
        <p:nvSpPr>
          <p:cNvPr id="9" name="Date Placeholder 8"/>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57200"/>
          </a:xfrm>
          <a:prstGeom prst="rect">
            <a:avLst/>
          </a:prstGeom>
          <a:solidFill>
            <a:schemeClr val="bg2"/>
          </a:solidFill>
          <a:ln>
            <a:noFill/>
          </a:ln>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US"/>
              <a:t>Fabrics &amp; Fabric Elements</a:t>
            </a:r>
          </a:p>
        </p:txBody>
      </p:sp>
      <p:sp>
        <p:nvSpPr>
          <p:cNvPr id="4" name="Slide Number Placeholder 3"/>
          <p:cNvSpPr>
            <a:spLocks noGrp="1"/>
          </p:cNvSpPr>
          <p:nvPr>
            <p:ph type="sldNum" sz="quarter" idx="11"/>
          </p:nvPr>
        </p:nvSpPr>
        <p:spPr/>
        <p:txBody>
          <a:bodyPr/>
          <a:lstStyle>
            <a:lvl1pPr>
              <a:defRPr/>
            </a:lvl1pPr>
          </a:lstStyle>
          <a:p>
            <a:fld id="{DB2AC21C-48EE-453F-8831-9E56543CAC5D}" type="slidenum">
              <a:rPr lang="en-US"/>
              <a:pPr/>
              <a:t>‹#›</a:t>
            </a:fld>
            <a:endParaRPr lang="en-US"/>
          </a:p>
        </p:txBody>
      </p:sp>
      <p:sp>
        <p:nvSpPr>
          <p:cNvPr id="5" name="Date Placeholder 4"/>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Fabrics &amp; Fabric Elements</a:t>
            </a:r>
          </a:p>
        </p:txBody>
      </p:sp>
      <p:sp>
        <p:nvSpPr>
          <p:cNvPr id="3" name="Slide Number Placeholder 2"/>
          <p:cNvSpPr>
            <a:spLocks noGrp="1"/>
          </p:cNvSpPr>
          <p:nvPr>
            <p:ph type="sldNum" sz="quarter" idx="11"/>
          </p:nvPr>
        </p:nvSpPr>
        <p:spPr/>
        <p:txBody>
          <a:bodyPr/>
          <a:lstStyle>
            <a:lvl1pPr>
              <a:defRPr/>
            </a:lvl1pPr>
          </a:lstStyle>
          <a:p>
            <a:fld id="{252DFA7C-CE8B-4E71-A164-6144A16F935B}" type="slidenum">
              <a:rPr lang="en-US"/>
              <a:pPr/>
              <a:t>‹#›</a:t>
            </a:fld>
            <a:endParaRPr lang="en-US"/>
          </a:p>
        </p:txBody>
      </p:sp>
      <p:sp>
        <p:nvSpPr>
          <p:cNvPr id="4" name="Date Placeholder 3"/>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Fabrics &amp; Fabric Elements</a:t>
            </a:r>
          </a:p>
        </p:txBody>
      </p:sp>
      <p:sp>
        <p:nvSpPr>
          <p:cNvPr id="6" name="Slide Number Placeholder 5"/>
          <p:cNvSpPr>
            <a:spLocks noGrp="1"/>
          </p:cNvSpPr>
          <p:nvPr>
            <p:ph type="sldNum" sz="quarter" idx="11"/>
          </p:nvPr>
        </p:nvSpPr>
        <p:spPr/>
        <p:txBody>
          <a:bodyPr/>
          <a:lstStyle>
            <a:lvl1pPr>
              <a:defRPr/>
            </a:lvl1pPr>
          </a:lstStyle>
          <a:p>
            <a:fld id="{AA0343C0-FE01-414C-8A40-2E7301F7A98F}"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t>Fabrics &amp; Fabric Elements</a:t>
            </a:r>
          </a:p>
        </p:txBody>
      </p:sp>
      <p:sp>
        <p:nvSpPr>
          <p:cNvPr id="6" name="Slide Number Placeholder 5"/>
          <p:cNvSpPr>
            <a:spLocks noGrp="1"/>
          </p:cNvSpPr>
          <p:nvPr>
            <p:ph type="sldNum" sz="quarter" idx="11"/>
          </p:nvPr>
        </p:nvSpPr>
        <p:spPr/>
        <p:txBody>
          <a:bodyPr/>
          <a:lstStyle>
            <a:lvl1pPr>
              <a:defRPr/>
            </a:lvl1pPr>
          </a:lstStyle>
          <a:p>
            <a:fld id="{B49A075E-7871-4F40-9AC5-CF5EDF0E5808}" type="slidenum">
              <a:rPr lang="en-US"/>
              <a:pPr/>
              <a:t>‹#›</a:t>
            </a:fld>
            <a:endParaRPr lang="en-US"/>
          </a:p>
        </p:txBody>
      </p:sp>
      <p:sp>
        <p:nvSpPr>
          <p:cNvPr id="7" name="Date Placeholder 6"/>
          <p:cNvSpPr>
            <a:spLocks noGrp="1"/>
          </p:cNvSpPr>
          <p:nvPr>
            <p:ph type="dt" sz="half" idx="12"/>
          </p:nvPr>
        </p:nvSpPr>
        <p:spPr/>
        <p:txBody>
          <a:bodyPr/>
          <a:lstStyle>
            <a:lvl1pPr>
              <a:defRPr/>
            </a:lvl1pPr>
          </a:lstStyle>
          <a:p>
            <a:r>
              <a:rPr lang="en-US"/>
              <a:t>© Ben van der Pluijm</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cs typeface="Arial" charset="0"/>
              </a:defRPr>
            </a:lvl1pPr>
          </a:lstStyle>
          <a:p>
            <a:r>
              <a:rPr lang="en-US"/>
              <a:t>Fabrics &amp; Fabric Elements</a:t>
            </a:r>
          </a:p>
        </p:txBody>
      </p:sp>
      <p:sp>
        <p:nvSpPr>
          <p:cNvPr id="4099" name="Rectangle 3"/>
          <p:cNvSpPr>
            <a:spLocks noGrp="1" noChangeArrowheads="1"/>
          </p:cNvSpPr>
          <p:nvPr>
            <p:ph type="sldNum" sz="quarter" idx="4"/>
          </p:nvPr>
        </p:nvSpPr>
        <p:spPr bwMode="auto">
          <a:xfrm>
            <a:off x="9144000" y="64008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fld id="{6941BB43-682A-4256-B212-E5FEC488FA4E}" type="slidenum">
              <a:rPr lang="en-US"/>
              <a:pPr/>
              <a:t>‹#›</a:t>
            </a:fld>
            <a:endParaRPr lang="en-US"/>
          </a:p>
        </p:txBody>
      </p:sp>
      <p:sp>
        <p:nvSpPr>
          <p:cNvPr id="4111" name="Rectangle 15"/>
          <p:cNvSpPr>
            <a:spLocks noGrp="1" noChangeArrowheads="1"/>
          </p:cNvSpPr>
          <p:nvPr>
            <p:ph type="body" idx="1"/>
          </p:nvPr>
        </p:nvSpPr>
        <p:spPr bwMode="auto">
          <a:xfrm>
            <a:off x="609600" y="1066800"/>
            <a:ext cx="109728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112" name="Rectangle 16"/>
          <p:cNvSpPr>
            <a:spLocks noGrp="1" noChangeArrowheads="1"/>
          </p:cNvSpPr>
          <p:nvPr>
            <p:ph type="dt" sz="half" idx="2"/>
          </p:nvPr>
        </p:nvSpPr>
        <p:spPr bwMode="auto">
          <a:xfrm>
            <a:off x="508000" y="638175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r>
              <a:rPr lang="en-US"/>
              <a:t>© Ben van der Pluijm</a:t>
            </a:r>
          </a:p>
        </p:txBody>
      </p:sp>
      <p:pic>
        <p:nvPicPr>
          <p:cNvPr id="18" name="Picture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838" y="6492240"/>
            <a:ext cx="445562" cy="365760"/>
          </a:xfrm>
          <a:prstGeom prst="rect">
            <a:avLst/>
          </a:prstGeom>
        </p:spPr>
      </p:pic>
      <p:sp>
        <p:nvSpPr>
          <p:cNvPr id="19" name="Rectangle 14">
            <a:extLst>
              <a:ext uri="{FF2B5EF4-FFF2-40B4-BE49-F238E27FC236}">
                <a16:creationId xmlns:a16="http://schemas.microsoft.com/office/drawing/2014/main" id="{75CF5830-9D88-40AD-B136-2F50884C966B}"/>
              </a:ext>
            </a:extLst>
          </p:cNvPr>
          <p:cNvSpPr>
            <a:spLocks noGrp="1" noChangeArrowheads="1"/>
          </p:cNvSpPr>
          <p:nvPr>
            <p:ph type="title"/>
          </p:nvPr>
        </p:nvSpPr>
        <p:spPr bwMode="auto">
          <a:xfrm>
            <a:off x="0" y="0"/>
            <a:ext cx="12192000" cy="615553"/>
          </a:xfrm>
          <a:prstGeom prst="rect">
            <a:avLst/>
          </a:prstGeom>
          <a:solidFill>
            <a:srgbClr val="002060"/>
          </a:solidFill>
          <a:ln w="9525">
            <a:noFill/>
            <a:miter lim="800000"/>
            <a:headEnd/>
            <a:tailEnd/>
          </a:ln>
          <a:effectLst/>
        </p:spPr>
        <p:txBody>
          <a:bodyPr vert="horz" wrap="square" lIns="457200" tIns="91440" rIns="91440" bIns="91440" numCol="1" anchor="ctr" anchorCtr="0" compatLnSpc="1">
            <a:prstTxWarp prst="textNoShape">
              <a:avLst/>
            </a:prstTxWarp>
            <a:spAutoFit/>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p:txStyles>
    <p:title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2"/>
          </a:solidFill>
          <a:latin typeface="Arial" charset="0"/>
        </a:defRPr>
      </a:lvl2pPr>
      <a:lvl3pPr algn="l" rtl="0" fontAlgn="base">
        <a:spcBef>
          <a:spcPct val="0"/>
        </a:spcBef>
        <a:spcAft>
          <a:spcPct val="0"/>
        </a:spcAft>
        <a:defRPr sz="2800">
          <a:solidFill>
            <a:schemeClr val="bg2"/>
          </a:solidFill>
          <a:latin typeface="Arial" charset="0"/>
        </a:defRPr>
      </a:lvl3pPr>
      <a:lvl4pPr algn="l" rtl="0" fontAlgn="base">
        <a:spcBef>
          <a:spcPct val="0"/>
        </a:spcBef>
        <a:spcAft>
          <a:spcPct val="0"/>
        </a:spcAft>
        <a:defRPr sz="2800">
          <a:solidFill>
            <a:schemeClr val="bg2"/>
          </a:solidFill>
          <a:latin typeface="Arial" charset="0"/>
        </a:defRPr>
      </a:lvl4pPr>
      <a:lvl5pPr algn="l" rtl="0" fontAlgn="base">
        <a:spcBef>
          <a:spcPct val="0"/>
        </a:spcBef>
        <a:spcAft>
          <a:spcPct val="0"/>
        </a:spcAft>
        <a:defRPr sz="2800">
          <a:solidFill>
            <a:schemeClr val="bg2"/>
          </a:solidFill>
          <a:latin typeface="Arial" charset="0"/>
        </a:defRPr>
      </a:lvl5pPr>
      <a:lvl6pPr marL="457200" algn="l" rtl="0" fontAlgn="base">
        <a:spcBef>
          <a:spcPct val="0"/>
        </a:spcBef>
        <a:spcAft>
          <a:spcPct val="0"/>
        </a:spcAft>
        <a:defRPr sz="2800">
          <a:solidFill>
            <a:schemeClr val="bg2"/>
          </a:solidFill>
          <a:latin typeface="Arial" charset="0"/>
        </a:defRPr>
      </a:lvl6pPr>
      <a:lvl7pPr marL="914400" algn="l" rtl="0" fontAlgn="base">
        <a:spcBef>
          <a:spcPct val="0"/>
        </a:spcBef>
        <a:spcAft>
          <a:spcPct val="0"/>
        </a:spcAft>
        <a:defRPr sz="2800">
          <a:solidFill>
            <a:schemeClr val="bg2"/>
          </a:solidFill>
          <a:latin typeface="Arial" charset="0"/>
        </a:defRPr>
      </a:lvl7pPr>
      <a:lvl8pPr marL="1371600" algn="l" rtl="0" fontAlgn="base">
        <a:spcBef>
          <a:spcPct val="0"/>
        </a:spcBef>
        <a:spcAft>
          <a:spcPct val="0"/>
        </a:spcAft>
        <a:defRPr sz="2800">
          <a:solidFill>
            <a:schemeClr val="bg2"/>
          </a:solidFill>
          <a:latin typeface="Arial" charset="0"/>
        </a:defRPr>
      </a:lvl8pPr>
      <a:lvl9pPr marL="1828800" algn="l" rtl="0" fontAlgn="base">
        <a:spcBef>
          <a:spcPct val="0"/>
        </a:spcBef>
        <a:spcAft>
          <a:spcPct val="0"/>
        </a:spcAft>
        <a:defRPr sz="2800">
          <a:solidFill>
            <a:schemeClr val="bg2"/>
          </a:solidFill>
          <a:latin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defRPr sz="16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defRPr sz="14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defRPr sz="1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defRPr sz="12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9.gi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8.gif"/><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4.gif"/><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7.gif"/></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csmres.jmu.edu/geollab/Fichter/MetaRx/Migmatit.html" TargetMode="External"/><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csmres.jmu.edu/geollab/Fichter/MetaRx/Rocks/phyllite1.view2.html" TargetMode="External"/><Relationship Id="rId4" Type="http://schemas.openxmlformats.org/officeDocument/2006/relationships/image" Target="../media/image9.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705600" y="1828800"/>
            <a:ext cx="5283200" cy="2209800"/>
          </a:xfrm>
          <a:noFill/>
        </p:spPr>
        <p:txBody>
          <a:bodyPr/>
          <a:lstStyle/>
          <a:p>
            <a:r>
              <a:rPr lang="en-US" dirty="0"/>
              <a:t>Deformation Fabrics</a:t>
            </a:r>
            <a:br>
              <a:rPr lang="en-US" dirty="0"/>
            </a:br>
            <a:r>
              <a:rPr lang="en-US" dirty="0"/>
              <a:t>and Fabric Elements</a:t>
            </a:r>
          </a:p>
        </p:txBody>
      </p:sp>
      <p:sp>
        <p:nvSpPr>
          <p:cNvPr id="4" name="Rectangle 5"/>
          <p:cNvSpPr txBox="1">
            <a:spLocks noChangeArrowheads="1"/>
          </p:cNvSpPr>
          <p:nvPr/>
        </p:nvSpPr>
        <p:spPr bwMode="auto">
          <a:xfrm>
            <a:off x="3733800" y="4419600"/>
            <a:ext cx="6629400" cy="1828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chemeClr val="bg2"/>
              </a:buClr>
              <a:buSzPct val="75000"/>
              <a:buFont typeface="Wingdings" pitchFamily="2" charset="2"/>
              <a:defRPr sz="1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itchFamily="2" charset="2"/>
              <a:defRPr sz="1600">
                <a:solidFill>
                  <a:schemeClr val="tx1"/>
                </a:solidFill>
                <a:latin typeface="+mn-lt"/>
              </a:defRPr>
            </a:lvl2pPr>
            <a:lvl3pPr marL="1143000" indent="-228600" algn="l" rtl="0" fontAlgn="base">
              <a:spcBef>
                <a:spcPct val="20000"/>
              </a:spcBef>
              <a:spcAft>
                <a:spcPct val="0"/>
              </a:spcAft>
              <a:buClr>
                <a:schemeClr val="bg2"/>
              </a:buClr>
              <a:buSzPct val="65000"/>
              <a:buFont typeface="Wingdings" pitchFamily="2" charset="2"/>
              <a:defRPr sz="14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defRPr sz="1200">
                <a:solidFill>
                  <a:schemeClr val="tx1"/>
                </a:solidFill>
                <a:latin typeface="+mn-lt"/>
              </a:defRPr>
            </a:lvl4pPr>
            <a:lvl5pPr marL="2057400" indent="-228600" algn="l" rtl="0" fontAlgn="base">
              <a:spcBef>
                <a:spcPct val="20000"/>
              </a:spcBef>
              <a:spcAft>
                <a:spcPct val="0"/>
              </a:spcAft>
              <a:buClr>
                <a:schemeClr val="bg2"/>
              </a:buClr>
              <a:buFont typeface="Wingdings" pitchFamily="2" charset="2"/>
              <a:defRPr sz="12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defRPr sz="12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defRPr sz="12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defRPr sz="12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defRPr sz="1200">
                <a:solidFill>
                  <a:schemeClr val="tx1"/>
                </a:solidFill>
                <a:latin typeface="+mn-lt"/>
              </a:defRPr>
            </a:lvl9pPr>
          </a:lstStyle>
          <a:p>
            <a:pPr lvl="0" eaLnBrk="1" hangingPunct="1">
              <a:buClr>
                <a:srgbClr val="00007D"/>
              </a:buClr>
            </a:pPr>
            <a:r>
              <a:rPr lang="en-US" sz="2400" kern="0" dirty="0">
                <a:solidFill>
                  <a:srgbClr val="00007D"/>
                </a:solidFill>
              </a:rPr>
              <a:t>Earth Structure</a:t>
            </a:r>
            <a:br>
              <a:rPr lang="en-US" sz="2400" kern="0" dirty="0">
                <a:solidFill>
                  <a:srgbClr val="00007D"/>
                </a:solidFill>
              </a:rPr>
            </a:br>
            <a:r>
              <a:rPr lang="en-US" sz="2000" kern="0" dirty="0">
                <a:solidFill>
                  <a:srgbClr val="00007D"/>
                </a:solidFill>
              </a:rPr>
              <a:t>(Processes in Structural Geology &amp;Tectonics)</a:t>
            </a:r>
          </a:p>
          <a:p>
            <a:pPr lvl="0" eaLnBrk="1" hangingPunct="1">
              <a:buClr>
                <a:srgbClr val="00007D"/>
              </a:buClr>
            </a:pPr>
            <a:endParaRPr lang="en-US" sz="2000" kern="0" dirty="0">
              <a:solidFill>
                <a:srgbClr val="00007D"/>
              </a:solidFill>
            </a:endParaRPr>
          </a:p>
          <a:p>
            <a:pPr lvl="0" eaLnBrk="1" hangingPunct="1">
              <a:buClr>
                <a:srgbClr val="00007D"/>
              </a:buClr>
            </a:pPr>
            <a:r>
              <a:rPr lang="en-US" sz="2000" kern="0" dirty="0">
                <a:solidFill>
                  <a:srgbClr val="00007D"/>
                </a:solidFill>
              </a:rPr>
              <a:t>© Ben van der Pluijm</a:t>
            </a:r>
          </a:p>
          <a:p>
            <a:pPr lvl="0" eaLnBrk="1" hangingPunct="1">
              <a:buClr>
                <a:srgbClr val="00007D"/>
              </a:buClr>
            </a:pPr>
            <a:fld id="{31758DFA-22EC-4475-A55C-3124A4D51909}" type="datetime8">
              <a:rPr lang="en-US" sz="1100" kern="0">
                <a:solidFill>
                  <a:srgbClr val="00007D"/>
                </a:solidFill>
                <a:cs typeface="Arial" pitchFamily="34" charset="0"/>
              </a:rPr>
              <a:pPr lvl="0" eaLnBrk="1" hangingPunct="1">
                <a:buClr>
                  <a:srgbClr val="00007D"/>
                </a:buClr>
              </a:pPr>
              <a:t>9/15/2023 3:35 PM</a:t>
            </a:fld>
            <a:endParaRPr lang="en-US" sz="1100" kern="0" dirty="0">
              <a:solidFill>
                <a:srgbClr val="00007D"/>
              </a:solidFill>
              <a:cs typeface="Arial" pitchFamily="34" charset="0"/>
            </a:endParaRPr>
          </a:p>
        </p:txBody>
      </p:sp>
      <p:pic>
        <p:nvPicPr>
          <p:cNvPr id="5" name="Picture 4" descr="Diagram&#10;&#10;Description automatically generated">
            <a:extLst>
              <a:ext uri="{FF2B5EF4-FFF2-40B4-BE49-F238E27FC236}">
                <a16:creationId xmlns:a16="http://schemas.microsoft.com/office/drawing/2014/main" id="{A2BFE8CA-5FBB-4DCA-9CC5-C2DD16AE4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15588">
            <a:off x="1258566" y="818033"/>
            <a:ext cx="3940471" cy="3657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Fabrics &amp; Fabric Elements</a:t>
            </a:r>
          </a:p>
        </p:txBody>
      </p:sp>
      <p:sp>
        <p:nvSpPr>
          <p:cNvPr id="7" name="Slide Number Placeholder 4"/>
          <p:cNvSpPr>
            <a:spLocks noGrp="1"/>
          </p:cNvSpPr>
          <p:nvPr>
            <p:ph type="sldNum" sz="quarter" idx="11"/>
          </p:nvPr>
        </p:nvSpPr>
        <p:spPr/>
        <p:txBody>
          <a:bodyPr/>
          <a:lstStyle/>
          <a:p>
            <a:fld id="{3DB863EB-7E57-4DAD-B3D0-D16B5EC2ED28}" type="slidenum">
              <a:rPr lang="en-US"/>
              <a:pPr/>
              <a:t>10</a:t>
            </a:fld>
            <a:endParaRPr lang="en-US"/>
          </a:p>
        </p:txBody>
      </p:sp>
      <p:sp>
        <p:nvSpPr>
          <p:cNvPr id="39938" name="Rectangle 2"/>
          <p:cNvSpPr>
            <a:spLocks noGrp="1" noChangeArrowheads="1"/>
          </p:cNvSpPr>
          <p:nvPr>
            <p:ph type="title"/>
          </p:nvPr>
        </p:nvSpPr>
        <p:spPr/>
        <p:txBody>
          <a:bodyPr/>
          <a:lstStyle/>
          <a:p>
            <a:r>
              <a:rPr lang="en-US" dirty="0"/>
              <a:t>Spaced Cleavage</a:t>
            </a:r>
          </a:p>
        </p:txBody>
      </p:sp>
      <p:pic>
        <p:nvPicPr>
          <p:cNvPr id="39940" name="Picture 4"/>
          <p:cNvPicPr>
            <a:picLocks noChangeAspect="1" noChangeArrowheads="1"/>
          </p:cNvPicPr>
          <p:nvPr/>
        </p:nvPicPr>
        <p:blipFill rotWithShape="1">
          <a:blip r:embed="rId3" cstate="print"/>
          <a:srcRect b="25961"/>
          <a:stretch/>
        </p:blipFill>
        <p:spPr bwMode="auto">
          <a:xfrm>
            <a:off x="838200" y="1281112"/>
            <a:ext cx="5943600" cy="4433410"/>
          </a:xfrm>
          <a:prstGeom prst="rect">
            <a:avLst/>
          </a:prstGeom>
          <a:noFill/>
          <a:ln w="9525">
            <a:noFill/>
            <a:miter lim="800000"/>
            <a:headEnd/>
            <a:tailEnd/>
          </a:ln>
          <a:effectLst/>
        </p:spPr>
      </p:pic>
      <p:pic>
        <p:nvPicPr>
          <p:cNvPr id="4" name="Picture 3"/>
          <p:cNvPicPr>
            <a:picLocks noChangeAspect="1"/>
          </p:cNvPicPr>
          <p:nvPr/>
        </p:nvPicPr>
        <p:blipFill rotWithShape="1">
          <a:blip r:embed="rId4"/>
          <a:srcRect l="55556" b="14680"/>
          <a:stretch/>
        </p:blipFill>
        <p:spPr>
          <a:xfrm>
            <a:off x="7848600" y="1962619"/>
            <a:ext cx="2377440" cy="2265272"/>
          </a:xfrm>
          <a:prstGeom prst="rect">
            <a:avLst/>
          </a:prstGeom>
        </p:spPr>
      </p:pic>
      <p:sp>
        <p:nvSpPr>
          <p:cNvPr id="5" name="Rectangle 4"/>
          <p:cNvSpPr/>
          <p:nvPr/>
        </p:nvSpPr>
        <p:spPr bwMode="auto">
          <a:xfrm>
            <a:off x="1801812" y="3338512"/>
            <a:ext cx="838200" cy="9144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10" name="Straight Arrow Connector 9"/>
          <p:cNvCxnSpPr/>
          <p:nvPr/>
        </p:nvCxnSpPr>
        <p:spPr bwMode="auto">
          <a:xfrm flipV="1">
            <a:off x="2640012" y="3338512"/>
            <a:ext cx="1219200" cy="53340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2" name="Rectangle 1"/>
          <p:cNvSpPr/>
          <p:nvPr/>
        </p:nvSpPr>
        <p:spPr>
          <a:xfrm>
            <a:off x="1104976" y="5635823"/>
            <a:ext cx="2273379" cy="307777"/>
          </a:xfrm>
          <a:prstGeom prst="rect">
            <a:avLst/>
          </a:prstGeom>
        </p:spPr>
        <p:txBody>
          <a:bodyPr wrap="none">
            <a:spAutoFit/>
          </a:bodyPr>
          <a:lstStyle/>
          <a:p>
            <a:r>
              <a:rPr lang="en-US" sz="1400" dirty="0"/>
              <a:t>Harz Mountains, Germany</a:t>
            </a:r>
          </a:p>
        </p:txBody>
      </p:sp>
      <p:sp>
        <p:nvSpPr>
          <p:cNvPr id="3" name="Date Placeholder 2"/>
          <p:cNvSpPr>
            <a:spLocks noGrp="1"/>
          </p:cNvSpPr>
          <p:nvPr>
            <p:ph type="dt" sz="half" idx="12"/>
          </p:nvPr>
        </p:nvSpPr>
        <p:spPr/>
        <p:txBody>
          <a:bodyPr/>
          <a:lstStyle/>
          <a:p>
            <a:r>
              <a:rPr lang="en-US"/>
              <a:t>© Ben van der Pluijm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Fabrics &amp; Fabric Elements</a:t>
            </a:r>
          </a:p>
        </p:txBody>
      </p:sp>
      <p:sp>
        <p:nvSpPr>
          <p:cNvPr id="8" name="Slide Number Placeholder 3"/>
          <p:cNvSpPr>
            <a:spLocks noGrp="1"/>
          </p:cNvSpPr>
          <p:nvPr>
            <p:ph type="sldNum" sz="quarter" idx="11"/>
          </p:nvPr>
        </p:nvSpPr>
        <p:spPr/>
        <p:txBody>
          <a:bodyPr/>
          <a:lstStyle/>
          <a:p>
            <a:fld id="{CE868F43-39D6-4AD4-9351-5A1AA3209B05}" type="slidenum">
              <a:rPr lang="en-US"/>
              <a:pPr/>
              <a:t>11</a:t>
            </a:fld>
            <a:endParaRPr lang="en-US"/>
          </a:p>
        </p:txBody>
      </p:sp>
      <p:sp>
        <p:nvSpPr>
          <p:cNvPr id="19458" name="Rectangle 2"/>
          <p:cNvSpPr>
            <a:spLocks noGrp="1" noChangeArrowheads="1"/>
          </p:cNvSpPr>
          <p:nvPr>
            <p:ph type="title"/>
          </p:nvPr>
        </p:nvSpPr>
        <p:spPr/>
        <p:txBody>
          <a:bodyPr/>
          <a:lstStyle/>
          <a:p>
            <a:r>
              <a:rPr lang="en-US" dirty="0"/>
              <a:t>Microstructure of Cleavage</a:t>
            </a:r>
          </a:p>
        </p:txBody>
      </p:sp>
      <p:pic>
        <p:nvPicPr>
          <p:cNvPr id="19459" name="Picture 3" descr="slaty cleavage micro"/>
          <p:cNvPicPr>
            <a:picLocks noGrp="1" noChangeAspect="1" noChangeArrowheads="1"/>
          </p:cNvPicPr>
          <p:nvPr>
            <p:ph sz="quarter" idx="4294967295"/>
          </p:nvPr>
        </p:nvPicPr>
        <p:blipFill>
          <a:blip r:embed="rId3" cstate="print"/>
          <a:srcRect/>
          <a:stretch>
            <a:fillRect/>
          </a:stretch>
        </p:blipFill>
        <p:spPr>
          <a:xfrm>
            <a:off x="685800" y="1019176"/>
            <a:ext cx="5181600" cy="3587750"/>
          </a:xfrm>
          <a:noFill/>
          <a:ln/>
        </p:spPr>
      </p:pic>
      <p:pic>
        <p:nvPicPr>
          <p:cNvPr id="19460" name="Picture 4" descr="spaced cleavage micro"/>
          <p:cNvPicPr>
            <a:picLocks noGrp="1" noChangeAspect="1" noChangeArrowheads="1"/>
          </p:cNvPicPr>
          <p:nvPr>
            <p:ph sz="quarter" idx="4294967295"/>
          </p:nvPr>
        </p:nvPicPr>
        <p:blipFill>
          <a:blip r:embed="rId4" cstate="print"/>
          <a:srcRect/>
          <a:stretch>
            <a:fillRect/>
          </a:stretch>
        </p:blipFill>
        <p:spPr>
          <a:xfrm>
            <a:off x="6128578" y="3174520"/>
            <a:ext cx="4953000" cy="3289300"/>
          </a:xfrm>
          <a:noFill/>
          <a:ln/>
        </p:spPr>
      </p:pic>
      <p:sp>
        <p:nvSpPr>
          <p:cNvPr id="19461" name="Text Box 5"/>
          <p:cNvSpPr txBox="1">
            <a:spLocks noChangeArrowheads="1"/>
          </p:cNvSpPr>
          <p:nvPr/>
        </p:nvSpPr>
        <p:spPr bwMode="auto">
          <a:xfrm>
            <a:off x="685800" y="4650940"/>
            <a:ext cx="3657600" cy="707886"/>
          </a:xfrm>
          <a:prstGeom prst="rect">
            <a:avLst/>
          </a:prstGeom>
          <a:solidFill>
            <a:schemeClr val="bg1"/>
          </a:solidFill>
          <a:ln w="9525">
            <a:noFill/>
            <a:miter lim="800000"/>
            <a:headEnd/>
            <a:tailEnd/>
          </a:ln>
          <a:effectLst/>
        </p:spPr>
        <p:txBody>
          <a:bodyPr wrap="square">
            <a:spAutoFit/>
          </a:bodyPr>
          <a:lstStyle/>
          <a:p>
            <a:r>
              <a:rPr lang="en-US" sz="2000" dirty="0">
                <a:cs typeface="Arial" charset="0"/>
              </a:rPr>
              <a:t>slaty (=continuous) cleavage (2mm width of view)</a:t>
            </a:r>
          </a:p>
        </p:txBody>
      </p:sp>
      <p:sp>
        <p:nvSpPr>
          <p:cNvPr id="19462" name="Text Box 6"/>
          <p:cNvSpPr txBox="1">
            <a:spLocks noChangeArrowheads="1"/>
          </p:cNvSpPr>
          <p:nvPr/>
        </p:nvSpPr>
        <p:spPr bwMode="auto">
          <a:xfrm>
            <a:off x="3352800" y="5718026"/>
            <a:ext cx="2634974" cy="707886"/>
          </a:xfrm>
          <a:prstGeom prst="rect">
            <a:avLst/>
          </a:prstGeom>
          <a:solidFill>
            <a:schemeClr val="bg1"/>
          </a:solidFill>
          <a:ln w="9525">
            <a:noFill/>
            <a:miter lim="800000"/>
            <a:headEnd/>
            <a:tailEnd/>
          </a:ln>
          <a:effectLst/>
        </p:spPr>
        <p:txBody>
          <a:bodyPr wrap="square">
            <a:spAutoFit/>
          </a:bodyPr>
          <a:lstStyle/>
          <a:p>
            <a:pPr algn="r"/>
            <a:r>
              <a:rPr lang="en-US" sz="2000" dirty="0">
                <a:cs typeface="Arial" charset="0"/>
              </a:rPr>
              <a:t>spaced cleavage (6mm width of view)</a:t>
            </a:r>
          </a:p>
        </p:txBody>
      </p:sp>
      <p:pic>
        <p:nvPicPr>
          <p:cNvPr id="9" name="Picture 8"/>
          <p:cNvPicPr>
            <a:picLocks noChangeAspect="1"/>
          </p:cNvPicPr>
          <p:nvPr/>
        </p:nvPicPr>
        <p:blipFill rotWithShape="1">
          <a:blip r:embed="rId5"/>
          <a:srcRect b="14680"/>
          <a:stretch/>
        </p:blipFill>
        <p:spPr>
          <a:xfrm>
            <a:off x="6128578" y="1143000"/>
            <a:ext cx="4572000" cy="1936129"/>
          </a:xfrm>
          <a:prstGeom prst="rect">
            <a:avLst/>
          </a:prstGeom>
        </p:spPr>
      </p:pic>
      <p:sp>
        <p:nvSpPr>
          <p:cNvPr id="2" name="Date Placeholder 1"/>
          <p:cNvSpPr>
            <a:spLocks noGrp="1"/>
          </p:cNvSpPr>
          <p:nvPr>
            <p:ph type="dt" sz="half" idx="12"/>
          </p:nvPr>
        </p:nvSpPr>
        <p:spPr/>
        <p:txBody>
          <a:bodyPr/>
          <a:lstStyle/>
          <a:p>
            <a:r>
              <a:rPr lang="en-US"/>
              <a:t>© Ben van der Pluijm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Fabrics &amp; Fabric Elements</a:t>
            </a:r>
          </a:p>
        </p:txBody>
      </p:sp>
      <p:sp>
        <p:nvSpPr>
          <p:cNvPr id="7" name="Slide Number Placeholder 4"/>
          <p:cNvSpPr>
            <a:spLocks noGrp="1"/>
          </p:cNvSpPr>
          <p:nvPr>
            <p:ph type="sldNum" sz="quarter" idx="11"/>
          </p:nvPr>
        </p:nvSpPr>
        <p:spPr/>
        <p:txBody>
          <a:bodyPr/>
          <a:lstStyle/>
          <a:p>
            <a:fld id="{7DED3054-F8B7-4D3A-8C6F-92DF02C416E1}" type="slidenum">
              <a:rPr lang="en-US"/>
              <a:pPr/>
              <a:t>12</a:t>
            </a:fld>
            <a:endParaRPr lang="en-US"/>
          </a:p>
        </p:txBody>
      </p:sp>
      <p:sp>
        <p:nvSpPr>
          <p:cNvPr id="46082" name="Rectangle 2"/>
          <p:cNvSpPr>
            <a:spLocks noGrp="1" noChangeArrowheads="1"/>
          </p:cNvSpPr>
          <p:nvPr>
            <p:ph type="title"/>
          </p:nvPr>
        </p:nvSpPr>
        <p:spPr/>
        <p:txBody>
          <a:bodyPr/>
          <a:lstStyle/>
          <a:p>
            <a:r>
              <a:rPr lang="en-US" dirty="0"/>
              <a:t>Crenulation cleavage (microfolds)</a:t>
            </a:r>
          </a:p>
        </p:txBody>
      </p:sp>
      <p:pic>
        <p:nvPicPr>
          <p:cNvPr id="46084" name="Picture 4"/>
          <p:cNvPicPr>
            <a:picLocks noChangeAspect="1" noChangeArrowheads="1"/>
          </p:cNvPicPr>
          <p:nvPr/>
        </p:nvPicPr>
        <p:blipFill>
          <a:blip r:embed="rId3" cstate="print"/>
          <a:srcRect/>
          <a:stretch>
            <a:fillRect/>
          </a:stretch>
        </p:blipFill>
        <p:spPr bwMode="auto">
          <a:xfrm>
            <a:off x="7670800" y="685800"/>
            <a:ext cx="3378200" cy="5600700"/>
          </a:xfrm>
          <a:prstGeom prst="rect">
            <a:avLst/>
          </a:prstGeom>
          <a:noFill/>
          <a:ln w="9525">
            <a:noFill/>
            <a:miter lim="800000"/>
            <a:headEnd/>
            <a:tailEnd/>
          </a:ln>
          <a:effectLst/>
        </p:spPr>
      </p:pic>
      <p:pic>
        <p:nvPicPr>
          <p:cNvPr id="46088" name="Picture 8" descr="crenulation micro"/>
          <p:cNvPicPr>
            <a:picLocks noChangeAspect="1" noChangeArrowheads="1"/>
          </p:cNvPicPr>
          <p:nvPr/>
        </p:nvPicPr>
        <p:blipFill>
          <a:blip r:embed="rId4" cstate="print"/>
          <a:srcRect/>
          <a:stretch>
            <a:fillRect/>
          </a:stretch>
        </p:blipFill>
        <p:spPr bwMode="auto">
          <a:xfrm>
            <a:off x="3352800" y="4099424"/>
            <a:ext cx="3148760" cy="2067686"/>
          </a:xfrm>
          <a:prstGeom prst="rect">
            <a:avLst/>
          </a:prstGeom>
          <a:noFill/>
        </p:spPr>
      </p:pic>
      <p:pic>
        <p:nvPicPr>
          <p:cNvPr id="46089" name="Picture 9" descr="van1113"/>
          <p:cNvPicPr>
            <a:picLocks noChangeAspect="1" noChangeArrowheads="1"/>
          </p:cNvPicPr>
          <p:nvPr/>
        </p:nvPicPr>
        <p:blipFill>
          <a:blip r:embed="rId5" cstate="print"/>
          <a:srcRect/>
          <a:stretch>
            <a:fillRect/>
          </a:stretch>
        </p:blipFill>
        <p:spPr bwMode="auto">
          <a:xfrm>
            <a:off x="1324429" y="1008956"/>
            <a:ext cx="5486400" cy="1803400"/>
          </a:xfrm>
          <a:prstGeom prst="rect">
            <a:avLst/>
          </a:prstGeom>
          <a:noFill/>
        </p:spPr>
      </p:pic>
      <p:sp>
        <p:nvSpPr>
          <p:cNvPr id="2" name="Rectangle 1"/>
          <p:cNvSpPr/>
          <p:nvPr/>
        </p:nvSpPr>
        <p:spPr>
          <a:xfrm>
            <a:off x="990600" y="2850071"/>
            <a:ext cx="6019800" cy="1015663"/>
          </a:xfrm>
          <a:prstGeom prst="rect">
            <a:avLst/>
          </a:prstGeom>
        </p:spPr>
        <p:txBody>
          <a:bodyPr wrap="square">
            <a:spAutoFit/>
          </a:bodyPr>
          <a:lstStyle/>
          <a:p>
            <a:r>
              <a:rPr lang="en-US" sz="2000" dirty="0"/>
              <a:t>Categories of crenulation cleavage: </a:t>
            </a:r>
            <a:br>
              <a:rPr lang="en-US" sz="2000" dirty="0"/>
            </a:br>
            <a:r>
              <a:rPr lang="en-US" sz="2000" dirty="0"/>
              <a:t>(b) symmetric, and (c) asymmetric crenulation cleavage.</a:t>
            </a:r>
          </a:p>
        </p:txBody>
      </p:sp>
      <p:sp>
        <p:nvSpPr>
          <p:cNvPr id="3" name="TextBox 2"/>
          <p:cNvSpPr txBox="1"/>
          <p:nvPr/>
        </p:nvSpPr>
        <p:spPr>
          <a:xfrm>
            <a:off x="1930400" y="5643890"/>
            <a:ext cx="1202952" cy="523220"/>
          </a:xfrm>
          <a:prstGeom prst="rect">
            <a:avLst/>
          </a:prstGeom>
          <a:noFill/>
        </p:spPr>
        <p:txBody>
          <a:bodyPr wrap="square" rtlCol="0">
            <a:spAutoFit/>
          </a:bodyPr>
          <a:lstStyle/>
          <a:p>
            <a:pPr algn="r"/>
            <a:r>
              <a:rPr lang="en-US" sz="1400" dirty="0"/>
              <a:t>(3mm width of view)</a:t>
            </a:r>
          </a:p>
        </p:txBody>
      </p:sp>
      <p:sp>
        <p:nvSpPr>
          <p:cNvPr id="4" name="Date Placeholder 3"/>
          <p:cNvSpPr>
            <a:spLocks noGrp="1"/>
          </p:cNvSpPr>
          <p:nvPr>
            <p:ph type="dt" sz="half" idx="12"/>
          </p:nvPr>
        </p:nvSpPr>
        <p:spPr/>
        <p:txBody>
          <a:bodyPr/>
          <a:lstStyle/>
          <a:p>
            <a:r>
              <a:rPr lang="en-US"/>
              <a:t>© Ben van der Pluijm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a:spLocks noGrp="1"/>
          </p:cNvSpPr>
          <p:nvPr>
            <p:ph type="ftr" sz="quarter" idx="10"/>
          </p:nvPr>
        </p:nvSpPr>
        <p:spPr/>
        <p:txBody>
          <a:bodyPr/>
          <a:lstStyle/>
          <a:p>
            <a:r>
              <a:rPr lang="en-US"/>
              <a:t>Fabrics &amp; Fabric Elements</a:t>
            </a:r>
          </a:p>
        </p:txBody>
      </p:sp>
      <p:sp>
        <p:nvSpPr>
          <p:cNvPr id="9" name="Slide Number Placeholder 3"/>
          <p:cNvSpPr>
            <a:spLocks noGrp="1"/>
          </p:cNvSpPr>
          <p:nvPr>
            <p:ph type="sldNum" sz="quarter" idx="11"/>
          </p:nvPr>
        </p:nvSpPr>
        <p:spPr/>
        <p:txBody>
          <a:bodyPr/>
          <a:lstStyle/>
          <a:p>
            <a:fld id="{58069913-8A23-4EBE-8DE0-C493D2567BB0}" type="slidenum">
              <a:rPr lang="en-US"/>
              <a:pPr/>
              <a:t>13</a:t>
            </a:fld>
            <a:endParaRPr lang="en-US"/>
          </a:p>
        </p:txBody>
      </p:sp>
      <p:sp>
        <p:nvSpPr>
          <p:cNvPr id="16386" name="Rectangle 2"/>
          <p:cNvSpPr>
            <a:spLocks noGrp="1" noChangeArrowheads="1"/>
          </p:cNvSpPr>
          <p:nvPr>
            <p:ph type="title"/>
          </p:nvPr>
        </p:nvSpPr>
        <p:spPr/>
        <p:txBody>
          <a:bodyPr/>
          <a:lstStyle/>
          <a:p>
            <a:r>
              <a:rPr lang="en-US" dirty="0"/>
              <a:t>Axial Plane Cleavage and Cleavage Refraction</a:t>
            </a:r>
          </a:p>
        </p:txBody>
      </p:sp>
      <p:pic>
        <p:nvPicPr>
          <p:cNvPr id="16387" name="Picture 3" descr="slaty cleavage fold"/>
          <p:cNvPicPr>
            <a:picLocks noChangeAspect="1" noChangeArrowheads="1"/>
          </p:cNvPicPr>
          <p:nvPr/>
        </p:nvPicPr>
        <p:blipFill>
          <a:blip r:embed="rId3" cstate="print"/>
          <a:srcRect/>
          <a:stretch>
            <a:fillRect/>
          </a:stretch>
        </p:blipFill>
        <p:spPr bwMode="auto">
          <a:xfrm>
            <a:off x="629331" y="1530886"/>
            <a:ext cx="5029200" cy="3394075"/>
          </a:xfrm>
          <a:prstGeom prst="rect">
            <a:avLst/>
          </a:prstGeom>
          <a:noFill/>
        </p:spPr>
      </p:pic>
      <p:grpSp>
        <p:nvGrpSpPr>
          <p:cNvPr id="16388" name="Group 4"/>
          <p:cNvGrpSpPr>
            <a:grpSpLocks noChangeAspect="1"/>
          </p:cNvGrpSpPr>
          <p:nvPr/>
        </p:nvGrpSpPr>
        <p:grpSpPr bwMode="auto">
          <a:xfrm>
            <a:off x="7113314" y="3373437"/>
            <a:ext cx="4343400" cy="2874963"/>
            <a:chOff x="2880" y="1625"/>
            <a:chExt cx="2688" cy="1779"/>
          </a:xfrm>
        </p:grpSpPr>
        <p:pic>
          <p:nvPicPr>
            <p:cNvPr id="16389" name="Picture 5" descr="cleavage refraction"/>
            <p:cNvPicPr>
              <a:picLocks noChangeAspect="1" noChangeArrowheads="1"/>
            </p:cNvPicPr>
            <p:nvPr/>
          </p:nvPicPr>
          <p:blipFill>
            <a:blip r:embed="rId4" cstate="print"/>
            <a:srcRect/>
            <a:stretch>
              <a:fillRect/>
            </a:stretch>
          </p:blipFill>
          <p:spPr bwMode="auto">
            <a:xfrm>
              <a:off x="2880" y="1625"/>
              <a:ext cx="2688" cy="1779"/>
            </a:xfrm>
            <a:prstGeom prst="rect">
              <a:avLst/>
            </a:prstGeom>
            <a:noFill/>
          </p:spPr>
        </p:pic>
        <p:sp>
          <p:nvSpPr>
            <p:cNvPr id="16390" name="Line 6"/>
            <p:cNvSpPr>
              <a:spLocks noChangeAspect="1" noChangeShapeType="1"/>
            </p:cNvSpPr>
            <p:nvPr/>
          </p:nvSpPr>
          <p:spPr bwMode="auto">
            <a:xfrm flipV="1">
              <a:off x="4176" y="1800"/>
              <a:ext cx="144" cy="1200"/>
            </a:xfrm>
            <a:prstGeom prst="line">
              <a:avLst/>
            </a:prstGeom>
            <a:noFill/>
            <a:ln w="76200">
              <a:solidFill>
                <a:schemeClr val="bg1"/>
              </a:solidFill>
              <a:round/>
              <a:headEnd/>
              <a:tailEnd type="stealth" w="med" len="lg"/>
            </a:ln>
            <a:effectLst/>
          </p:spPr>
          <p:txBody>
            <a:bodyPr/>
            <a:lstStyle/>
            <a:p>
              <a:endParaRPr lang="en-US"/>
            </a:p>
          </p:txBody>
        </p:sp>
      </p:grpSp>
      <p:sp>
        <p:nvSpPr>
          <p:cNvPr id="2" name="TextBox 1"/>
          <p:cNvSpPr txBox="1"/>
          <p:nvPr/>
        </p:nvSpPr>
        <p:spPr>
          <a:xfrm>
            <a:off x="548106" y="4924961"/>
            <a:ext cx="6515722" cy="1323439"/>
          </a:xfrm>
          <a:prstGeom prst="rect">
            <a:avLst/>
          </a:prstGeom>
          <a:noFill/>
        </p:spPr>
        <p:txBody>
          <a:bodyPr wrap="square" rtlCol="0">
            <a:spAutoFit/>
          </a:bodyPr>
          <a:lstStyle/>
          <a:p>
            <a:r>
              <a:rPr lang="en-US" sz="2000" dirty="0"/>
              <a:t>Axial plane, slaty cleavage (Cantabria, Spain)</a:t>
            </a:r>
          </a:p>
          <a:p>
            <a:endParaRPr lang="en-US" sz="2000" dirty="0"/>
          </a:p>
          <a:p>
            <a:pPr algn="r"/>
            <a:r>
              <a:rPr lang="en-US" sz="2000" dirty="0"/>
              <a:t>Spaced Cleavage refraction (Eifel, Germ.);</a:t>
            </a:r>
            <a:br>
              <a:rPr lang="en-US" sz="2000" dirty="0"/>
            </a:br>
            <a:r>
              <a:rPr lang="en-US" sz="2000" dirty="0"/>
              <a:t>width of view is ~15 cm</a:t>
            </a:r>
          </a:p>
        </p:txBody>
      </p:sp>
      <p:sp>
        <p:nvSpPr>
          <p:cNvPr id="3" name="TextBox 2"/>
          <p:cNvSpPr txBox="1"/>
          <p:nvPr/>
        </p:nvSpPr>
        <p:spPr>
          <a:xfrm>
            <a:off x="9757003" y="3373437"/>
            <a:ext cx="1749197" cy="646331"/>
          </a:xfrm>
          <a:prstGeom prst="rect">
            <a:avLst/>
          </a:prstGeom>
          <a:noFill/>
        </p:spPr>
        <p:txBody>
          <a:bodyPr wrap="none" rtlCol="0">
            <a:spAutoFit/>
          </a:bodyPr>
          <a:lstStyle/>
          <a:p>
            <a:pPr algn="ctr"/>
            <a:r>
              <a:rPr lang="en-US" dirty="0" err="1">
                <a:solidFill>
                  <a:schemeClr val="bg1"/>
                </a:solidFill>
              </a:rPr>
              <a:t>Younging</a:t>
            </a:r>
            <a:endParaRPr lang="en-US" dirty="0">
              <a:solidFill>
                <a:schemeClr val="bg1"/>
              </a:solidFill>
            </a:endParaRPr>
          </a:p>
          <a:p>
            <a:pPr algn="ctr"/>
            <a:r>
              <a:rPr lang="en-US" dirty="0">
                <a:solidFill>
                  <a:schemeClr val="bg1"/>
                </a:solidFill>
              </a:rPr>
              <a:t> direction (“up”)</a:t>
            </a:r>
          </a:p>
        </p:txBody>
      </p:sp>
      <p:sp>
        <p:nvSpPr>
          <p:cNvPr id="4" name="Date Placeholder 3"/>
          <p:cNvSpPr>
            <a:spLocks noGrp="1"/>
          </p:cNvSpPr>
          <p:nvPr>
            <p:ph type="dt" sz="half" idx="12"/>
          </p:nvPr>
        </p:nvSpPr>
        <p:spPr/>
        <p:txBody>
          <a:bodyPr/>
          <a:lstStyle/>
          <a:p>
            <a:r>
              <a:rPr lang="en-US"/>
              <a:t>© Ben van der Pluijm</a:t>
            </a:r>
          </a:p>
        </p:txBody>
      </p:sp>
      <p:pic>
        <p:nvPicPr>
          <p:cNvPr id="12" name="Picture 4">
            <a:extLst>
              <a:ext uri="{FF2B5EF4-FFF2-40B4-BE49-F238E27FC236}">
                <a16:creationId xmlns:a16="http://schemas.microsoft.com/office/drawing/2014/main" id="{AFB6CBD2-5ECE-4881-B25B-51A50739AC0D}"/>
              </a:ext>
            </a:extLst>
          </p:cNvPr>
          <p:cNvPicPr>
            <a:picLocks noChangeAspect="1" noChangeArrowheads="1"/>
          </p:cNvPicPr>
          <p:nvPr/>
        </p:nvPicPr>
        <p:blipFill>
          <a:blip r:embed="rId5" cstate="print"/>
          <a:srcRect b="6189"/>
          <a:stretch>
            <a:fillRect/>
          </a:stretch>
        </p:blipFill>
        <p:spPr bwMode="auto">
          <a:xfrm>
            <a:off x="5142409" y="990600"/>
            <a:ext cx="2743200" cy="3001746"/>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Synopsis: Fold-Cleavage Relationships</a:t>
            </a:r>
          </a:p>
        </p:txBody>
      </p:sp>
      <p:sp>
        <p:nvSpPr>
          <p:cNvPr id="4" name="Footer Placeholder 3"/>
          <p:cNvSpPr>
            <a:spLocks noGrp="1"/>
          </p:cNvSpPr>
          <p:nvPr>
            <p:ph type="ftr" sz="quarter" idx="10"/>
          </p:nvPr>
        </p:nvSpPr>
        <p:spPr/>
        <p:txBody>
          <a:bodyPr/>
          <a:lstStyle/>
          <a:p>
            <a:r>
              <a:rPr lang="en-US"/>
              <a:t>Fabrics &amp; Fabric Elements</a:t>
            </a:r>
          </a:p>
        </p:txBody>
      </p:sp>
      <p:sp>
        <p:nvSpPr>
          <p:cNvPr id="5" name="Slide Number Placeholder 4"/>
          <p:cNvSpPr>
            <a:spLocks noGrp="1"/>
          </p:cNvSpPr>
          <p:nvPr>
            <p:ph type="sldNum" sz="quarter" idx="11"/>
          </p:nvPr>
        </p:nvSpPr>
        <p:spPr/>
        <p:txBody>
          <a:bodyPr/>
          <a:lstStyle/>
          <a:p>
            <a:fld id="{4BFE8585-D5AF-453B-A6DD-7170AF372ED0}" type="slidenum">
              <a:rPr lang="en-US"/>
              <a:pPr/>
              <a:t>14</a:t>
            </a:fld>
            <a:endParaRPr lang="en-US"/>
          </a:p>
        </p:txBody>
      </p:sp>
      <p:sp>
        <p:nvSpPr>
          <p:cNvPr id="6" name="Date Placeholder 5"/>
          <p:cNvSpPr>
            <a:spLocks noGrp="1"/>
          </p:cNvSpPr>
          <p:nvPr>
            <p:ph type="dt" sz="half" idx="12"/>
          </p:nvPr>
        </p:nvSpPr>
        <p:spPr/>
        <p:txBody>
          <a:bodyPr/>
          <a:lstStyle/>
          <a:p>
            <a:r>
              <a:rPr lang="en-US"/>
              <a:t>© Ben van der Pluijm</a:t>
            </a:r>
          </a:p>
        </p:txBody>
      </p:sp>
      <p:sp>
        <p:nvSpPr>
          <p:cNvPr id="2" name="Rectangle 1"/>
          <p:cNvSpPr/>
          <p:nvPr/>
        </p:nvSpPr>
        <p:spPr>
          <a:xfrm>
            <a:off x="478970" y="5597664"/>
            <a:ext cx="8763000" cy="707886"/>
          </a:xfrm>
          <a:prstGeom prst="rect">
            <a:avLst/>
          </a:prstGeom>
        </p:spPr>
        <p:txBody>
          <a:bodyPr wrap="square">
            <a:spAutoFit/>
          </a:bodyPr>
          <a:lstStyle/>
          <a:p>
            <a:r>
              <a:rPr lang="en-US" sz="2000" dirty="0"/>
              <a:t>Note cleavage-bedding relationships and cleavage refraction in upright and overturned limbs of upward-facing and downward-facing folds.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580757"/>
            <a:ext cx="7772400" cy="3905643"/>
          </a:xfrm>
          <a:prstGeom prst="rect">
            <a:avLst/>
          </a:prstGeom>
        </p:spPr>
      </p:pic>
      <p:sp>
        <p:nvSpPr>
          <p:cNvPr id="7" name="Rectangle 6"/>
          <p:cNvSpPr/>
          <p:nvPr/>
        </p:nvSpPr>
        <p:spPr>
          <a:xfrm>
            <a:off x="478970" y="914400"/>
            <a:ext cx="6683829" cy="707886"/>
          </a:xfrm>
          <a:prstGeom prst="rect">
            <a:avLst/>
          </a:prstGeom>
        </p:spPr>
        <p:txBody>
          <a:bodyPr wrap="square">
            <a:spAutoFit/>
          </a:bodyPr>
          <a:lstStyle/>
          <a:p>
            <a:r>
              <a:rPr lang="en-US" sz="2000" dirty="0"/>
              <a:t>Fold generations (F</a:t>
            </a:r>
            <a:r>
              <a:rPr lang="en-US" sz="2000" baseline="-25000" dirty="0"/>
              <a:t>1</a:t>
            </a:r>
            <a:r>
              <a:rPr lang="en-US" sz="2000" dirty="0"/>
              <a:t>, F</a:t>
            </a:r>
            <a:r>
              <a:rPr lang="en-US" sz="2000" baseline="-25000" dirty="0"/>
              <a:t>2</a:t>
            </a:r>
            <a:r>
              <a:rPr lang="en-US" sz="2000" dirty="0"/>
              <a:t>), Fold Facing, Fold (a)symmetry, (axial plane) Cleavages (S</a:t>
            </a:r>
            <a:r>
              <a:rPr lang="en-US" sz="2000" baseline="-25000" dirty="0"/>
              <a:t>1</a:t>
            </a:r>
            <a:r>
              <a:rPr lang="en-US" sz="2000" dirty="0"/>
              <a:t>, S</a:t>
            </a:r>
            <a:r>
              <a:rPr lang="en-US" sz="2000" baseline="-25000" dirty="0"/>
              <a:t>2</a:t>
            </a:r>
            <a:r>
              <a:rPr lang="en-US" sz="2000" dirty="0"/>
              <a:t>), Cleavage refraction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Fabrics &amp; Fabric Elements</a:t>
            </a:r>
          </a:p>
        </p:txBody>
      </p:sp>
      <p:sp>
        <p:nvSpPr>
          <p:cNvPr id="5" name="Slide Number Placeholder 4"/>
          <p:cNvSpPr>
            <a:spLocks noGrp="1"/>
          </p:cNvSpPr>
          <p:nvPr>
            <p:ph type="sldNum" sz="quarter" idx="11"/>
          </p:nvPr>
        </p:nvSpPr>
        <p:spPr/>
        <p:txBody>
          <a:bodyPr/>
          <a:lstStyle/>
          <a:p>
            <a:fld id="{31393220-302A-46B8-8B9C-526BED22118C}" type="slidenum">
              <a:rPr lang="en-US"/>
              <a:pPr/>
              <a:t>15</a:t>
            </a:fld>
            <a:endParaRPr lang="en-US"/>
          </a:p>
        </p:txBody>
      </p:sp>
      <p:sp>
        <p:nvSpPr>
          <p:cNvPr id="49154" name="Rectangle 2"/>
          <p:cNvSpPr>
            <a:spLocks noGrp="1" noChangeArrowheads="1"/>
          </p:cNvSpPr>
          <p:nvPr>
            <p:ph type="title"/>
          </p:nvPr>
        </p:nvSpPr>
        <p:spPr/>
        <p:txBody>
          <a:bodyPr/>
          <a:lstStyle/>
          <a:p>
            <a:r>
              <a:rPr lang="en-US" dirty="0"/>
              <a:t>Cleavage and Strain</a:t>
            </a:r>
          </a:p>
        </p:txBody>
      </p:sp>
      <p:pic>
        <p:nvPicPr>
          <p:cNvPr id="49157" name="Picture 5" descr="11_18 reduction spots"/>
          <p:cNvPicPr>
            <a:picLocks noChangeAspect="1" noChangeArrowheads="1"/>
          </p:cNvPicPr>
          <p:nvPr/>
        </p:nvPicPr>
        <p:blipFill>
          <a:blip r:embed="rId3" cstate="print"/>
          <a:srcRect/>
          <a:stretch>
            <a:fillRect/>
          </a:stretch>
        </p:blipFill>
        <p:spPr bwMode="auto">
          <a:xfrm rot="21022282">
            <a:off x="829932" y="1569665"/>
            <a:ext cx="4023360" cy="2686222"/>
          </a:xfrm>
          <a:prstGeom prst="rect">
            <a:avLst/>
          </a:prstGeom>
          <a:noFill/>
        </p:spPr>
      </p:pic>
      <p:pic>
        <p:nvPicPr>
          <p:cNvPr id="7" name="Picture 1"/>
          <p:cNvPicPr>
            <a:picLocks noChangeAspect="1" noChangeArrowheads="1"/>
          </p:cNvPicPr>
          <p:nvPr/>
        </p:nvPicPr>
        <p:blipFill>
          <a:blip r:embed="rId4" cstate="print"/>
          <a:srcRect/>
          <a:stretch>
            <a:fillRect/>
          </a:stretch>
        </p:blipFill>
        <p:spPr bwMode="auto">
          <a:xfrm>
            <a:off x="5529648" y="1295401"/>
            <a:ext cx="5671752" cy="4810125"/>
          </a:xfrm>
          <a:prstGeom prst="rect">
            <a:avLst/>
          </a:prstGeom>
          <a:noFill/>
          <a:ln w="9525">
            <a:noFill/>
            <a:miter lim="800000"/>
            <a:headEnd/>
            <a:tailEnd/>
          </a:ln>
        </p:spPr>
      </p:pic>
      <p:sp>
        <p:nvSpPr>
          <p:cNvPr id="8" name="TextBox 7"/>
          <p:cNvSpPr txBox="1"/>
          <p:nvPr/>
        </p:nvSpPr>
        <p:spPr>
          <a:xfrm>
            <a:off x="8196648" y="2373868"/>
            <a:ext cx="3524174" cy="584775"/>
          </a:xfrm>
          <a:prstGeom prst="rect">
            <a:avLst/>
          </a:prstGeom>
          <a:solidFill>
            <a:schemeClr val="bg1"/>
          </a:solidFill>
        </p:spPr>
        <p:txBody>
          <a:bodyPr wrap="square" rtlCol="0">
            <a:spAutoFit/>
          </a:bodyPr>
          <a:lstStyle/>
          <a:p>
            <a:r>
              <a:rPr lang="en-US" sz="1600" dirty="0"/>
              <a:t>k=1, </a:t>
            </a:r>
            <a:r>
              <a:rPr lang="el-GR" sz="1600" dirty="0"/>
              <a:t>Δ</a:t>
            </a:r>
            <a:r>
              <a:rPr lang="en-US" sz="1600" dirty="0"/>
              <a:t>=0        </a:t>
            </a:r>
            <a:r>
              <a:rPr lang="en-US" sz="1600" dirty="0">
                <a:solidFill>
                  <a:srgbClr val="FF0000"/>
                </a:solidFill>
              </a:rPr>
              <a:t>k=1, </a:t>
            </a:r>
            <a:r>
              <a:rPr lang="el-GR" sz="1600" dirty="0">
                <a:solidFill>
                  <a:srgbClr val="FF0000"/>
                </a:solidFill>
              </a:rPr>
              <a:t>Δ</a:t>
            </a:r>
            <a:r>
              <a:rPr lang="en-US" sz="1600" dirty="0">
                <a:solidFill>
                  <a:srgbClr val="FF0000"/>
                </a:solidFill>
              </a:rPr>
              <a:t>= -0.5 			(50% </a:t>
            </a:r>
            <a:r>
              <a:rPr lang="en-US" sz="1600" dirty="0" err="1">
                <a:solidFill>
                  <a:srgbClr val="FF0000"/>
                </a:solidFill>
              </a:rPr>
              <a:t>vol</a:t>
            </a:r>
            <a:r>
              <a:rPr lang="en-US" sz="1600" dirty="0">
                <a:solidFill>
                  <a:srgbClr val="FF0000"/>
                </a:solidFill>
              </a:rPr>
              <a:t> loss)</a:t>
            </a:r>
          </a:p>
        </p:txBody>
      </p:sp>
      <p:pic>
        <p:nvPicPr>
          <p:cNvPr id="9" name="Picture 4" descr="van0414"/>
          <p:cNvPicPr>
            <a:picLocks noChangeAspect="1" noChangeArrowheads="1"/>
          </p:cNvPicPr>
          <p:nvPr/>
        </p:nvPicPr>
        <p:blipFill rotWithShape="1">
          <a:blip r:embed="rId5" cstate="print"/>
          <a:srcRect l="52699" t="32419" b="36695"/>
          <a:stretch/>
        </p:blipFill>
        <p:spPr bwMode="auto">
          <a:xfrm>
            <a:off x="8882449" y="990600"/>
            <a:ext cx="1547813" cy="1331536"/>
          </a:xfrm>
          <a:prstGeom prst="rect">
            <a:avLst/>
          </a:prstGeom>
          <a:noFill/>
        </p:spPr>
      </p:pic>
      <p:sp>
        <p:nvSpPr>
          <p:cNvPr id="10" name="Rectangle 9"/>
          <p:cNvSpPr/>
          <p:nvPr/>
        </p:nvSpPr>
        <p:spPr>
          <a:xfrm>
            <a:off x="9263448" y="3925670"/>
            <a:ext cx="2217352" cy="830997"/>
          </a:xfrm>
          <a:prstGeom prst="rect">
            <a:avLst/>
          </a:prstGeom>
          <a:solidFill>
            <a:srgbClr val="FF0000">
              <a:alpha val="10196"/>
            </a:srgbClr>
          </a:solidFill>
          <a:ln>
            <a:solidFill>
              <a:srgbClr val="FF0000"/>
            </a:solidFill>
          </a:ln>
        </p:spPr>
        <p:txBody>
          <a:bodyPr wrap="square">
            <a:spAutoFit/>
          </a:bodyPr>
          <a:lstStyle/>
          <a:p>
            <a:r>
              <a:rPr lang="en-US" sz="1600" dirty="0"/>
              <a:t>Region representing hundreds of strain analyses in slates</a:t>
            </a:r>
          </a:p>
        </p:txBody>
      </p:sp>
      <p:cxnSp>
        <p:nvCxnSpPr>
          <p:cNvPr id="11" name="Straight Arrow Connector 10"/>
          <p:cNvCxnSpPr/>
          <p:nvPr/>
        </p:nvCxnSpPr>
        <p:spPr bwMode="auto">
          <a:xfrm flipH="1">
            <a:off x="8026400" y="4352762"/>
            <a:ext cx="1201627" cy="40390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3" name="Oval 2"/>
          <p:cNvSpPr/>
          <p:nvPr/>
        </p:nvSpPr>
        <p:spPr bwMode="auto">
          <a:xfrm rot="2491499">
            <a:off x="7392706" y="4011023"/>
            <a:ext cx="928330" cy="1455392"/>
          </a:xfrm>
          <a:prstGeom prst="ellipse">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 name="Rectangle 1"/>
          <p:cNvSpPr/>
          <p:nvPr/>
        </p:nvSpPr>
        <p:spPr>
          <a:xfrm>
            <a:off x="769552" y="4870818"/>
            <a:ext cx="3209390" cy="1077218"/>
          </a:xfrm>
          <a:prstGeom prst="rect">
            <a:avLst/>
          </a:prstGeom>
        </p:spPr>
        <p:txBody>
          <a:bodyPr wrap="square">
            <a:spAutoFit/>
          </a:bodyPr>
          <a:lstStyle/>
          <a:p>
            <a:r>
              <a:rPr lang="en-US" sz="1600" dirty="0"/>
              <a:t>Ellipsoidal reduction spots in slate (elliptical in x-section) after strain and volume change, </a:t>
            </a:r>
            <a:r>
              <a:rPr lang="el-GR" sz="1600" dirty="0"/>
              <a:t>Δ</a:t>
            </a:r>
            <a:r>
              <a:rPr lang="en-US" sz="1600" dirty="0"/>
              <a:t> (Appalachians, USA).</a:t>
            </a:r>
          </a:p>
        </p:txBody>
      </p:sp>
      <p:sp>
        <p:nvSpPr>
          <p:cNvPr id="6" name="Date Placeholder 5"/>
          <p:cNvSpPr>
            <a:spLocks noGrp="1"/>
          </p:cNvSpPr>
          <p:nvPr>
            <p:ph type="dt" sz="half" idx="12"/>
          </p:nvPr>
        </p:nvSpPr>
        <p:spPr/>
        <p:txBody>
          <a:bodyPr/>
          <a:lstStyle/>
          <a:p>
            <a:r>
              <a:rPr lang="en-US"/>
              <a:t>© Ben van der Pluijm</a:t>
            </a:r>
          </a:p>
        </p:txBody>
      </p:sp>
      <p:sp>
        <p:nvSpPr>
          <p:cNvPr id="12" name="TextBox 11"/>
          <p:cNvSpPr txBox="1"/>
          <p:nvPr/>
        </p:nvSpPr>
        <p:spPr>
          <a:xfrm>
            <a:off x="10212076" y="838200"/>
            <a:ext cx="1508746" cy="584775"/>
          </a:xfrm>
          <a:prstGeom prst="rect">
            <a:avLst/>
          </a:prstGeom>
          <a:noFill/>
        </p:spPr>
        <p:txBody>
          <a:bodyPr wrap="none" rtlCol="0">
            <a:spAutoFit/>
          </a:bodyPr>
          <a:lstStyle/>
          <a:p>
            <a:r>
              <a:rPr lang="en-US" sz="1600" dirty="0"/>
              <a:t>Plane strain </a:t>
            </a:r>
            <a:br>
              <a:rPr lang="en-US" sz="1600" dirty="0"/>
            </a:br>
            <a:r>
              <a:rPr lang="en-US" sz="1600" dirty="0"/>
              <a:t>k=1: X&gt;Y=1&gt;Z</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a:t>Fabrics &amp; Fabric Elements</a:t>
            </a:r>
          </a:p>
        </p:txBody>
      </p:sp>
      <p:sp>
        <p:nvSpPr>
          <p:cNvPr id="11" name="Slide Number Placeholder 4"/>
          <p:cNvSpPr>
            <a:spLocks noGrp="1"/>
          </p:cNvSpPr>
          <p:nvPr>
            <p:ph type="sldNum" sz="quarter" idx="11"/>
          </p:nvPr>
        </p:nvSpPr>
        <p:spPr/>
        <p:txBody>
          <a:bodyPr/>
          <a:lstStyle/>
          <a:p>
            <a:fld id="{9FBCB1C7-FD1B-4457-92BE-2DA31074F719}" type="slidenum">
              <a:rPr lang="en-US"/>
              <a:pPr/>
              <a:t>16</a:t>
            </a:fld>
            <a:endParaRPr lang="en-US"/>
          </a:p>
        </p:txBody>
      </p:sp>
      <p:sp>
        <p:nvSpPr>
          <p:cNvPr id="50178" name="Rectangle 2"/>
          <p:cNvSpPr>
            <a:spLocks noGrp="1" noChangeArrowheads="1"/>
          </p:cNvSpPr>
          <p:nvPr>
            <p:ph type="title"/>
          </p:nvPr>
        </p:nvSpPr>
        <p:spPr/>
        <p:txBody>
          <a:bodyPr/>
          <a:lstStyle/>
          <a:p>
            <a:r>
              <a:rPr lang="en-US" dirty="0"/>
              <a:t>Foliations and Strain: Volume Change</a:t>
            </a:r>
          </a:p>
        </p:txBody>
      </p:sp>
      <p:pic>
        <p:nvPicPr>
          <p:cNvPr id="50182" name="Picture 6" descr="van1120"/>
          <p:cNvPicPr>
            <a:picLocks noChangeAspect="1" noChangeArrowheads="1"/>
          </p:cNvPicPr>
          <p:nvPr/>
        </p:nvPicPr>
        <p:blipFill>
          <a:blip r:embed="rId3" cstate="print"/>
          <a:srcRect/>
          <a:stretch>
            <a:fillRect/>
          </a:stretch>
        </p:blipFill>
        <p:spPr bwMode="auto">
          <a:xfrm>
            <a:off x="2438400" y="3754437"/>
            <a:ext cx="4740848" cy="2417763"/>
          </a:xfrm>
          <a:prstGeom prst="rect">
            <a:avLst/>
          </a:prstGeom>
          <a:noFill/>
        </p:spPr>
      </p:pic>
      <p:sp>
        <p:nvSpPr>
          <p:cNvPr id="50183" name="Text Box 7"/>
          <p:cNvSpPr txBox="1">
            <a:spLocks noChangeArrowheads="1"/>
          </p:cNvSpPr>
          <p:nvPr/>
        </p:nvSpPr>
        <p:spPr bwMode="auto">
          <a:xfrm>
            <a:off x="7772401" y="4495800"/>
            <a:ext cx="3962399" cy="1015663"/>
          </a:xfrm>
          <a:prstGeom prst="rect">
            <a:avLst/>
          </a:prstGeom>
          <a:noFill/>
          <a:ln w="9525">
            <a:noFill/>
            <a:miter lim="800000"/>
            <a:headEnd/>
            <a:tailEnd/>
          </a:ln>
          <a:effectLst/>
        </p:spPr>
        <p:txBody>
          <a:bodyPr wrap="square">
            <a:spAutoFit/>
          </a:bodyPr>
          <a:lstStyle/>
          <a:p>
            <a:r>
              <a:rPr lang="en-US" sz="2000" dirty="0"/>
              <a:t>Volume change based on immoveable phases (TiO</a:t>
            </a:r>
            <a:r>
              <a:rPr lang="en-US" sz="2000" baseline="-25000" dirty="0"/>
              <a:t>2</a:t>
            </a:r>
            <a:r>
              <a:rPr lang="en-US" sz="2000" dirty="0"/>
              <a:t>, Y, </a:t>
            </a:r>
            <a:r>
              <a:rPr lang="en-US" sz="2000" dirty="0" err="1"/>
              <a:t>Zr</a:t>
            </a:r>
            <a:r>
              <a:rPr lang="en-US" sz="2000" dirty="0"/>
              <a:t>):</a:t>
            </a:r>
          </a:p>
          <a:p>
            <a:r>
              <a:rPr lang="en-US" sz="2000" dirty="0"/>
              <a:t>~45% volume loss in slates</a:t>
            </a:r>
          </a:p>
        </p:txBody>
      </p:sp>
      <p:grpSp>
        <p:nvGrpSpPr>
          <p:cNvPr id="50185" name="Group 9"/>
          <p:cNvGrpSpPr>
            <a:grpSpLocks/>
          </p:cNvGrpSpPr>
          <p:nvPr/>
        </p:nvGrpSpPr>
        <p:grpSpPr bwMode="auto">
          <a:xfrm>
            <a:off x="2590800" y="1047750"/>
            <a:ext cx="5400675" cy="2381250"/>
            <a:chOff x="1248" y="660"/>
            <a:chExt cx="3402" cy="1500"/>
          </a:xfrm>
        </p:grpSpPr>
        <p:pic>
          <p:nvPicPr>
            <p:cNvPr id="50181" name="Picture 5" descr="van1119"/>
            <p:cNvPicPr>
              <a:picLocks noChangeAspect="1" noChangeArrowheads="1"/>
            </p:cNvPicPr>
            <p:nvPr/>
          </p:nvPicPr>
          <p:blipFill>
            <a:blip r:embed="rId4" cstate="print"/>
            <a:srcRect/>
            <a:stretch>
              <a:fillRect/>
            </a:stretch>
          </p:blipFill>
          <p:spPr bwMode="auto">
            <a:xfrm>
              <a:off x="1248" y="660"/>
              <a:ext cx="3264" cy="1500"/>
            </a:xfrm>
            <a:prstGeom prst="rect">
              <a:avLst/>
            </a:prstGeom>
            <a:noFill/>
          </p:spPr>
        </p:pic>
        <p:sp>
          <p:nvSpPr>
            <p:cNvPr id="50184" name="Text Box 8"/>
            <p:cNvSpPr txBox="1">
              <a:spLocks noChangeArrowheads="1"/>
            </p:cNvSpPr>
            <p:nvPr/>
          </p:nvSpPr>
          <p:spPr bwMode="auto">
            <a:xfrm>
              <a:off x="3732" y="1536"/>
              <a:ext cx="918" cy="465"/>
            </a:xfrm>
            <a:prstGeom prst="rect">
              <a:avLst/>
            </a:prstGeom>
            <a:solidFill>
              <a:schemeClr val="bg1"/>
            </a:solidFill>
            <a:ln w="9525">
              <a:noFill/>
              <a:miter lim="800000"/>
              <a:headEnd/>
              <a:tailEnd/>
            </a:ln>
            <a:effectLst/>
          </p:spPr>
          <p:txBody>
            <a:bodyPr wrap="none">
              <a:spAutoFit/>
            </a:bodyPr>
            <a:lstStyle/>
            <a:p>
              <a:r>
                <a:rPr lang="en-US" sz="1400"/>
                <a:t>   w’’ = w’ &lt; w</a:t>
              </a:r>
            </a:p>
            <a:p>
              <a:r>
                <a:rPr lang="en-US" sz="1400"/>
                <a:t>     l’’ &gt; l</a:t>
              </a:r>
            </a:p>
            <a:p>
              <a:r>
                <a:rPr lang="en-US" sz="1400"/>
                <a:t>A</a:t>
              </a:r>
              <a:r>
                <a:rPr lang="en-US" sz="1400" baseline="-25000"/>
                <a:t>3</a:t>
              </a:r>
              <a:r>
                <a:rPr lang="en-US" sz="1400"/>
                <a:t> = l’’ x w’’ = A</a:t>
              </a:r>
              <a:r>
                <a:rPr lang="en-US" sz="1400" baseline="-25000"/>
                <a:t>1</a:t>
              </a:r>
            </a:p>
          </p:txBody>
        </p:sp>
      </p:grpSp>
      <p:sp>
        <p:nvSpPr>
          <p:cNvPr id="50186" name="Text Box 10"/>
          <p:cNvSpPr txBox="1">
            <a:spLocks noChangeArrowheads="1"/>
          </p:cNvSpPr>
          <p:nvPr/>
        </p:nvSpPr>
        <p:spPr bwMode="auto">
          <a:xfrm>
            <a:off x="8412413" y="2774365"/>
            <a:ext cx="2377574" cy="707886"/>
          </a:xfrm>
          <a:prstGeom prst="rect">
            <a:avLst/>
          </a:prstGeom>
          <a:noFill/>
          <a:ln w="9525">
            <a:noFill/>
            <a:miter lim="800000"/>
            <a:headEnd/>
            <a:tailEnd/>
          </a:ln>
          <a:effectLst/>
        </p:spPr>
        <p:txBody>
          <a:bodyPr wrap="none">
            <a:spAutoFit/>
          </a:bodyPr>
          <a:lstStyle/>
          <a:p>
            <a:r>
              <a:rPr lang="en-US" sz="2000" dirty="0"/>
              <a:t>b. Volume loss</a:t>
            </a:r>
          </a:p>
          <a:p>
            <a:r>
              <a:rPr lang="en-US" sz="2000" dirty="0"/>
              <a:t>c. Constant volume</a:t>
            </a:r>
          </a:p>
        </p:txBody>
      </p:sp>
      <p:sp>
        <p:nvSpPr>
          <p:cNvPr id="50187" name="Rectangle 11"/>
          <p:cNvSpPr>
            <a:spLocks noChangeArrowheads="1"/>
          </p:cNvSpPr>
          <p:nvPr/>
        </p:nvSpPr>
        <p:spPr bwMode="auto">
          <a:xfrm>
            <a:off x="4038600" y="2438400"/>
            <a:ext cx="609600" cy="457200"/>
          </a:xfrm>
          <a:prstGeom prst="rect">
            <a:avLst/>
          </a:prstGeom>
          <a:solidFill>
            <a:schemeClr val="bg1"/>
          </a:solidFill>
          <a:ln w="9525">
            <a:noFill/>
            <a:miter lim="800000"/>
            <a:headEnd/>
            <a:tailEnd/>
          </a:ln>
          <a:effectLst/>
        </p:spPr>
        <p:txBody>
          <a:bodyPr wrap="none" anchor="ctr"/>
          <a:lstStyle/>
          <a:p>
            <a:endParaRPr lang="en-US"/>
          </a:p>
        </p:txBody>
      </p:sp>
      <p:sp>
        <p:nvSpPr>
          <p:cNvPr id="2" name="Rectangle 1"/>
          <p:cNvSpPr/>
          <p:nvPr/>
        </p:nvSpPr>
        <p:spPr bwMode="auto">
          <a:xfrm>
            <a:off x="3931920" y="3840480"/>
            <a:ext cx="1737360" cy="1645920"/>
          </a:xfrm>
          <a:prstGeom prst="rect">
            <a:avLst/>
          </a:prstGeom>
          <a:solidFill>
            <a:srgbClr val="CC99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Date Placeholder 2"/>
          <p:cNvSpPr>
            <a:spLocks noGrp="1"/>
          </p:cNvSpPr>
          <p:nvPr>
            <p:ph type="dt" sz="half" idx="12"/>
          </p:nvPr>
        </p:nvSpPr>
        <p:spPr/>
        <p:txBody>
          <a:bodyPr/>
          <a:lstStyle/>
          <a:p>
            <a:r>
              <a:rPr lang="en-US"/>
              <a:t>© Ben van der Pluijm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Fabrics &amp; Fabric Elements</a:t>
            </a:r>
          </a:p>
        </p:txBody>
      </p:sp>
      <p:sp>
        <p:nvSpPr>
          <p:cNvPr id="6" name="Slide Number Placeholder 4"/>
          <p:cNvSpPr>
            <a:spLocks noGrp="1"/>
          </p:cNvSpPr>
          <p:nvPr>
            <p:ph type="sldNum" sz="quarter" idx="11"/>
          </p:nvPr>
        </p:nvSpPr>
        <p:spPr/>
        <p:txBody>
          <a:bodyPr/>
          <a:lstStyle/>
          <a:p>
            <a:fld id="{D62C0ED9-1F6A-490D-A878-1C9FF69047C1}" type="slidenum">
              <a:rPr lang="en-US"/>
              <a:pPr/>
              <a:t>17</a:t>
            </a:fld>
            <a:endParaRPr lang="en-US"/>
          </a:p>
        </p:txBody>
      </p:sp>
      <p:sp>
        <p:nvSpPr>
          <p:cNvPr id="40962" name="Rectangle 2"/>
          <p:cNvSpPr>
            <a:spLocks noGrp="1" noChangeArrowheads="1"/>
          </p:cNvSpPr>
          <p:nvPr>
            <p:ph type="title"/>
          </p:nvPr>
        </p:nvSpPr>
        <p:spPr/>
        <p:txBody>
          <a:bodyPr/>
          <a:lstStyle/>
          <a:p>
            <a:r>
              <a:rPr lang="en-US" dirty="0"/>
              <a:t>Cleavage Formation</a:t>
            </a:r>
          </a:p>
        </p:txBody>
      </p:sp>
      <p:pic>
        <p:nvPicPr>
          <p:cNvPr id="40966" name="Picture 6" descr="van1106"/>
          <p:cNvPicPr>
            <a:picLocks noChangeAspect="1" noChangeArrowheads="1"/>
          </p:cNvPicPr>
          <p:nvPr/>
        </p:nvPicPr>
        <p:blipFill>
          <a:blip r:embed="rId3" cstate="print"/>
          <a:srcRect/>
          <a:stretch>
            <a:fillRect/>
          </a:stretch>
        </p:blipFill>
        <p:spPr bwMode="auto">
          <a:xfrm>
            <a:off x="6344655" y="877884"/>
            <a:ext cx="4114800" cy="5544011"/>
          </a:xfrm>
          <a:prstGeom prst="rect">
            <a:avLst/>
          </a:prstGeom>
          <a:noFill/>
        </p:spPr>
      </p:pic>
      <p:sp>
        <p:nvSpPr>
          <p:cNvPr id="40968" name="Rectangle 8"/>
          <p:cNvSpPr>
            <a:spLocks noChangeArrowheads="1"/>
          </p:cNvSpPr>
          <p:nvPr/>
        </p:nvSpPr>
        <p:spPr bwMode="auto">
          <a:xfrm>
            <a:off x="838200" y="1295400"/>
            <a:ext cx="5029200" cy="4708981"/>
          </a:xfrm>
          <a:prstGeom prst="rect">
            <a:avLst/>
          </a:prstGeom>
          <a:noFill/>
          <a:ln w="9525">
            <a:noFill/>
            <a:miter lim="800000"/>
            <a:headEnd/>
            <a:tailEnd/>
          </a:ln>
          <a:effectLst/>
        </p:spPr>
        <p:txBody>
          <a:bodyPr wrap="square">
            <a:spAutoFit/>
          </a:bodyPr>
          <a:lstStyle/>
          <a:p>
            <a:pPr marL="457200" indent="-457200">
              <a:buFontTx/>
              <a:buAutoNum type="alphaLcParenBoth"/>
            </a:pPr>
            <a:r>
              <a:rPr lang="en-US" sz="2000" dirty="0"/>
              <a:t>Pre-cleavage. In some areas greater initial concentration of clay. </a:t>
            </a:r>
          </a:p>
          <a:p>
            <a:pPr marL="457200" indent="-457200">
              <a:buFontTx/>
              <a:buAutoNum type="alphaLcParenBoth"/>
            </a:pPr>
            <a:endParaRPr lang="en-US" sz="2000" dirty="0"/>
          </a:p>
          <a:p>
            <a:pPr marL="457200" indent="-457200">
              <a:buFontTx/>
              <a:buAutoNum type="alphaLcParenBoth"/>
            </a:pPr>
            <a:r>
              <a:rPr lang="en-US" sz="2000" dirty="0"/>
              <a:t>Incipient cleavage. As shortening and grain solution occur, zones with greater clay concentration evolve into incipient cleavage domains. Grains are preferentially dissolved on faces perpendicular to </a:t>
            </a:r>
            <a:r>
              <a:rPr lang="en-US" sz="2000" dirty="0">
                <a:latin typeface="Symbol" pitchFamily="18" charset="2"/>
              </a:rPr>
              <a:t>s</a:t>
            </a:r>
            <a:r>
              <a:rPr lang="en-US" sz="2000" baseline="-25000" dirty="0"/>
              <a:t>1</a:t>
            </a:r>
            <a:r>
              <a:rPr lang="en-US" sz="2000" dirty="0"/>
              <a:t> and clay flakes rotate.  (pencil cleavage; next)</a:t>
            </a:r>
          </a:p>
          <a:p>
            <a:pPr marL="457200" indent="-457200">
              <a:buFontTx/>
              <a:buAutoNum type="alphaLcParenBoth"/>
            </a:pPr>
            <a:endParaRPr lang="en-US" sz="2000" dirty="0"/>
          </a:p>
          <a:p>
            <a:pPr marL="457200" indent="-457200"/>
            <a:r>
              <a:rPr lang="en-US" sz="2000" dirty="0"/>
              <a:t>(c) Cleavage. Clay flakes packed tightly together and only small relicts of soluble mineral grains visible. (continuous/slaty cleavage)</a:t>
            </a:r>
          </a:p>
        </p:txBody>
      </p:sp>
      <p:sp>
        <p:nvSpPr>
          <p:cNvPr id="2" name="Date Placeholder 1"/>
          <p:cNvSpPr>
            <a:spLocks noGrp="1"/>
          </p:cNvSpPr>
          <p:nvPr>
            <p:ph type="dt" sz="half" idx="12"/>
          </p:nvPr>
        </p:nvSpPr>
        <p:spPr/>
        <p:txBody>
          <a:bodyPr/>
          <a:lstStyle/>
          <a:p>
            <a:r>
              <a:rPr lang="en-US"/>
              <a:t>© Ben van der Pluijm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Fabrics &amp; Fabric Elements</a:t>
            </a:r>
          </a:p>
        </p:txBody>
      </p:sp>
      <p:sp>
        <p:nvSpPr>
          <p:cNvPr id="7" name="Slide Number Placeholder 4"/>
          <p:cNvSpPr>
            <a:spLocks noGrp="1"/>
          </p:cNvSpPr>
          <p:nvPr>
            <p:ph type="sldNum" sz="quarter" idx="11"/>
          </p:nvPr>
        </p:nvSpPr>
        <p:spPr/>
        <p:txBody>
          <a:bodyPr/>
          <a:lstStyle/>
          <a:p>
            <a:fld id="{A5AB85F5-4475-447D-88DE-4CC7C65AD088}" type="slidenum">
              <a:rPr lang="en-US"/>
              <a:pPr/>
              <a:t>18</a:t>
            </a:fld>
            <a:endParaRPr lang="en-US"/>
          </a:p>
        </p:txBody>
      </p:sp>
      <p:sp>
        <p:nvSpPr>
          <p:cNvPr id="43010" name="Rectangle 2"/>
          <p:cNvSpPr>
            <a:spLocks noGrp="1" noChangeArrowheads="1"/>
          </p:cNvSpPr>
          <p:nvPr>
            <p:ph type="title"/>
          </p:nvPr>
        </p:nvSpPr>
        <p:spPr/>
        <p:txBody>
          <a:bodyPr/>
          <a:lstStyle/>
          <a:p>
            <a:r>
              <a:rPr lang="en-US" dirty="0"/>
              <a:t>Pencil Cleavage (early cleavage development stage)</a:t>
            </a:r>
          </a:p>
        </p:txBody>
      </p:sp>
      <p:pic>
        <p:nvPicPr>
          <p:cNvPr id="43014" name="Picture 6" descr="11_8 Pencils"/>
          <p:cNvPicPr>
            <a:picLocks noChangeAspect="1" noChangeArrowheads="1"/>
          </p:cNvPicPr>
          <p:nvPr/>
        </p:nvPicPr>
        <p:blipFill>
          <a:blip r:embed="rId3" cstate="print"/>
          <a:srcRect/>
          <a:stretch>
            <a:fillRect/>
          </a:stretch>
        </p:blipFill>
        <p:spPr bwMode="auto">
          <a:xfrm>
            <a:off x="6094414" y="914400"/>
            <a:ext cx="4040187" cy="2643188"/>
          </a:xfrm>
          <a:prstGeom prst="rect">
            <a:avLst/>
          </a:prstGeom>
          <a:noFill/>
        </p:spPr>
      </p:pic>
      <p:pic>
        <p:nvPicPr>
          <p:cNvPr id="43015" name="Picture 7" descr="Pencils_Fig2b"/>
          <p:cNvPicPr>
            <a:picLocks noChangeAspect="1" noChangeArrowheads="1"/>
          </p:cNvPicPr>
          <p:nvPr/>
        </p:nvPicPr>
        <p:blipFill>
          <a:blip r:embed="rId4" cstate="print"/>
          <a:srcRect/>
          <a:stretch>
            <a:fillRect/>
          </a:stretch>
        </p:blipFill>
        <p:spPr bwMode="auto">
          <a:xfrm>
            <a:off x="6096000" y="3778250"/>
            <a:ext cx="4038600" cy="2698750"/>
          </a:xfrm>
          <a:prstGeom prst="rect">
            <a:avLst/>
          </a:prstGeom>
          <a:noFill/>
        </p:spPr>
      </p:pic>
      <p:pic>
        <p:nvPicPr>
          <p:cNvPr id="43016" name="Picture 8" descr="van1109"/>
          <p:cNvPicPr>
            <a:picLocks noChangeAspect="1" noChangeArrowheads="1"/>
          </p:cNvPicPr>
          <p:nvPr/>
        </p:nvPicPr>
        <p:blipFill>
          <a:blip r:embed="rId5" cstate="print"/>
          <a:srcRect/>
          <a:stretch>
            <a:fillRect/>
          </a:stretch>
        </p:blipFill>
        <p:spPr bwMode="auto">
          <a:xfrm>
            <a:off x="1295400" y="1066801"/>
            <a:ext cx="3429000" cy="5205359"/>
          </a:xfrm>
          <a:prstGeom prst="rect">
            <a:avLst/>
          </a:prstGeom>
          <a:noFill/>
        </p:spPr>
      </p:pic>
      <p:sp>
        <p:nvSpPr>
          <p:cNvPr id="2" name="Rectangle 1"/>
          <p:cNvSpPr/>
          <p:nvPr/>
        </p:nvSpPr>
        <p:spPr bwMode="auto">
          <a:xfrm>
            <a:off x="4038600" y="3557588"/>
            <a:ext cx="762000" cy="7858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Right Arrow 2"/>
          <p:cNvSpPr/>
          <p:nvPr/>
        </p:nvSpPr>
        <p:spPr bwMode="auto">
          <a:xfrm rot="21293586">
            <a:off x="4246861" y="3717922"/>
            <a:ext cx="1474219" cy="207966"/>
          </a:xfrm>
          <a:prstGeom prst="rightArrow">
            <a:avLst/>
          </a:prstGeom>
          <a:solidFill>
            <a:srgbClr val="CC9900"/>
          </a:solidFill>
          <a:ln w="63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Date Placeholder 3"/>
          <p:cNvSpPr>
            <a:spLocks noGrp="1"/>
          </p:cNvSpPr>
          <p:nvPr>
            <p:ph type="dt" sz="half" idx="12"/>
          </p:nvPr>
        </p:nvSpPr>
        <p:spPr/>
        <p:txBody>
          <a:bodyPr/>
          <a:lstStyle/>
          <a:p>
            <a:r>
              <a:rPr lang="en-US"/>
              <a:t>© Ben van der Pluijm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Fabrics &amp; Fabric Elements</a:t>
            </a:r>
          </a:p>
        </p:txBody>
      </p:sp>
      <p:sp>
        <p:nvSpPr>
          <p:cNvPr id="6" name="Slide Number Placeholder 4"/>
          <p:cNvSpPr>
            <a:spLocks noGrp="1"/>
          </p:cNvSpPr>
          <p:nvPr>
            <p:ph type="sldNum" sz="quarter" idx="11"/>
          </p:nvPr>
        </p:nvSpPr>
        <p:spPr/>
        <p:txBody>
          <a:bodyPr/>
          <a:lstStyle/>
          <a:p>
            <a:fld id="{458E6D7A-7821-4B73-9351-BDD8EDEAA4BA}" type="slidenum">
              <a:rPr lang="en-US"/>
              <a:pPr/>
              <a:t>19</a:t>
            </a:fld>
            <a:endParaRPr lang="en-US"/>
          </a:p>
        </p:txBody>
      </p:sp>
      <p:sp>
        <p:nvSpPr>
          <p:cNvPr id="47106" name="Rectangle 2"/>
          <p:cNvSpPr>
            <a:spLocks noGrp="1" noChangeArrowheads="1"/>
          </p:cNvSpPr>
          <p:nvPr>
            <p:ph type="title"/>
          </p:nvPr>
        </p:nvSpPr>
        <p:spPr/>
        <p:txBody>
          <a:bodyPr/>
          <a:lstStyle/>
          <a:p>
            <a:r>
              <a:rPr lang="en-US" dirty="0"/>
              <a:t>Cleavage Differentiation</a:t>
            </a:r>
          </a:p>
        </p:txBody>
      </p:sp>
      <p:pic>
        <p:nvPicPr>
          <p:cNvPr id="47108" name="Picture 4" descr="differentiated cren cleav"/>
          <p:cNvPicPr>
            <a:picLocks noChangeAspect="1" noChangeArrowheads="1"/>
          </p:cNvPicPr>
          <p:nvPr/>
        </p:nvPicPr>
        <p:blipFill>
          <a:blip r:embed="rId3" cstate="print"/>
          <a:srcRect/>
          <a:stretch>
            <a:fillRect/>
          </a:stretch>
        </p:blipFill>
        <p:spPr bwMode="auto">
          <a:xfrm>
            <a:off x="743284" y="1248200"/>
            <a:ext cx="3325091" cy="2200853"/>
          </a:xfrm>
          <a:prstGeom prst="rect">
            <a:avLst/>
          </a:prstGeom>
          <a:noFill/>
        </p:spPr>
      </p:pic>
      <p:pic>
        <p:nvPicPr>
          <p:cNvPr id="47111" name="Picture 7" descr="van1115"/>
          <p:cNvPicPr>
            <a:picLocks noChangeAspect="1" noChangeArrowheads="1"/>
          </p:cNvPicPr>
          <p:nvPr/>
        </p:nvPicPr>
        <p:blipFill>
          <a:blip r:embed="rId4" cstate="print"/>
          <a:srcRect/>
          <a:stretch>
            <a:fillRect/>
          </a:stretch>
        </p:blipFill>
        <p:spPr bwMode="auto">
          <a:xfrm>
            <a:off x="2209800" y="3886200"/>
            <a:ext cx="7772400" cy="2518262"/>
          </a:xfrm>
          <a:prstGeom prst="rect">
            <a:avLst/>
          </a:prstGeom>
          <a:noFill/>
        </p:spPr>
      </p:pic>
      <p:sp>
        <p:nvSpPr>
          <p:cNvPr id="2" name="Rectangle 1"/>
          <p:cNvSpPr/>
          <p:nvPr/>
        </p:nvSpPr>
        <p:spPr>
          <a:xfrm>
            <a:off x="4514516" y="1659404"/>
            <a:ext cx="6934200" cy="1938992"/>
          </a:xfrm>
          <a:prstGeom prst="rect">
            <a:avLst/>
          </a:prstGeom>
        </p:spPr>
        <p:txBody>
          <a:bodyPr wrap="square">
            <a:spAutoFit/>
          </a:bodyPr>
          <a:lstStyle/>
          <a:p>
            <a:pPr marL="342900" indent="-342900">
              <a:buAutoNum type="alphaLcParenBoth"/>
            </a:pPr>
            <a:r>
              <a:rPr lang="en-US" sz="2000" dirty="0"/>
              <a:t>Near homogeneous fabric, before migration of quartz. </a:t>
            </a:r>
          </a:p>
          <a:p>
            <a:pPr marL="342900" indent="-342900">
              <a:buAutoNum type="alphaLcParenBoth"/>
            </a:pPr>
            <a:r>
              <a:rPr lang="en-US" sz="2000" dirty="0"/>
              <a:t>Quartz accumulates in hinges of crenulations, and phyllosilicates concentrated in limbs, resulting in compositionally distinct bands. </a:t>
            </a:r>
          </a:p>
          <a:p>
            <a:pPr marL="342900" indent="-342900">
              <a:buAutoNum type="alphaLcParenBoth"/>
            </a:pPr>
            <a:r>
              <a:rPr lang="en-US" sz="2000" dirty="0"/>
              <a:t>Complete </a:t>
            </a:r>
            <a:r>
              <a:rPr lang="en-US" dirty="0"/>
              <a:t>transposition</a:t>
            </a:r>
            <a:r>
              <a:rPr lang="en-US" sz="2000" dirty="0"/>
              <a:t> of S</a:t>
            </a:r>
            <a:r>
              <a:rPr lang="en-US" sz="2000" baseline="-25000" dirty="0"/>
              <a:t>1</a:t>
            </a:r>
            <a:r>
              <a:rPr lang="en-US" sz="2000" dirty="0"/>
              <a:t> foliation into a new S</a:t>
            </a:r>
            <a:r>
              <a:rPr lang="en-US" sz="2000" baseline="-25000" dirty="0"/>
              <a:t>2</a:t>
            </a:r>
            <a:r>
              <a:rPr lang="en-US" sz="2000" dirty="0"/>
              <a:t> cleavage (or schistosity).</a:t>
            </a:r>
          </a:p>
        </p:txBody>
      </p:sp>
      <p:sp>
        <p:nvSpPr>
          <p:cNvPr id="3" name="TextBox 2"/>
          <p:cNvSpPr txBox="1"/>
          <p:nvPr/>
        </p:nvSpPr>
        <p:spPr>
          <a:xfrm>
            <a:off x="1981200" y="3505200"/>
            <a:ext cx="1678665" cy="276999"/>
          </a:xfrm>
          <a:prstGeom prst="rect">
            <a:avLst/>
          </a:prstGeom>
          <a:noFill/>
        </p:spPr>
        <p:txBody>
          <a:bodyPr wrap="none" rtlCol="0">
            <a:spAutoFit/>
          </a:bodyPr>
          <a:lstStyle/>
          <a:p>
            <a:r>
              <a:rPr lang="en-US" sz="1200" dirty="0"/>
              <a:t>(0.5mm width of view)</a:t>
            </a:r>
          </a:p>
        </p:txBody>
      </p:sp>
      <p:sp>
        <p:nvSpPr>
          <p:cNvPr id="4" name="Date Placeholder 3"/>
          <p:cNvSpPr>
            <a:spLocks noGrp="1"/>
          </p:cNvSpPr>
          <p:nvPr>
            <p:ph type="dt" sz="half" idx="12"/>
          </p:nvPr>
        </p:nvSpPr>
        <p:spPr/>
        <p:txBody>
          <a:bodyPr/>
          <a:lstStyle/>
          <a:p>
            <a:r>
              <a:rPr lang="en-US"/>
              <a:t>© Ben van der Pluijm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Discuss …</a:t>
            </a:r>
          </a:p>
        </p:txBody>
      </p:sp>
      <p:sp>
        <p:nvSpPr>
          <p:cNvPr id="3" name="Content Placeholder 2"/>
          <p:cNvSpPr>
            <a:spLocks noGrp="1"/>
          </p:cNvSpPr>
          <p:nvPr>
            <p:ph idx="1"/>
          </p:nvPr>
        </p:nvSpPr>
        <p:spPr>
          <a:xfrm>
            <a:off x="609600" y="1066800"/>
            <a:ext cx="5386545" cy="5105400"/>
          </a:xfrm>
        </p:spPr>
        <p:txBody>
          <a:bodyPr/>
          <a:lstStyle/>
          <a:p>
            <a:r>
              <a:rPr lang="en-US" sz="2400" dirty="0"/>
              <a:t>Deformation Fabrics and Fabric Elements:</a:t>
            </a:r>
          </a:p>
          <a:p>
            <a:pPr>
              <a:buFont typeface="Arial" panose="020B0604020202020204" pitchFamily="34" charset="0"/>
              <a:buChar char="•"/>
            </a:pPr>
            <a:r>
              <a:rPr lang="en-US" sz="2000" dirty="0"/>
              <a:t>Foliations</a:t>
            </a:r>
          </a:p>
          <a:p>
            <a:pPr lvl="1">
              <a:buFont typeface="Arial" panose="020B0604020202020204" pitchFamily="34" charset="0"/>
              <a:buChar char="•"/>
            </a:pPr>
            <a:r>
              <a:rPr lang="en-US" sz="1800" dirty="0"/>
              <a:t>By metamorphic grade,</a:t>
            </a:r>
            <a:br>
              <a:rPr lang="en-US" sz="1800" dirty="0"/>
            </a:br>
            <a:r>
              <a:rPr lang="en-US" sz="1800" dirty="0"/>
              <a:t>cleavage to </a:t>
            </a:r>
            <a:r>
              <a:rPr lang="en-US" sz="1800"/>
              <a:t>gneissosity</a:t>
            </a:r>
            <a:endParaRPr lang="en-US" sz="1800" dirty="0"/>
          </a:p>
          <a:p>
            <a:pPr lvl="1">
              <a:buFont typeface="Arial" panose="020B0604020202020204" pitchFamily="34" charset="0"/>
              <a:buChar char="•"/>
            </a:pPr>
            <a:r>
              <a:rPr lang="en-US" sz="1800" dirty="0"/>
              <a:t>Cleavage Morphology</a:t>
            </a:r>
          </a:p>
          <a:p>
            <a:pPr lvl="1">
              <a:buFont typeface="Arial" panose="020B0604020202020204" pitchFamily="34" charset="0"/>
              <a:buChar char="•"/>
            </a:pPr>
            <a:r>
              <a:rPr lang="en-US" sz="1800" dirty="0"/>
              <a:t>(</a:t>
            </a:r>
            <a:r>
              <a:rPr lang="en-US" sz="1800" dirty="0" err="1"/>
              <a:t>Porphyroblastesis</a:t>
            </a:r>
            <a:r>
              <a:rPr lang="en-US" sz="1800" dirty="0"/>
              <a:t>)</a:t>
            </a:r>
          </a:p>
          <a:p>
            <a:pPr lvl="1">
              <a:buFont typeface="Arial" panose="020B0604020202020204" pitchFamily="34" charset="0"/>
              <a:buChar char="•"/>
            </a:pPr>
            <a:r>
              <a:rPr lang="en-US" sz="1800" dirty="0"/>
              <a:t>Fabrics and Strain</a:t>
            </a:r>
          </a:p>
          <a:p>
            <a:pPr>
              <a:buFont typeface="Arial" panose="020B0604020202020204" pitchFamily="34" charset="0"/>
              <a:buChar char="•"/>
            </a:pPr>
            <a:r>
              <a:rPr lang="en-US" sz="2000" dirty="0"/>
              <a:t>Shear Zones</a:t>
            </a:r>
          </a:p>
          <a:p>
            <a:pPr lvl="1">
              <a:buFont typeface="Arial" panose="020B0604020202020204" pitchFamily="34" charset="0"/>
              <a:buChar char="•"/>
            </a:pPr>
            <a:r>
              <a:rPr lang="en-US" sz="1800" dirty="0"/>
              <a:t>Shear sense indicators</a:t>
            </a:r>
          </a:p>
          <a:p>
            <a:pPr lvl="1">
              <a:buFont typeface="Arial" panose="020B0604020202020204" pitchFamily="34" charset="0"/>
              <a:buChar char="•"/>
            </a:pPr>
            <a:r>
              <a:rPr lang="en-US" sz="1800" dirty="0"/>
              <a:t>Shear zones and Strain</a:t>
            </a:r>
          </a:p>
          <a:p>
            <a:pPr>
              <a:buFont typeface="Arial" panose="020B0604020202020204" pitchFamily="34" charset="0"/>
              <a:buChar char="•"/>
            </a:pPr>
            <a:r>
              <a:rPr lang="en-US" sz="2000" dirty="0"/>
              <a:t>Lineations</a:t>
            </a:r>
          </a:p>
          <a:p>
            <a:pPr>
              <a:buFont typeface="Arial" panose="020B0604020202020204" pitchFamily="34" charset="0"/>
              <a:buChar char="•"/>
            </a:pPr>
            <a:r>
              <a:rPr lang="en-US" sz="2000" dirty="0"/>
              <a:t>Boudinage</a:t>
            </a:r>
          </a:p>
        </p:txBody>
      </p:sp>
      <p:sp>
        <p:nvSpPr>
          <p:cNvPr id="4" name="Footer Placeholder 3"/>
          <p:cNvSpPr>
            <a:spLocks noGrp="1"/>
          </p:cNvSpPr>
          <p:nvPr>
            <p:ph type="ftr" sz="quarter" idx="10"/>
          </p:nvPr>
        </p:nvSpPr>
        <p:spPr/>
        <p:txBody>
          <a:bodyPr/>
          <a:lstStyle/>
          <a:p>
            <a:r>
              <a:rPr lang="en-US"/>
              <a:t>Fabrics &amp; Fabric Elements</a:t>
            </a:r>
          </a:p>
        </p:txBody>
      </p:sp>
      <p:sp>
        <p:nvSpPr>
          <p:cNvPr id="5" name="Slide Number Placeholder 4"/>
          <p:cNvSpPr>
            <a:spLocks noGrp="1"/>
          </p:cNvSpPr>
          <p:nvPr>
            <p:ph type="sldNum" sz="quarter" idx="11"/>
          </p:nvPr>
        </p:nvSpPr>
        <p:spPr/>
        <p:txBody>
          <a:bodyPr/>
          <a:lstStyle/>
          <a:p>
            <a:fld id="{B2AFDFC9-9432-43CB-BBB1-57CE116A9719}" type="slidenum">
              <a:rPr lang="en-US" smtClean="0"/>
              <a:pPr/>
              <a:t>2</a:t>
            </a:fld>
            <a:endParaRPr lang="en-US"/>
          </a:p>
        </p:txBody>
      </p:sp>
      <p:pic>
        <p:nvPicPr>
          <p:cNvPr id="9" name="Picture 2" descr="http://myweb.facstaff.wwu.edu/talbot/cdgeol/Structure/Lineation/88_071.JPG"/>
          <p:cNvPicPr>
            <a:picLocks noChangeAspect="1" noChangeArrowheads="1"/>
          </p:cNvPicPr>
          <p:nvPr/>
        </p:nvPicPr>
        <p:blipFill rotWithShape="1">
          <a:blip r:embed="rId3">
            <a:extLst>
              <a:ext uri="{28A0092B-C50C-407E-A947-70E740481C1C}">
                <a14:useLocalDpi xmlns:a14="http://schemas.microsoft.com/office/drawing/2010/main" val="0"/>
              </a:ext>
            </a:extLst>
          </a:blip>
          <a:srcRect t="9714"/>
          <a:stretch/>
        </p:blipFill>
        <p:spPr bwMode="auto">
          <a:xfrm rot="384759">
            <a:off x="8619864" y="3008589"/>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laty cleavage fold"/>
          <p:cNvPicPr>
            <a:picLocks noChangeAspect="1" noChangeArrowheads="1"/>
          </p:cNvPicPr>
          <p:nvPr/>
        </p:nvPicPr>
        <p:blipFill>
          <a:blip r:embed="rId4" cstate="print"/>
          <a:srcRect/>
          <a:stretch>
            <a:fillRect/>
          </a:stretch>
        </p:blipFill>
        <p:spPr bwMode="auto">
          <a:xfrm rot="474433">
            <a:off x="7427539" y="987142"/>
            <a:ext cx="3257145" cy="2198162"/>
          </a:xfrm>
          <a:prstGeom prst="rect">
            <a:avLst/>
          </a:prstGeom>
          <a:noFill/>
        </p:spPr>
      </p:pic>
      <p:pic>
        <p:nvPicPr>
          <p:cNvPr id="7" name="Picture 5" descr="snowball garnet"/>
          <p:cNvPicPr>
            <a:picLocks noChangeAspect="1" noChangeArrowheads="1"/>
          </p:cNvPicPr>
          <p:nvPr/>
        </p:nvPicPr>
        <p:blipFill>
          <a:blip r:embed="rId5" cstate="print"/>
          <a:srcRect/>
          <a:stretch>
            <a:fillRect/>
          </a:stretch>
        </p:blipFill>
        <p:spPr bwMode="auto">
          <a:xfrm rot="21004141">
            <a:off x="5124179" y="1895930"/>
            <a:ext cx="2743200" cy="1787903"/>
          </a:xfrm>
          <a:prstGeom prst="rect">
            <a:avLst/>
          </a:prstGeom>
          <a:noFill/>
          <a:ln w="9525">
            <a:noFill/>
            <a:miter lim="800000"/>
            <a:headEnd/>
            <a:tailEnd/>
          </a:ln>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56017"/>
          <a:stretch/>
        </p:blipFill>
        <p:spPr>
          <a:xfrm rot="21368377">
            <a:off x="5930878" y="3808527"/>
            <a:ext cx="2286000" cy="1962728"/>
          </a:xfrm>
          <a:prstGeom prst="rect">
            <a:avLst/>
          </a:prstGeom>
        </p:spPr>
      </p:pic>
      <p:sp>
        <p:nvSpPr>
          <p:cNvPr id="8" name="Date Placeholder 7"/>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465650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elta"/>
          <p:cNvPicPr>
            <a:picLocks noChangeAspect="1" noChangeArrowheads="1"/>
          </p:cNvPicPr>
          <p:nvPr/>
        </p:nvPicPr>
        <p:blipFill>
          <a:blip r:embed="rId3" cstate="print"/>
          <a:srcRect/>
          <a:stretch>
            <a:fillRect/>
          </a:stretch>
        </p:blipFill>
        <p:spPr bwMode="auto">
          <a:xfrm rot="452936">
            <a:off x="6865041" y="4038280"/>
            <a:ext cx="3247375" cy="2139433"/>
          </a:xfrm>
          <a:prstGeom prst="rect">
            <a:avLst/>
          </a:prstGeom>
          <a:noFill/>
        </p:spPr>
      </p:pic>
      <p:sp>
        <p:nvSpPr>
          <p:cNvPr id="5" name="Footer Placeholder 2"/>
          <p:cNvSpPr>
            <a:spLocks noGrp="1"/>
          </p:cNvSpPr>
          <p:nvPr>
            <p:ph type="ftr" sz="quarter" idx="10"/>
          </p:nvPr>
        </p:nvSpPr>
        <p:spPr/>
        <p:txBody>
          <a:bodyPr/>
          <a:lstStyle/>
          <a:p>
            <a:r>
              <a:rPr lang="en-US"/>
              <a:t>Fabrics &amp; Fabric Elements</a:t>
            </a:r>
          </a:p>
        </p:txBody>
      </p:sp>
      <p:sp>
        <p:nvSpPr>
          <p:cNvPr id="6" name="Slide Number Placeholder 3"/>
          <p:cNvSpPr>
            <a:spLocks noGrp="1"/>
          </p:cNvSpPr>
          <p:nvPr>
            <p:ph type="sldNum" sz="quarter" idx="11"/>
          </p:nvPr>
        </p:nvSpPr>
        <p:spPr/>
        <p:txBody>
          <a:bodyPr/>
          <a:lstStyle/>
          <a:p>
            <a:fld id="{856E2E6A-0D96-49E8-9570-2DD5C4D39FA5}" type="slidenum">
              <a:rPr lang="en-US"/>
              <a:pPr/>
              <a:t>20</a:t>
            </a:fld>
            <a:endParaRPr lang="en-US"/>
          </a:p>
        </p:txBody>
      </p:sp>
      <p:sp>
        <p:nvSpPr>
          <p:cNvPr id="17410" name="Rectangle 2"/>
          <p:cNvSpPr>
            <a:spLocks noGrp="1" noChangeArrowheads="1"/>
          </p:cNvSpPr>
          <p:nvPr>
            <p:ph type="title"/>
          </p:nvPr>
        </p:nvSpPr>
        <p:spPr/>
        <p:txBody>
          <a:bodyPr/>
          <a:lstStyle/>
          <a:p>
            <a:r>
              <a:rPr lang="en-US" dirty="0"/>
              <a:t>High-strain Zones or Shear Zones</a:t>
            </a:r>
          </a:p>
        </p:txBody>
      </p:sp>
      <p:pic>
        <p:nvPicPr>
          <p:cNvPr id="17412" name="Picture 4" descr="PSSZ salt dock"/>
          <p:cNvPicPr>
            <a:picLocks noGrp="1" noChangeAspect="1" noChangeArrowheads="1"/>
          </p:cNvPicPr>
          <p:nvPr>
            <p:ph sz="quarter" idx="4294967295"/>
          </p:nvPr>
        </p:nvPicPr>
        <p:blipFill>
          <a:blip r:embed="rId4" cstate="print"/>
          <a:srcRect/>
          <a:stretch>
            <a:fillRect/>
          </a:stretch>
        </p:blipFill>
        <p:spPr>
          <a:xfrm rot="21320644">
            <a:off x="6366232" y="1442680"/>
            <a:ext cx="3727575" cy="2428944"/>
          </a:xfrm>
          <a:noFill/>
          <a:ln/>
        </p:spPr>
      </p:pic>
      <p:sp>
        <p:nvSpPr>
          <p:cNvPr id="10" name="Text Box 5"/>
          <p:cNvSpPr txBox="1">
            <a:spLocks noChangeArrowheads="1"/>
          </p:cNvSpPr>
          <p:nvPr/>
        </p:nvSpPr>
        <p:spPr bwMode="auto">
          <a:xfrm>
            <a:off x="508000" y="1194178"/>
            <a:ext cx="5410200" cy="5016758"/>
          </a:xfrm>
          <a:prstGeom prst="rect">
            <a:avLst/>
          </a:prstGeom>
          <a:noFill/>
          <a:ln w="9525">
            <a:noFill/>
            <a:miter lim="800000"/>
            <a:headEnd/>
            <a:tailEnd/>
          </a:ln>
          <a:effectLst/>
        </p:spPr>
        <p:txBody>
          <a:bodyPr wrap="square">
            <a:spAutoFit/>
          </a:bodyPr>
          <a:lstStyle/>
          <a:p>
            <a:pPr eaLnBrk="1" hangingPunct="1"/>
            <a:r>
              <a:rPr lang="en-US" sz="2000" dirty="0">
                <a:cs typeface="Arial" charset="0"/>
              </a:rPr>
              <a:t>Shear Zone is narrow region where deformation is highly concentrated (relative to adjacent host rock).  Deformation rock is called mylonite.</a:t>
            </a:r>
          </a:p>
          <a:p>
            <a:pPr eaLnBrk="1" hangingPunct="1"/>
            <a:endParaRPr lang="en-US" sz="2000" b="1" dirty="0">
              <a:cs typeface="Arial" charset="0"/>
            </a:endParaRPr>
          </a:p>
          <a:p>
            <a:pPr eaLnBrk="1" hangingPunct="1"/>
            <a:r>
              <a:rPr lang="en-US" sz="2000" dirty="0">
                <a:cs typeface="Arial" charset="0"/>
              </a:rPr>
              <a:t>Characteristics:</a:t>
            </a:r>
          </a:p>
          <a:p>
            <a:pPr marL="287338" lvl="1" indent="-285750" eaLnBrk="1" hangingPunct="1">
              <a:buFont typeface="Arial" panose="020B0604020202020204" pitchFamily="34" charset="0"/>
              <a:buChar char="•"/>
            </a:pPr>
            <a:r>
              <a:rPr lang="en-US" sz="2000" dirty="0">
                <a:cs typeface="Arial" charset="0"/>
              </a:rPr>
              <a:t>metamorphic conditions (300+ </a:t>
            </a:r>
            <a:r>
              <a:rPr lang="en-US" sz="2000" baseline="30000" dirty="0" err="1">
                <a:cs typeface="Arial" charset="0"/>
              </a:rPr>
              <a:t>o</a:t>
            </a:r>
            <a:r>
              <a:rPr lang="en-US" sz="2000" dirty="0" err="1">
                <a:cs typeface="Arial" charset="0"/>
              </a:rPr>
              <a:t>C</a:t>
            </a:r>
            <a:r>
              <a:rPr lang="en-US" sz="2000" dirty="0">
                <a:cs typeface="Arial" charset="0"/>
              </a:rPr>
              <a:t>)</a:t>
            </a:r>
          </a:p>
          <a:p>
            <a:pPr marL="287338" lvl="1" indent="-285750" eaLnBrk="1" hangingPunct="1">
              <a:buFont typeface="Arial" panose="020B0604020202020204" pitchFamily="34" charset="0"/>
              <a:buChar char="•"/>
            </a:pPr>
            <a:r>
              <a:rPr lang="en-US" sz="2000" dirty="0">
                <a:cs typeface="Arial" charset="0"/>
              </a:rPr>
              <a:t>fine-grained (relative to host rock)</a:t>
            </a:r>
          </a:p>
          <a:p>
            <a:pPr marL="287338" lvl="1" indent="-285750" eaLnBrk="1" hangingPunct="1">
              <a:buFont typeface="Arial" panose="020B0604020202020204" pitchFamily="34" charset="0"/>
              <a:buChar char="•"/>
            </a:pPr>
            <a:r>
              <a:rPr lang="en-US" sz="2000" dirty="0">
                <a:cs typeface="Arial" charset="0"/>
              </a:rPr>
              <a:t>foliated (parallel to shear zone boundary)</a:t>
            </a:r>
          </a:p>
          <a:p>
            <a:pPr marL="287338" lvl="1" indent="-285750" eaLnBrk="1" hangingPunct="1">
              <a:buFont typeface="Arial" panose="020B0604020202020204" pitchFamily="34" charset="0"/>
              <a:buChar char="•"/>
            </a:pPr>
            <a:r>
              <a:rPr lang="en-US" sz="2000" dirty="0">
                <a:cs typeface="Arial" charset="0"/>
              </a:rPr>
              <a:t>lineated (parallel to displacement direction)</a:t>
            </a:r>
          </a:p>
          <a:p>
            <a:pPr marL="287338" lvl="1" indent="-285750" eaLnBrk="1" hangingPunct="1">
              <a:buFont typeface="Arial" panose="020B0604020202020204" pitchFamily="34" charset="0"/>
              <a:buChar char="•"/>
            </a:pPr>
            <a:r>
              <a:rPr lang="en-US" sz="2000" dirty="0">
                <a:cs typeface="Arial" charset="0"/>
              </a:rPr>
              <a:t>fold transposition (high strain)</a:t>
            </a:r>
          </a:p>
          <a:p>
            <a:pPr marL="287338" lvl="1" indent="-285750" eaLnBrk="1" hangingPunct="1">
              <a:buFont typeface="Arial" panose="020B0604020202020204" pitchFamily="34" charset="0"/>
              <a:buChar char="•"/>
            </a:pPr>
            <a:r>
              <a:rPr lang="en-US" sz="2000" dirty="0">
                <a:cs typeface="Arial" charset="0"/>
              </a:rPr>
              <a:t>grain shape fabric from dynamic recrystallization</a:t>
            </a:r>
          </a:p>
          <a:p>
            <a:pPr marL="287338" lvl="1" indent="-285750" eaLnBrk="1" hangingPunct="1">
              <a:buFont typeface="Arial" panose="020B0604020202020204" pitchFamily="34" charset="0"/>
              <a:buChar char="•"/>
            </a:pPr>
            <a:r>
              <a:rPr lang="en-US" sz="2000" dirty="0">
                <a:cs typeface="Arial" charset="0"/>
              </a:rPr>
              <a:t>(grain crystallographic fabric from dislocation creep)</a:t>
            </a:r>
          </a:p>
          <a:p>
            <a:pPr marL="287338" lvl="1" indent="-285750" eaLnBrk="1" hangingPunct="1">
              <a:buFont typeface="Arial" panose="020B0604020202020204" pitchFamily="34" charset="0"/>
              <a:buChar char="•"/>
            </a:pPr>
            <a:r>
              <a:rPr lang="en-US" sz="2000" dirty="0">
                <a:cs typeface="Arial" charset="0"/>
              </a:rPr>
              <a:t>+/- shear-sense indicators</a:t>
            </a:r>
          </a:p>
        </p:txBody>
      </p:sp>
      <p:sp>
        <p:nvSpPr>
          <p:cNvPr id="2" name="Date Placeholder 1"/>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2831576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Shear Zone Geometry and Displacement</a:t>
            </a:r>
          </a:p>
        </p:txBody>
      </p:sp>
      <p:sp>
        <p:nvSpPr>
          <p:cNvPr id="7" name="Footer Placeholder 3"/>
          <p:cNvSpPr>
            <a:spLocks noGrp="1"/>
          </p:cNvSpPr>
          <p:nvPr>
            <p:ph type="ftr" sz="quarter" idx="10"/>
          </p:nvPr>
        </p:nvSpPr>
        <p:spPr/>
        <p:txBody>
          <a:bodyPr/>
          <a:lstStyle/>
          <a:p>
            <a:r>
              <a:rPr lang="en-US"/>
              <a:t>Fabrics &amp; Fabric Elements</a:t>
            </a:r>
          </a:p>
        </p:txBody>
      </p:sp>
      <p:sp>
        <p:nvSpPr>
          <p:cNvPr id="8" name="Slide Number Placeholder 4"/>
          <p:cNvSpPr>
            <a:spLocks noGrp="1"/>
          </p:cNvSpPr>
          <p:nvPr>
            <p:ph type="sldNum" sz="quarter" idx="11"/>
          </p:nvPr>
        </p:nvSpPr>
        <p:spPr/>
        <p:txBody>
          <a:bodyPr/>
          <a:lstStyle/>
          <a:p>
            <a:fld id="{F82E52AA-46F7-43DF-94E6-13B8D3EE5397}" type="slidenum">
              <a:rPr lang="en-US"/>
              <a:pPr/>
              <a:t>21</a:t>
            </a:fld>
            <a:endParaRPr lang="en-US"/>
          </a:p>
        </p:txBody>
      </p:sp>
      <p:pic>
        <p:nvPicPr>
          <p:cNvPr id="28677" name="Picture 5" descr="shear zone, small"/>
          <p:cNvPicPr>
            <a:picLocks noChangeAspect="1" noChangeArrowheads="1"/>
          </p:cNvPicPr>
          <p:nvPr/>
        </p:nvPicPr>
        <p:blipFill>
          <a:blip r:embed="rId3" cstate="print"/>
          <a:srcRect t="14195" b="12619"/>
          <a:stretch>
            <a:fillRect/>
          </a:stretch>
        </p:blipFill>
        <p:spPr bwMode="auto">
          <a:xfrm>
            <a:off x="7162800" y="606134"/>
            <a:ext cx="2833934" cy="3108617"/>
          </a:xfrm>
          <a:prstGeom prst="rect">
            <a:avLst/>
          </a:prstGeom>
          <a:noFill/>
        </p:spPr>
      </p:pic>
      <p:cxnSp>
        <p:nvCxnSpPr>
          <p:cNvPr id="3" name="Straight Arrow Connector 2"/>
          <p:cNvCxnSpPr/>
          <p:nvPr/>
        </p:nvCxnSpPr>
        <p:spPr bwMode="auto">
          <a:xfrm>
            <a:off x="7848600" y="1524000"/>
            <a:ext cx="914400" cy="2286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12" name="Straight Arrow Connector 11"/>
          <p:cNvCxnSpPr/>
          <p:nvPr/>
        </p:nvCxnSpPr>
        <p:spPr bwMode="auto">
          <a:xfrm flipH="1" flipV="1">
            <a:off x="7696201" y="2217740"/>
            <a:ext cx="945233" cy="22066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41671"/>
          <a:stretch/>
        </p:blipFill>
        <p:spPr>
          <a:xfrm>
            <a:off x="1295400" y="1447800"/>
            <a:ext cx="5029200" cy="396240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6469" t="61695" r="10804"/>
          <a:stretch/>
        </p:blipFill>
        <p:spPr>
          <a:xfrm>
            <a:off x="6827520" y="3829051"/>
            <a:ext cx="3840480" cy="2732253"/>
          </a:xfrm>
          <a:prstGeom prst="rect">
            <a:avLst/>
          </a:prstGeom>
        </p:spPr>
      </p:pic>
      <p:sp>
        <p:nvSpPr>
          <p:cNvPr id="4" name="Date Placeholder 3"/>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756004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a:spLocks noGrp="1"/>
          </p:cNvSpPr>
          <p:nvPr>
            <p:ph type="ftr" sz="quarter" idx="10"/>
          </p:nvPr>
        </p:nvSpPr>
        <p:spPr/>
        <p:txBody>
          <a:bodyPr/>
          <a:lstStyle/>
          <a:p>
            <a:r>
              <a:rPr lang="en-US"/>
              <a:t>Fabrics &amp; Fabric Elements</a:t>
            </a:r>
          </a:p>
        </p:txBody>
      </p:sp>
      <p:sp>
        <p:nvSpPr>
          <p:cNvPr id="12" name="Slide Number Placeholder 3"/>
          <p:cNvSpPr>
            <a:spLocks noGrp="1"/>
          </p:cNvSpPr>
          <p:nvPr>
            <p:ph type="sldNum" sz="quarter" idx="11"/>
          </p:nvPr>
        </p:nvSpPr>
        <p:spPr/>
        <p:txBody>
          <a:bodyPr/>
          <a:lstStyle/>
          <a:p>
            <a:fld id="{C1D54AB6-6874-485B-810E-174A4B7D6A3C}" type="slidenum">
              <a:rPr lang="en-US"/>
              <a:pPr/>
              <a:t>22</a:t>
            </a:fld>
            <a:endParaRPr lang="en-US"/>
          </a:p>
        </p:txBody>
      </p:sp>
      <p:sp>
        <p:nvSpPr>
          <p:cNvPr id="18434" name="Rectangle 2"/>
          <p:cNvSpPr>
            <a:spLocks noGrp="1" noChangeArrowheads="1"/>
          </p:cNvSpPr>
          <p:nvPr>
            <p:ph type="title"/>
          </p:nvPr>
        </p:nvSpPr>
        <p:spPr/>
        <p:txBody>
          <a:bodyPr/>
          <a:lstStyle/>
          <a:p>
            <a:r>
              <a:rPr lang="en-US"/>
              <a:t>Shear-sense Indicators - Grain-Tail Complexes</a:t>
            </a:r>
          </a:p>
        </p:txBody>
      </p:sp>
      <p:pic>
        <p:nvPicPr>
          <p:cNvPr id="18436" name="Picture 4" descr="delta"/>
          <p:cNvPicPr>
            <a:picLocks noChangeAspect="1" noChangeArrowheads="1"/>
          </p:cNvPicPr>
          <p:nvPr/>
        </p:nvPicPr>
        <p:blipFill>
          <a:blip r:embed="rId3" cstate="print"/>
          <a:srcRect/>
          <a:stretch>
            <a:fillRect/>
          </a:stretch>
        </p:blipFill>
        <p:spPr bwMode="auto">
          <a:xfrm>
            <a:off x="914400" y="3810001"/>
            <a:ext cx="4113212" cy="2709863"/>
          </a:xfrm>
          <a:prstGeom prst="rect">
            <a:avLst/>
          </a:prstGeom>
          <a:noFill/>
        </p:spPr>
      </p:pic>
      <p:pic>
        <p:nvPicPr>
          <p:cNvPr id="18437" name="Picture 5" descr="sigma"/>
          <p:cNvPicPr>
            <a:picLocks noChangeAspect="1" noChangeArrowheads="1"/>
          </p:cNvPicPr>
          <p:nvPr/>
        </p:nvPicPr>
        <p:blipFill>
          <a:blip r:embed="rId4" cstate="print"/>
          <a:srcRect/>
          <a:stretch>
            <a:fillRect/>
          </a:stretch>
        </p:blipFill>
        <p:spPr bwMode="auto">
          <a:xfrm>
            <a:off x="914400" y="1066801"/>
            <a:ext cx="4113212" cy="2709863"/>
          </a:xfrm>
          <a:prstGeom prst="rect">
            <a:avLst/>
          </a:prstGeom>
          <a:noFill/>
        </p:spPr>
      </p:pic>
      <p:sp>
        <p:nvSpPr>
          <p:cNvPr id="18439" name="Text Box 7"/>
          <p:cNvSpPr txBox="1">
            <a:spLocks noChangeArrowheads="1"/>
          </p:cNvSpPr>
          <p:nvPr/>
        </p:nvSpPr>
        <p:spPr bwMode="auto">
          <a:xfrm>
            <a:off x="989012" y="3244851"/>
            <a:ext cx="1327150" cy="366713"/>
          </a:xfrm>
          <a:prstGeom prst="rect">
            <a:avLst/>
          </a:prstGeom>
          <a:solidFill>
            <a:srgbClr val="C0C0C0"/>
          </a:solidFill>
          <a:ln w="9525">
            <a:noFill/>
            <a:miter lim="800000"/>
            <a:headEnd/>
            <a:tailEnd/>
          </a:ln>
          <a:effectLst/>
        </p:spPr>
        <p:txBody>
          <a:bodyPr wrap="none">
            <a:spAutoFit/>
          </a:bodyPr>
          <a:lstStyle/>
          <a:p>
            <a:pPr eaLnBrk="1" hangingPunct="1"/>
            <a:r>
              <a:rPr lang="en-US">
                <a:cs typeface="Arial" charset="0"/>
              </a:rPr>
              <a:t>sigma clast</a:t>
            </a:r>
          </a:p>
        </p:txBody>
      </p:sp>
      <p:sp>
        <p:nvSpPr>
          <p:cNvPr id="18440" name="Text Box 8"/>
          <p:cNvSpPr txBox="1">
            <a:spLocks noChangeArrowheads="1"/>
          </p:cNvSpPr>
          <p:nvPr/>
        </p:nvSpPr>
        <p:spPr bwMode="auto">
          <a:xfrm>
            <a:off x="1065212" y="6019801"/>
            <a:ext cx="1212850" cy="366713"/>
          </a:xfrm>
          <a:prstGeom prst="rect">
            <a:avLst/>
          </a:prstGeom>
          <a:solidFill>
            <a:srgbClr val="C0C0C0"/>
          </a:solidFill>
          <a:ln w="9525">
            <a:noFill/>
            <a:miter lim="800000"/>
            <a:headEnd/>
            <a:tailEnd/>
          </a:ln>
          <a:effectLst/>
        </p:spPr>
        <p:txBody>
          <a:bodyPr wrap="none">
            <a:spAutoFit/>
          </a:bodyPr>
          <a:lstStyle/>
          <a:p>
            <a:pPr eaLnBrk="1" hangingPunct="1"/>
            <a:r>
              <a:rPr lang="en-US">
                <a:cs typeface="Arial" charset="0"/>
              </a:rPr>
              <a:t>delta clast</a:t>
            </a:r>
          </a:p>
        </p:txBody>
      </p:sp>
      <p:sp>
        <p:nvSpPr>
          <p:cNvPr id="18442" name="Line 10"/>
          <p:cNvSpPr>
            <a:spLocks noChangeShapeType="1"/>
          </p:cNvSpPr>
          <p:nvPr/>
        </p:nvSpPr>
        <p:spPr bwMode="auto">
          <a:xfrm>
            <a:off x="1903412" y="990600"/>
            <a:ext cx="1676400" cy="0"/>
          </a:xfrm>
          <a:prstGeom prst="line">
            <a:avLst/>
          </a:prstGeom>
          <a:noFill/>
          <a:ln w="38100">
            <a:solidFill>
              <a:schemeClr val="tx1"/>
            </a:solidFill>
            <a:round/>
            <a:headEnd/>
            <a:tailEnd type="triangle" w="med" len="med"/>
          </a:ln>
          <a:effectLst/>
        </p:spPr>
        <p:txBody>
          <a:bodyPr/>
          <a:lstStyle/>
          <a:p>
            <a:endParaRPr lang="en-US"/>
          </a:p>
        </p:txBody>
      </p:sp>
      <p:sp>
        <p:nvSpPr>
          <p:cNvPr id="18443" name="Line 11"/>
          <p:cNvSpPr>
            <a:spLocks noChangeShapeType="1"/>
          </p:cNvSpPr>
          <p:nvPr/>
        </p:nvSpPr>
        <p:spPr bwMode="auto">
          <a:xfrm flipH="1" flipV="1">
            <a:off x="2132012" y="6629400"/>
            <a:ext cx="1600200" cy="0"/>
          </a:xfrm>
          <a:prstGeom prst="line">
            <a:avLst/>
          </a:prstGeom>
          <a:noFill/>
          <a:ln w="38100">
            <a:solidFill>
              <a:schemeClr val="tx1"/>
            </a:solidFill>
            <a:round/>
            <a:headEnd/>
            <a:tailEnd type="triangle" w="med" len="med"/>
          </a:ln>
          <a:effectLst/>
        </p:spPr>
        <p:txBody>
          <a:bodyPr/>
          <a:lstStyle/>
          <a:p>
            <a:endParaRPr lang="en-US"/>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9302"/>
          <a:stretch/>
        </p:blipFill>
        <p:spPr>
          <a:xfrm>
            <a:off x="5364480" y="1202532"/>
            <a:ext cx="3017520" cy="12192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21991" b="56018"/>
          <a:stretch/>
        </p:blipFill>
        <p:spPr>
          <a:xfrm>
            <a:off x="5364480" y="3955344"/>
            <a:ext cx="3017520" cy="129540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45276"/>
          <a:stretch/>
        </p:blipFill>
        <p:spPr>
          <a:xfrm>
            <a:off x="8732520" y="1828800"/>
            <a:ext cx="3383280" cy="3614236"/>
          </a:xfrm>
          <a:prstGeom prst="rect">
            <a:avLst/>
          </a:prstGeom>
        </p:spPr>
      </p:pic>
      <p:pic>
        <p:nvPicPr>
          <p:cNvPr id="15" name="Picture 7" descr="sigma porphyroclast for ppt.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995835" y="2513807"/>
            <a:ext cx="1883245"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delta porphyroclast for ppt.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159066" y="5349240"/>
            <a:ext cx="154583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8282352" y="5997967"/>
            <a:ext cx="1107996" cy="400110"/>
          </a:xfrm>
          <a:prstGeom prst="rect">
            <a:avLst/>
          </a:prstGeom>
          <a:noFill/>
        </p:spPr>
        <p:txBody>
          <a:bodyPr wrap="none" rtlCol="0">
            <a:spAutoFit/>
          </a:bodyPr>
          <a:lstStyle/>
          <a:p>
            <a:r>
              <a:rPr lang="en-US" sz="1000" dirty="0"/>
              <a:t>Animations from</a:t>
            </a:r>
            <a:br>
              <a:rPr lang="en-US" sz="1000" dirty="0"/>
            </a:br>
            <a:r>
              <a:rPr lang="en-US" sz="1000" dirty="0" err="1"/>
              <a:t>Fossen</a:t>
            </a:r>
            <a:r>
              <a:rPr lang="en-US" sz="1000" dirty="0"/>
              <a:t>, 2016</a:t>
            </a:r>
          </a:p>
        </p:txBody>
      </p:sp>
      <p:sp>
        <p:nvSpPr>
          <p:cNvPr id="3" name="TextBox 2"/>
          <p:cNvSpPr txBox="1"/>
          <p:nvPr/>
        </p:nvSpPr>
        <p:spPr>
          <a:xfrm>
            <a:off x="9601200" y="1488658"/>
            <a:ext cx="1508746" cy="400110"/>
          </a:xfrm>
          <a:prstGeom prst="rect">
            <a:avLst/>
          </a:prstGeom>
          <a:noFill/>
        </p:spPr>
        <p:txBody>
          <a:bodyPr wrap="none" rtlCol="0">
            <a:spAutoFit/>
          </a:bodyPr>
          <a:lstStyle/>
          <a:p>
            <a:r>
              <a:rPr lang="en-US" sz="2000" dirty="0"/>
              <a:t>From </a:t>
            </a:r>
            <a:r>
              <a:rPr lang="el-GR" sz="2000" dirty="0"/>
              <a:t>σ</a:t>
            </a:r>
            <a:r>
              <a:rPr lang="en-US" sz="2000" dirty="0"/>
              <a:t> to </a:t>
            </a:r>
            <a:r>
              <a:rPr lang="el-GR" sz="2000" dirty="0"/>
              <a:t>δ</a:t>
            </a:r>
            <a:endParaRPr lang="en-US" sz="2000" dirty="0"/>
          </a:p>
        </p:txBody>
      </p:sp>
      <p:sp>
        <p:nvSpPr>
          <p:cNvPr id="4" name="Date Placeholder 3"/>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592944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Fabrics &amp; Fabric Elements</a:t>
            </a:r>
          </a:p>
        </p:txBody>
      </p:sp>
      <p:sp>
        <p:nvSpPr>
          <p:cNvPr id="6" name="Slide Number Placeholder 4"/>
          <p:cNvSpPr>
            <a:spLocks noGrp="1"/>
          </p:cNvSpPr>
          <p:nvPr>
            <p:ph type="sldNum" sz="quarter" idx="11"/>
          </p:nvPr>
        </p:nvSpPr>
        <p:spPr/>
        <p:txBody>
          <a:bodyPr/>
          <a:lstStyle/>
          <a:p>
            <a:fld id="{0C96A758-01B1-4860-9B9D-953DF4D7161A}" type="slidenum">
              <a:rPr lang="en-US"/>
              <a:pPr/>
              <a:t>23</a:t>
            </a:fld>
            <a:endParaRPr lang="en-US"/>
          </a:p>
        </p:txBody>
      </p:sp>
      <p:sp>
        <p:nvSpPr>
          <p:cNvPr id="41986" name="Rectangle 2"/>
          <p:cNvSpPr>
            <a:spLocks noGrp="1" noChangeArrowheads="1"/>
          </p:cNvSpPr>
          <p:nvPr>
            <p:ph type="title"/>
          </p:nvPr>
        </p:nvSpPr>
        <p:spPr/>
        <p:txBody>
          <a:bodyPr/>
          <a:lstStyle/>
          <a:p>
            <a:r>
              <a:rPr lang="en-US" dirty="0"/>
              <a:t>Foliations and Strain: Shear Zones</a:t>
            </a:r>
          </a:p>
        </p:txBody>
      </p:sp>
      <p:pic>
        <p:nvPicPr>
          <p:cNvPr id="41989" name="Picture 5" descr="snowball garnet"/>
          <p:cNvPicPr>
            <a:picLocks noChangeAspect="1" noChangeArrowheads="1"/>
          </p:cNvPicPr>
          <p:nvPr/>
        </p:nvPicPr>
        <p:blipFill>
          <a:blip r:embed="rId3" cstate="print"/>
          <a:srcRect/>
          <a:stretch>
            <a:fillRect/>
          </a:stretch>
        </p:blipFill>
        <p:spPr bwMode="auto">
          <a:xfrm>
            <a:off x="6666452" y="2694563"/>
            <a:ext cx="4001548" cy="2606972"/>
          </a:xfrm>
          <a:prstGeom prst="rect">
            <a:avLst/>
          </a:prstGeom>
          <a:noFill/>
          <a:ln w="9525">
            <a:noFill/>
            <a:miter lim="800000"/>
            <a:headEnd/>
            <a:tailEnd/>
          </a:ln>
        </p:spPr>
      </p:pic>
      <p:sp>
        <p:nvSpPr>
          <p:cNvPr id="2" name="Rectangle 1"/>
          <p:cNvSpPr/>
          <p:nvPr/>
        </p:nvSpPr>
        <p:spPr>
          <a:xfrm>
            <a:off x="1676400" y="3505200"/>
            <a:ext cx="4724400" cy="2246769"/>
          </a:xfrm>
          <a:prstGeom prst="rect">
            <a:avLst/>
          </a:prstGeom>
        </p:spPr>
        <p:txBody>
          <a:bodyPr wrap="square">
            <a:spAutoFit/>
          </a:bodyPr>
          <a:lstStyle/>
          <a:p>
            <a:r>
              <a:rPr lang="en-US" sz="2000" dirty="0"/>
              <a:t>	β = Ω tan ψ = Ω γ </a:t>
            </a:r>
          </a:p>
          <a:p>
            <a:endParaRPr lang="en-US" sz="2000" dirty="0"/>
          </a:p>
          <a:p>
            <a:r>
              <a:rPr lang="en-US" sz="2000" dirty="0"/>
              <a:t>β is rotation angle in radians </a:t>
            </a:r>
            <a:br>
              <a:rPr lang="en-US" sz="2000" dirty="0"/>
            </a:br>
            <a:r>
              <a:rPr lang="en-US" sz="2000" dirty="0"/>
              <a:t>	(1 radian is 180°/</a:t>
            </a:r>
            <a:r>
              <a:rPr lang="el-GR" sz="2000" dirty="0"/>
              <a:t>π</a:t>
            </a:r>
            <a:r>
              <a:rPr lang="en-US" sz="2000" dirty="0"/>
              <a:t>)</a:t>
            </a:r>
          </a:p>
          <a:p>
            <a:r>
              <a:rPr lang="en-US" sz="2000" dirty="0"/>
              <a:t>ψ is angular shear</a:t>
            </a:r>
          </a:p>
          <a:p>
            <a:r>
              <a:rPr lang="en-US" sz="2000" dirty="0"/>
              <a:t>γ is shear strain </a:t>
            </a:r>
          </a:p>
          <a:p>
            <a:r>
              <a:rPr lang="en-US" sz="2000" dirty="0"/>
              <a:t>Ω is mechanical coupling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905000"/>
            <a:ext cx="4572000" cy="1412749"/>
          </a:xfrm>
          <a:prstGeom prst="rect">
            <a:avLst/>
          </a:prstGeom>
        </p:spPr>
      </p:pic>
      <p:sp>
        <p:nvSpPr>
          <p:cNvPr id="4" name="TextBox 3"/>
          <p:cNvSpPr txBox="1"/>
          <p:nvPr/>
        </p:nvSpPr>
        <p:spPr>
          <a:xfrm>
            <a:off x="9111164" y="5331023"/>
            <a:ext cx="1556836" cy="307777"/>
          </a:xfrm>
          <a:prstGeom prst="rect">
            <a:avLst/>
          </a:prstGeom>
          <a:noFill/>
        </p:spPr>
        <p:txBody>
          <a:bodyPr wrap="none" rtlCol="0">
            <a:spAutoFit/>
          </a:bodyPr>
          <a:lstStyle/>
          <a:p>
            <a:r>
              <a:rPr lang="en-US" sz="1400" dirty="0"/>
              <a:t>“snowball garnet”</a:t>
            </a:r>
          </a:p>
        </p:txBody>
      </p:sp>
      <p:sp>
        <p:nvSpPr>
          <p:cNvPr id="7" name="Date Placeholder 6"/>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554471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a:spLocks noGrp="1"/>
          </p:cNvSpPr>
          <p:nvPr>
            <p:ph type="ftr" sz="quarter" idx="10"/>
          </p:nvPr>
        </p:nvSpPr>
        <p:spPr/>
        <p:txBody>
          <a:bodyPr/>
          <a:lstStyle/>
          <a:p>
            <a:r>
              <a:rPr lang="en-US"/>
              <a:t>Fabrics &amp; Fabric Elements</a:t>
            </a:r>
          </a:p>
        </p:txBody>
      </p:sp>
      <p:sp>
        <p:nvSpPr>
          <p:cNvPr id="13" name="Slide Number Placeholder 3"/>
          <p:cNvSpPr>
            <a:spLocks noGrp="1"/>
          </p:cNvSpPr>
          <p:nvPr>
            <p:ph type="sldNum" sz="quarter" idx="11"/>
          </p:nvPr>
        </p:nvSpPr>
        <p:spPr/>
        <p:txBody>
          <a:bodyPr/>
          <a:lstStyle/>
          <a:p>
            <a:fld id="{8D28BD0D-AF1A-46B7-8B64-4A17A1AA7E63}" type="slidenum">
              <a:rPr lang="en-US"/>
              <a:pPr/>
              <a:t>24</a:t>
            </a:fld>
            <a:endParaRPr lang="en-US"/>
          </a:p>
        </p:txBody>
      </p:sp>
      <p:sp>
        <p:nvSpPr>
          <p:cNvPr id="20482" name="Rectangle 2"/>
          <p:cNvSpPr>
            <a:spLocks noGrp="1" noChangeArrowheads="1"/>
          </p:cNvSpPr>
          <p:nvPr>
            <p:ph type="title"/>
          </p:nvPr>
        </p:nvSpPr>
        <p:spPr/>
        <p:txBody>
          <a:bodyPr/>
          <a:lstStyle/>
          <a:p>
            <a:r>
              <a:rPr lang="en-US" dirty="0"/>
              <a:t>Shear-sense Indicators – Foliations (S, C, C’)</a:t>
            </a:r>
          </a:p>
        </p:txBody>
      </p:sp>
      <p:pic>
        <p:nvPicPr>
          <p:cNvPr id="20483" name="Picture 3" descr="S-C"/>
          <p:cNvPicPr>
            <a:picLocks noGrp="1" noChangeAspect="1" noChangeArrowheads="1"/>
          </p:cNvPicPr>
          <p:nvPr>
            <p:ph sz="half" idx="4294967295"/>
          </p:nvPr>
        </p:nvPicPr>
        <p:blipFill>
          <a:blip r:embed="rId3" cstate="print"/>
          <a:srcRect/>
          <a:stretch>
            <a:fillRect/>
          </a:stretch>
        </p:blipFill>
        <p:spPr>
          <a:xfrm>
            <a:off x="6248401" y="1447800"/>
            <a:ext cx="4113213" cy="2679700"/>
          </a:xfrm>
          <a:noFill/>
          <a:ln/>
        </p:spPr>
      </p:pic>
      <p:pic>
        <p:nvPicPr>
          <p:cNvPr id="20484" name="Picture 4" descr="DPO Q"/>
          <p:cNvPicPr preferRelativeResize="0">
            <a:picLocks noGrp="1" noChangeAspect="1" noChangeArrowheads="1"/>
          </p:cNvPicPr>
          <p:nvPr>
            <p:ph sz="half" idx="4294967295"/>
          </p:nvPr>
        </p:nvPicPr>
        <p:blipFill>
          <a:blip r:embed="rId4" cstate="print"/>
          <a:srcRect/>
          <a:stretch>
            <a:fillRect/>
          </a:stretch>
        </p:blipFill>
        <p:spPr>
          <a:xfrm>
            <a:off x="1828801" y="1447800"/>
            <a:ext cx="4113213" cy="2679700"/>
          </a:xfrm>
          <a:noFill/>
          <a:ln/>
        </p:spPr>
      </p:pic>
      <p:sp>
        <p:nvSpPr>
          <p:cNvPr id="20485" name="Text Box 5"/>
          <p:cNvSpPr txBox="1">
            <a:spLocks noChangeArrowheads="1"/>
          </p:cNvSpPr>
          <p:nvPr/>
        </p:nvSpPr>
        <p:spPr bwMode="auto">
          <a:xfrm>
            <a:off x="8991600" y="4038601"/>
            <a:ext cx="1263650" cy="366713"/>
          </a:xfrm>
          <a:prstGeom prst="rect">
            <a:avLst/>
          </a:prstGeom>
          <a:solidFill>
            <a:schemeClr val="bg1"/>
          </a:solidFill>
          <a:ln w="9525">
            <a:noFill/>
            <a:miter lim="800000"/>
            <a:headEnd/>
            <a:tailEnd/>
          </a:ln>
          <a:effectLst/>
        </p:spPr>
        <p:txBody>
          <a:bodyPr wrap="none">
            <a:spAutoFit/>
          </a:bodyPr>
          <a:lstStyle/>
          <a:p>
            <a:pPr eaLnBrk="1" hangingPunct="1"/>
            <a:r>
              <a:rPr lang="en-US">
                <a:cs typeface="Arial" charset="0"/>
              </a:rPr>
              <a:t>C-C’ fabric</a:t>
            </a:r>
          </a:p>
        </p:txBody>
      </p:sp>
      <p:sp>
        <p:nvSpPr>
          <p:cNvPr id="20486" name="Text Box 6"/>
          <p:cNvSpPr txBox="1">
            <a:spLocks noChangeArrowheads="1"/>
          </p:cNvSpPr>
          <p:nvPr/>
        </p:nvSpPr>
        <p:spPr bwMode="auto">
          <a:xfrm>
            <a:off x="1905000" y="4038601"/>
            <a:ext cx="1200150" cy="366713"/>
          </a:xfrm>
          <a:prstGeom prst="rect">
            <a:avLst/>
          </a:prstGeom>
          <a:solidFill>
            <a:schemeClr val="bg1"/>
          </a:solidFill>
          <a:ln w="9525">
            <a:noFill/>
            <a:miter lim="800000"/>
            <a:headEnd/>
            <a:tailEnd/>
          </a:ln>
          <a:effectLst/>
        </p:spPr>
        <p:txBody>
          <a:bodyPr wrap="none">
            <a:spAutoFit/>
          </a:bodyPr>
          <a:lstStyle/>
          <a:p>
            <a:pPr eaLnBrk="1" hangingPunct="1"/>
            <a:r>
              <a:rPr lang="en-US">
                <a:cs typeface="Arial" charset="0"/>
              </a:rPr>
              <a:t>S-C fabric</a:t>
            </a:r>
          </a:p>
        </p:txBody>
      </p:sp>
      <p:sp>
        <p:nvSpPr>
          <p:cNvPr id="20487" name="Line 7"/>
          <p:cNvSpPr>
            <a:spLocks noChangeShapeType="1"/>
          </p:cNvSpPr>
          <p:nvPr/>
        </p:nvSpPr>
        <p:spPr bwMode="auto">
          <a:xfrm>
            <a:off x="2971800" y="1066800"/>
            <a:ext cx="1645920" cy="0"/>
          </a:xfrm>
          <a:prstGeom prst="line">
            <a:avLst/>
          </a:prstGeom>
          <a:noFill/>
          <a:ln w="25400">
            <a:solidFill>
              <a:schemeClr val="tx1"/>
            </a:solidFill>
            <a:round/>
            <a:headEnd/>
            <a:tailEnd type="triangle" w="med" len="med"/>
          </a:ln>
          <a:effectLst/>
        </p:spPr>
        <p:txBody>
          <a:bodyPr/>
          <a:lstStyle/>
          <a:p>
            <a:endParaRPr lang="en-US"/>
          </a:p>
        </p:txBody>
      </p:sp>
      <p:sp>
        <p:nvSpPr>
          <p:cNvPr id="20488" name="Line 8"/>
          <p:cNvSpPr>
            <a:spLocks noChangeShapeType="1"/>
          </p:cNvSpPr>
          <p:nvPr/>
        </p:nvSpPr>
        <p:spPr bwMode="auto">
          <a:xfrm>
            <a:off x="7239000" y="1066800"/>
            <a:ext cx="1645920" cy="0"/>
          </a:xfrm>
          <a:prstGeom prst="line">
            <a:avLst/>
          </a:prstGeom>
          <a:noFill/>
          <a:ln w="25400">
            <a:solidFill>
              <a:schemeClr val="tx1"/>
            </a:solidFill>
            <a:round/>
            <a:headEnd/>
            <a:tailEnd type="triangle" w="med" len="med"/>
          </a:ln>
          <a:effectLst/>
        </p:spPr>
        <p:txBody>
          <a:bodyPr/>
          <a:lstStyle/>
          <a:p>
            <a:endParaRPr lang="en-US"/>
          </a:p>
        </p:txBody>
      </p:sp>
      <p:sp>
        <p:nvSpPr>
          <p:cNvPr id="20489" name="Line 9"/>
          <p:cNvSpPr>
            <a:spLocks noChangeShapeType="1"/>
          </p:cNvSpPr>
          <p:nvPr/>
        </p:nvSpPr>
        <p:spPr bwMode="auto">
          <a:xfrm flipH="1" flipV="1">
            <a:off x="2971800" y="1219200"/>
            <a:ext cx="1600200" cy="0"/>
          </a:xfrm>
          <a:prstGeom prst="line">
            <a:avLst/>
          </a:prstGeom>
          <a:noFill/>
          <a:ln w="25400">
            <a:solidFill>
              <a:schemeClr val="tx1"/>
            </a:solidFill>
            <a:round/>
            <a:headEnd/>
            <a:tailEnd type="triangle" w="med" len="med"/>
          </a:ln>
          <a:effectLst/>
        </p:spPr>
        <p:txBody>
          <a:bodyPr/>
          <a:lstStyle/>
          <a:p>
            <a:endParaRPr lang="en-US"/>
          </a:p>
        </p:txBody>
      </p:sp>
      <p:sp>
        <p:nvSpPr>
          <p:cNvPr id="20490" name="Line 10"/>
          <p:cNvSpPr>
            <a:spLocks noChangeShapeType="1"/>
          </p:cNvSpPr>
          <p:nvPr/>
        </p:nvSpPr>
        <p:spPr bwMode="auto">
          <a:xfrm flipH="1" flipV="1">
            <a:off x="7239000" y="1219200"/>
            <a:ext cx="1600200" cy="0"/>
          </a:xfrm>
          <a:prstGeom prst="line">
            <a:avLst/>
          </a:prstGeom>
          <a:noFill/>
          <a:ln w="25400">
            <a:solidFill>
              <a:schemeClr val="tx1"/>
            </a:solidFill>
            <a:round/>
            <a:headEnd/>
            <a:tailEnd type="triangle" w="med" len="med"/>
          </a:ln>
          <a:effectLst/>
        </p:spPr>
        <p:txBody>
          <a:bodyPr/>
          <a:lstStyle/>
          <a:p>
            <a:endParaRPr lang="en-US"/>
          </a:p>
        </p:txBody>
      </p:sp>
      <p:cxnSp>
        <p:nvCxnSpPr>
          <p:cNvPr id="3" name="Straight Connector 2"/>
          <p:cNvCxnSpPr/>
          <p:nvPr/>
        </p:nvCxnSpPr>
        <p:spPr bwMode="auto">
          <a:xfrm flipV="1">
            <a:off x="1981200" y="2031550"/>
            <a:ext cx="2514600" cy="178251"/>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flipV="1">
            <a:off x="1977665" y="1897442"/>
            <a:ext cx="952500" cy="826709"/>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flipV="1">
            <a:off x="6553200" y="2286000"/>
            <a:ext cx="1828800" cy="53260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a:off x="6629400" y="2031550"/>
            <a:ext cx="2819400" cy="787851"/>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1" name="TextBox 10"/>
          <p:cNvSpPr txBox="1"/>
          <p:nvPr/>
        </p:nvSpPr>
        <p:spPr>
          <a:xfrm>
            <a:off x="6302926" y="1847671"/>
            <a:ext cx="402674" cy="369332"/>
          </a:xfrm>
          <a:prstGeom prst="rect">
            <a:avLst/>
          </a:prstGeom>
          <a:solidFill>
            <a:schemeClr val="bg1"/>
          </a:solidFill>
        </p:spPr>
        <p:txBody>
          <a:bodyPr wrap="none" rtlCol="0">
            <a:spAutoFit/>
          </a:bodyPr>
          <a:lstStyle/>
          <a:p>
            <a:r>
              <a:rPr lang="en-US" dirty="0"/>
              <a:t>C’</a:t>
            </a:r>
          </a:p>
        </p:txBody>
      </p:sp>
      <p:sp>
        <p:nvSpPr>
          <p:cNvPr id="16" name="TextBox 15"/>
          <p:cNvSpPr txBox="1"/>
          <p:nvPr/>
        </p:nvSpPr>
        <p:spPr>
          <a:xfrm>
            <a:off x="1706022" y="1992868"/>
            <a:ext cx="351378" cy="369332"/>
          </a:xfrm>
          <a:prstGeom prst="rect">
            <a:avLst/>
          </a:prstGeom>
          <a:solidFill>
            <a:schemeClr val="bg1"/>
          </a:solidFill>
        </p:spPr>
        <p:txBody>
          <a:bodyPr wrap="none" rtlCol="0">
            <a:spAutoFit/>
          </a:bodyPr>
          <a:lstStyle/>
          <a:p>
            <a:r>
              <a:rPr lang="en-US" dirty="0"/>
              <a:t>C</a:t>
            </a:r>
          </a:p>
        </p:txBody>
      </p:sp>
      <p:sp>
        <p:nvSpPr>
          <p:cNvPr id="30" name="TextBox 29"/>
          <p:cNvSpPr txBox="1"/>
          <p:nvPr/>
        </p:nvSpPr>
        <p:spPr>
          <a:xfrm>
            <a:off x="1718846" y="2526268"/>
            <a:ext cx="338554" cy="369332"/>
          </a:xfrm>
          <a:prstGeom prst="rect">
            <a:avLst/>
          </a:prstGeom>
          <a:solidFill>
            <a:schemeClr val="bg1"/>
          </a:solidFill>
        </p:spPr>
        <p:txBody>
          <a:bodyPr wrap="none" rtlCol="0">
            <a:spAutoFit/>
          </a:bodyPr>
          <a:lstStyle/>
          <a:p>
            <a:r>
              <a:rPr lang="en-US" dirty="0"/>
              <a:t>S</a:t>
            </a:r>
          </a:p>
        </p:txBody>
      </p:sp>
      <p:sp>
        <p:nvSpPr>
          <p:cNvPr id="32" name="TextBox 31"/>
          <p:cNvSpPr txBox="1"/>
          <p:nvPr/>
        </p:nvSpPr>
        <p:spPr>
          <a:xfrm>
            <a:off x="6278022" y="2602468"/>
            <a:ext cx="351378" cy="369332"/>
          </a:xfrm>
          <a:prstGeom prst="rect">
            <a:avLst/>
          </a:prstGeom>
          <a:solidFill>
            <a:schemeClr val="bg1"/>
          </a:solidFill>
        </p:spPr>
        <p:txBody>
          <a:bodyPr wrap="none" rtlCol="0">
            <a:spAutoFit/>
          </a:bodyPr>
          <a:lstStyle/>
          <a:p>
            <a:r>
              <a:rPr lang="en-US" dirty="0"/>
              <a:t>C</a:t>
            </a:r>
          </a:p>
        </p:txBody>
      </p:sp>
      <p:pic>
        <p:nvPicPr>
          <p:cNvPr id="22" name="Picture 5" descr="S C and C' ppt.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68566" y="4672568"/>
            <a:ext cx="8289925"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3295305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085547"/>
            <a:ext cx="4114800" cy="4128655"/>
          </a:xfrm>
          <a:prstGeom prst="rect">
            <a:avLst/>
          </a:prstGeom>
        </p:spPr>
      </p:pic>
      <p:sp>
        <p:nvSpPr>
          <p:cNvPr id="7" name="Footer Placeholder 3"/>
          <p:cNvSpPr>
            <a:spLocks noGrp="1"/>
          </p:cNvSpPr>
          <p:nvPr>
            <p:ph type="ftr" sz="quarter" idx="10"/>
          </p:nvPr>
        </p:nvSpPr>
        <p:spPr/>
        <p:txBody>
          <a:bodyPr/>
          <a:lstStyle/>
          <a:p>
            <a:r>
              <a:rPr lang="en-US"/>
              <a:t>Fabrics &amp; Fabric Elements</a:t>
            </a:r>
          </a:p>
        </p:txBody>
      </p:sp>
      <p:sp>
        <p:nvSpPr>
          <p:cNvPr id="8" name="Slide Number Placeholder 4"/>
          <p:cNvSpPr>
            <a:spLocks noGrp="1"/>
          </p:cNvSpPr>
          <p:nvPr>
            <p:ph type="sldNum" sz="quarter" idx="11"/>
          </p:nvPr>
        </p:nvSpPr>
        <p:spPr/>
        <p:txBody>
          <a:bodyPr/>
          <a:lstStyle/>
          <a:p>
            <a:fld id="{948E0895-C40D-4A8C-86C9-FE02B1E29399}" type="slidenum">
              <a:rPr lang="en-US"/>
              <a:pPr/>
              <a:t>25</a:t>
            </a:fld>
            <a:endParaRPr lang="en-US"/>
          </a:p>
        </p:txBody>
      </p:sp>
      <p:sp>
        <p:nvSpPr>
          <p:cNvPr id="30722" name="Rectangle 2"/>
          <p:cNvSpPr>
            <a:spLocks noGrp="1" noChangeArrowheads="1"/>
          </p:cNvSpPr>
          <p:nvPr>
            <p:ph type="title"/>
          </p:nvPr>
        </p:nvSpPr>
        <p:spPr/>
        <p:txBody>
          <a:bodyPr/>
          <a:lstStyle/>
          <a:p>
            <a:r>
              <a:rPr lang="en-US" dirty="0"/>
              <a:t>Foliations and Strain: Shear Zones</a:t>
            </a:r>
          </a:p>
        </p:txBody>
      </p:sp>
      <p:sp>
        <p:nvSpPr>
          <p:cNvPr id="2" name="Rectangle 1"/>
          <p:cNvSpPr/>
          <p:nvPr/>
        </p:nvSpPr>
        <p:spPr>
          <a:xfrm>
            <a:off x="7239000" y="5352871"/>
            <a:ext cx="3581400" cy="1200329"/>
          </a:xfrm>
          <a:prstGeom prst="rect">
            <a:avLst/>
          </a:prstGeom>
        </p:spPr>
        <p:txBody>
          <a:bodyPr wrap="square">
            <a:spAutoFit/>
          </a:bodyPr>
          <a:lstStyle/>
          <a:p>
            <a:r>
              <a:rPr lang="en-US" dirty="0"/>
              <a:t>	γ = 2/tan 2φ′ </a:t>
            </a:r>
          </a:p>
          <a:p>
            <a:endParaRPr lang="en-US" dirty="0"/>
          </a:p>
          <a:p>
            <a:r>
              <a:rPr lang="en-US" dirty="0"/>
              <a:t>φ′ is angle between foliation (S) and shear-zone boundary (C)</a:t>
            </a:r>
          </a:p>
        </p:txBody>
      </p:sp>
      <p:grpSp>
        <p:nvGrpSpPr>
          <p:cNvPr id="5" name="Group 4"/>
          <p:cNvGrpSpPr>
            <a:grpSpLocks noChangeAspect="1"/>
          </p:cNvGrpSpPr>
          <p:nvPr/>
        </p:nvGrpSpPr>
        <p:grpSpPr>
          <a:xfrm rot="20874881">
            <a:off x="2596280" y="1325986"/>
            <a:ext cx="3122422" cy="2566588"/>
            <a:chOff x="2442100" y="1252923"/>
            <a:chExt cx="4803728" cy="3948597"/>
          </a:xfrm>
        </p:grpSpPr>
        <p:pic>
          <p:nvPicPr>
            <p:cNvPr id="30725" name="Picture 5" descr="shear zone, small"/>
            <p:cNvPicPr>
              <a:picLocks noChangeAspect="1" noChangeArrowheads="1"/>
            </p:cNvPicPr>
            <p:nvPr/>
          </p:nvPicPr>
          <p:blipFill>
            <a:blip r:embed="rId4" cstate="print"/>
            <a:srcRect t="17021" b="20567"/>
            <a:stretch>
              <a:fillRect/>
            </a:stretch>
          </p:blipFill>
          <p:spPr bwMode="auto">
            <a:xfrm>
              <a:off x="3025519" y="1252923"/>
              <a:ext cx="4220309" cy="3948597"/>
            </a:xfrm>
            <a:prstGeom prst="rect">
              <a:avLst/>
            </a:prstGeom>
            <a:noFill/>
          </p:spPr>
        </p:pic>
        <p:cxnSp>
          <p:nvCxnSpPr>
            <p:cNvPr id="4" name="Straight Connector 3"/>
            <p:cNvCxnSpPr/>
            <p:nvPr/>
          </p:nvCxnSpPr>
          <p:spPr bwMode="auto">
            <a:xfrm rot="725119" flipH="1">
              <a:off x="3052350" y="2764710"/>
              <a:ext cx="2300110" cy="1365869"/>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rot="725119" flipV="1">
              <a:off x="2913245" y="2921959"/>
              <a:ext cx="2767246" cy="177554"/>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0" name="TextBox 9"/>
            <p:cNvSpPr txBox="1"/>
            <p:nvPr/>
          </p:nvSpPr>
          <p:spPr>
            <a:xfrm>
              <a:off x="2442100" y="2453904"/>
              <a:ext cx="381000" cy="1846660"/>
            </a:xfrm>
            <a:prstGeom prst="rect">
              <a:avLst/>
            </a:prstGeom>
            <a:noFill/>
          </p:spPr>
          <p:txBody>
            <a:bodyPr wrap="square" rtlCol="0">
              <a:spAutoFit/>
            </a:bodyPr>
            <a:lstStyle/>
            <a:p>
              <a:r>
                <a:rPr lang="en-US" dirty="0"/>
                <a:t>C</a:t>
              </a:r>
            </a:p>
            <a:p>
              <a:endParaRPr lang="en-US" dirty="0"/>
            </a:p>
            <a:p>
              <a:endParaRPr lang="en-US" dirty="0"/>
            </a:p>
            <a:p>
              <a:r>
                <a:rPr lang="en-US" dirty="0"/>
                <a:t>S</a:t>
              </a:r>
            </a:p>
          </p:txBody>
        </p:sp>
      </p:grpSp>
      <p:cxnSp>
        <p:nvCxnSpPr>
          <p:cNvPr id="35" name="Straight Arrow Connector 34"/>
          <p:cNvCxnSpPr/>
          <p:nvPr/>
        </p:nvCxnSpPr>
        <p:spPr bwMode="auto">
          <a:xfrm rot="2700000">
            <a:off x="3670673" y="4966073"/>
            <a:ext cx="609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6" name="Straight Arrow Connector 35"/>
          <p:cNvCxnSpPr/>
          <p:nvPr/>
        </p:nvCxnSpPr>
        <p:spPr bwMode="auto">
          <a:xfrm rot="-2700000">
            <a:off x="4356473" y="4966073"/>
            <a:ext cx="609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7" name="TextBox 36"/>
          <p:cNvSpPr txBox="1"/>
          <p:nvPr/>
        </p:nvSpPr>
        <p:spPr>
          <a:xfrm>
            <a:off x="3432974" y="4507468"/>
            <a:ext cx="359394" cy="369332"/>
          </a:xfrm>
          <a:prstGeom prst="rect">
            <a:avLst/>
          </a:prstGeom>
          <a:noFill/>
        </p:spPr>
        <p:txBody>
          <a:bodyPr wrap="none" rtlCol="0">
            <a:spAutoFit/>
          </a:bodyPr>
          <a:lstStyle/>
          <a:p>
            <a:r>
              <a:rPr lang="en-US" dirty="0" err="1"/>
              <a:t>Z</a:t>
            </a:r>
            <a:r>
              <a:rPr lang="en-US" baseline="-25000" dirty="0" err="1"/>
              <a:t>i</a:t>
            </a:r>
            <a:endParaRPr lang="en-US" baseline="-25000" dirty="0"/>
          </a:p>
        </p:txBody>
      </p:sp>
      <p:sp>
        <p:nvSpPr>
          <p:cNvPr id="38" name="TextBox 37"/>
          <p:cNvSpPr txBox="1"/>
          <p:nvPr/>
        </p:nvSpPr>
        <p:spPr>
          <a:xfrm>
            <a:off x="4953000" y="5868472"/>
            <a:ext cx="359394" cy="369332"/>
          </a:xfrm>
          <a:prstGeom prst="rect">
            <a:avLst/>
          </a:prstGeom>
          <a:noFill/>
        </p:spPr>
        <p:txBody>
          <a:bodyPr wrap="none" rtlCol="0">
            <a:spAutoFit/>
          </a:bodyPr>
          <a:lstStyle/>
          <a:p>
            <a:r>
              <a:rPr lang="en-US" dirty="0" err="1"/>
              <a:t>Z</a:t>
            </a:r>
            <a:r>
              <a:rPr lang="en-US" baseline="-25000" dirty="0" err="1"/>
              <a:t>i</a:t>
            </a:r>
            <a:endParaRPr lang="en-US" baseline="-25000" dirty="0"/>
          </a:p>
        </p:txBody>
      </p:sp>
      <p:sp>
        <p:nvSpPr>
          <p:cNvPr id="39" name="TextBox 38"/>
          <p:cNvSpPr txBox="1"/>
          <p:nvPr/>
        </p:nvSpPr>
        <p:spPr>
          <a:xfrm>
            <a:off x="4885582" y="4495800"/>
            <a:ext cx="372218" cy="369332"/>
          </a:xfrm>
          <a:prstGeom prst="rect">
            <a:avLst/>
          </a:prstGeom>
          <a:noFill/>
        </p:spPr>
        <p:txBody>
          <a:bodyPr wrap="none" rtlCol="0">
            <a:spAutoFit/>
          </a:bodyPr>
          <a:lstStyle/>
          <a:p>
            <a:r>
              <a:rPr lang="en-US" dirty="0"/>
              <a:t>X</a:t>
            </a:r>
            <a:r>
              <a:rPr lang="en-US" baseline="-25000" dirty="0"/>
              <a:t>i</a:t>
            </a:r>
          </a:p>
        </p:txBody>
      </p:sp>
      <p:sp>
        <p:nvSpPr>
          <p:cNvPr id="40" name="TextBox 39"/>
          <p:cNvSpPr txBox="1"/>
          <p:nvPr/>
        </p:nvSpPr>
        <p:spPr>
          <a:xfrm>
            <a:off x="3285382" y="5879068"/>
            <a:ext cx="372218" cy="369332"/>
          </a:xfrm>
          <a:prstGeom prst="rect">
            <a:avLst/>
          </a:prstGeom>
          <a:noFill/>
        </p:spPr>
        <p:txBody>
          <a:bodyPr wrap="none" rtlCol="0">
            <a:spAutoFit/>
          </a:bodyPr>
          <a:lstStyle/>
          <a:p>
            <a:r>
              <a:rPr lang="en-US" dirty="0"/>
              <a:t>X</a:t>
            </a:r>
            <a:r>
              <a:rPr lang="en-US" baseline="-25000" dirty="0"/>
              <a:t>i</a:t>
            </a:r>
          </a:p>
        </p:txBody>
      </p:sp>
      <p:cxnSp>
        <p:nvCxnSpPr>
          <p:cNvPr id="41" name="Straight Arrow Connector 40"/>
          <p:cNvCxnSpPr/>
          <p:nvPr/>
        </p:nvCxnSpPr>
        <p:spPr bwMode="auto">
          <a:xfrm rot="8100000">
            <a:off x="3568327" y="5867400"/>
            <a:ext cx="609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2" name="Straight Arrow Connector 41"/>
          <p:cNvCxnSpPr/>
          <p:nvPr/>
        </p:nvCxnSpPr>
        <p:spPr bwMode="auto">
          <a:xfrm rot="-8100000">
            <a:off x="4432673" y="5854327"/>
            <a:ext cx="6096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3" name="TextBox 42"/>
          <p:cNvSpPr txBox="1"/>
          <p:nvPr/>
        </p:nvSpPr>
        <p:spPr>
          <a:xfrm>
            <a:off x="1371600" y="4561583"/>
            <a:ext cx="1741182" cy="1323439"/>
          </a:xfrm>
          <a:prstGeom prst="rect">
            <a:avLst/>
          </a:prstGeom>
          <a:noFill/>
        </p:spPr>
        <p:txBody>
          <a:bodyPr wrap="none" rtlCol="0">
            <a:spAutoFit/>
          </a:bodyPr>
          <a:lstStyle/>
          <a:p>
            <a:r>
              <a:rPr lang="en-US" sz="1600" dirty="0"/>
              <a:t>Strain State:</a:t>
            </a:r>
          </a:p>
          <a:p>
            <a:r>
              <a:rPr lang="en-US" sz="1600" dirty="0"/>
              <a:t>Z = shortening</a:t>
            </a:r>
          </a:p>
          <a:p>
            <a:r>
              <a:rPr lang="en-US" sz="1600" dirty="0"/>
              <a:t>X = extension</a:t>
            </a:r>
          </a:p>
          <a:p>
            <a:r>
              <a:rPr lang="en-US" sz="1600" dirty="0" err="1"/>
              <a:t>i</a:t>
            </a:r>
            <a:r>
              <a:rPr lang="en-US" sz="1600" dirty="0"/>
              <a:t> = instantaneous</a:t>
            </a:r>
          </a:p>
          <a:p>
            <a:r>
              <a:rPr lang="en-US" sz="1600" dirty="0"/>
              <a:t>f = finite</a:t>
            </a:r>
          </a:p>
        </p:txBody>
      </p:sp>
      <p:cxnSp>
        <p:nvCxnSpPr>
          <p:cNvPr id="44" name="Straight Arrow Connector 43"/>
          <p:cNvCxnSpPr/>
          <p:nvPr/>
        </p:nvCxnSpPr>
        <p:spPr bwMode="auto">
          <a:xfrm rot="-1140000">
            <a:off x="4859359" y="5092327"/>
            <a:ext cx="609600"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45" name="TextBox 44"/>
          <p:cNvSpPr txBox="1"/>
          <p:nvPr/>
        </p:nvSpPr>
        <p:spPr>
          <a:xfrm>
            <a:off x="5409364" y="4800600"/>
            <a:ext cx="381836" cy="369332"/>
          </a:xfrm>
          <a:prstGeom prst="rect">
            <a:avLst/>
          </a:prstGeom>
          <a:noFill/>
        </p:spPr>
        <p:txBody>
          <a:bodyPr wrap="none" rtlCol="0">
            <a:spAutoFit/>
          </a:bodyPr>
          <a:lstStyle/>
          <a:p>
            <a:r>
              <a:rPr lang="en-US" dirty="0" err="1">
                <a:solidFill>
                  <a:srgbClr val="FF0000"/>
                </a:solidFill>
              </a:rPr>
              <a:t>X</a:t>
            </a:r>
            <a:r>
              <a:rPr lang="en-US" baseline="-25000" dirty="0" err="1">
                <a:solidFill>
                  <a:srgbClr val="FF0000"/>
                </a:solidFill>
              </a:rPr>
              <a:t>f</a:t>
            </a:r>
            <a:endParaRPr lang="en-US" baseline="-25000" dirty="0">
              <a:solidFill>
                <a:srgbClr val="FF0000"/>
              </a:solidFill>
            </a:endParaRPr>
          </a:p>
        </p:txBody>
      </p:sp>
      <p:cxnSp>
        <p:nvCxnSpPr>
          <p:cNvPr id="46" name="Straight Arrow Connector 45"/>
          <p:cNvCxnSpPr/>
          <p:nvPr/>
        </p:nvCxnSpPr>
        <p:spPr bwMode="auto">
          <a:xfrm rot="9660000">
            <a:off x="3183795" y="5738034"/>
            <a:ext cx="609600"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47" name="TextBox 46"/>
          <p:cNvSpPr txBox="1"/>
          <p:nvPr/>
        </p:nvSpPr>
        <p:spPr>
          <a:xfrm>
            <a:off x="2894764" y="5726668"/>
            <a:ext cx="381836" cy="369332"/>
          </a:xfrm>
          <a:prstGeom prst="rect">
            <a:avLst/>
          </a:prstGeom>
          <a:noFill/>
        </p:spPr>
        <p:txBody>
          <a:bodyPr wrap="none" rtlCol="0">
            <a:spAutoFit/>
          </a:bodyPr>
          <a:lstStyle/>
          <a:p>
            <a:r>
              <a:rPr lang="en-US" dirty="0" err="1">
                <a:solidFill>
                  <a:srgbClr val="FF0000"/>
                </a:solidFill>
              </a:rPr>
              <a:t>X</a:t>
            </a:r>
            <a:r>
              <a:rPr lang="en-US" baseline="-25000" dirty="0" err="1">
                <a:solidFill>
                  <a:srgbClr val="FF0000"/>
                </a:solidFill>
              </a:rPr>
              <a:t>f</a:t>
            </a:r>
            <a:endParaRPr lang="en-US" baseline="-25000" dirty="0">
              <a:solidFill>
                <a:srgbClr val="FF0000"/>
              </a:solidFill>
            </a:endParaRPr>
          </a:p>
        </p:txBody>
      </p:sp>
      <p:grpSp>
        <p:nvGrpSpPr>
          <p:cNvPr id="48" name="Group 47"/>
          <p:cNvGrpSpPr/>
          <p:nvPr/>
        </p:nvGrpSpPr>
        <p:grpSpPr>
          <a:xfrm>
            <a:off x="3810000" y="5257800"/>
            <a:ext cx="1219200" cy="228600"/>
            <a:chOff x="4038600" y="939252"/>
            <a:chExt cx="1219200" cy="228600"/>
          </a:xfrm>
        </p:grpSpPr>
        <p:sp>
          <p:nvSpPr>
            <p:cNvPr id="49" name="Right Arrow 48"/>
            <p:cNvSpPr/>
            <p:nvPr/>
          </p:nvSpPr>
          <p:spPr bwMode="auto">
            <a:xfrm>
              <a:off x="4038600" y="939252"/>
              <a:ext cx="1143000" cy="2286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0" name="Rectangle 49"/>
            <p:cNvSpPr/>
            <p:nvPr/>
          </p:nvSpPr>
          <p:spPr bwMode="auto">
            <a:xfrm>
              <a:off x="4038600" y="1030692"/>
              <a:ext cx="1219200" cy="1371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52" name="Rectangle 51"/>
          <p:cNvSpPr/>
          <p:nvPr/>
        </p:nvSpPr>
        <p:spPr bwMode="auto">
          <a:xfrm rot="10800000">
            <a:off x="3810000" y="5385348"/>
            <a:ext cx="1219200" cy="1371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33" name="Group 32"/>
          <p:cNvGrpSpPr/>
          <p:nvPr/>
        </p:nvGrpSpPr>
        <p:grpSpPr>
          <a:xfrm rot="10800000">
            <a:off x="3810000" y="5410200"/>
            <a:ext cx="1219201" cy="228600"/>
            <a:chOff x="3962399" y="914400"/>
            <a:chExt cx="1219201" cy="228600"/>
          </a:xfrm>
        </p:grpSpPr>
        <p:sp>
          <p:nvSpPr>
            <p:cNvPr id="34" name="Right Arrow 33"/>
            <p:cNvSpPr/>
            <p:nvPr/>
          </p:nvSpPr>
          <p:spPr bwMode="auto">
            <a:xfrm>
              <a:off x="4038600" y="914400"/>
              <a:ext cx="1143000" cy="228600"/>
            </a:xfrm>
            <a:prstGeom prst="rightArrow">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4" name="Rectangle 53"/>
            <p:cNvSpPr/>
            <p:nvPr/>
          </p:nvSpPr>
          <p:spPr bwMode="auto">
            <a:xfrm>
              <a:off x="3962399" y="1005839"/>
              <a:ext cx="1219200" cy="1371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53" name="Straight Connector 52"/>
          <p:cNvCxnSpPr/>
          <p:nvPr/>
        </p:nvCxnSpPr>
        <p:spPr bwMode="auto">
          <a:xfrm>
            <a:off x="3200400" y="5449824"/>
            <a:ext cx="228600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3" name="TextBox 2"/>
          <p:cNvSpPr txBox="1"/>
          <p:nvPr/>
        </p:nvSpPr>
        <p:spPr>
          <a:xfrm>
            <a:off x="5486400" y="5257800"/>
            <a:ext cx="351378" cy="369332"/>
          </a:xfrm>
          <a:prstGeom prst="rect">
            <a:avLst/>
          </a:prstGeom>
          <a:noFill/>
        </p:spPr>
        <p:txBody>
          <a:bodyPr wrap="none" rtlCol="0">
            <a:spAutoFit/>
          </a:bodyPr>
          <a:lstStyle/>
          <a:p>
            <a:r>
              <a:rPr lang="en-US" dirty="0"/>
              <a:t>C</a:t>
            </a:r>
          </a:p>
        </p:txBody>
      </p:sp>
      <p:sp>
        <p:nvSpPr>
          <p:cNvPr id="11" name="Date Placeholder 10"/>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146010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Fabrics &amp; Fabric Elements</a:t>
            </a:r>
          </a:p>
        </p:txBody>
      </p:sp>
      <p:sp>
        <p:nvSpPr>
          <p:cNvPr id="8" name="Slide Number Placeholder 3"/>
          <p:cNvSpPr>
            <a:spLocks noGrp="1"/>
          </p:cNvSpPr>
          <p:nvPr>
            <p:ph type="sldNum" sz="quarter" idx="11"/>
          </p:nvPr>
        </p:nvSpPr>
        <p:spPr/>
        <p:txBody>
          <a:bodyPr/>
          <a:lstStyle/>
          <a:p>
            <a:fld id="{FE49C3B6-5AF4-4D71-9DA2-9825F316CCD4}" type="slidenum">
              <a:rPr lang="en-US"/>
              <a:pPr/>
              <a:t>26</a:t>
            </a:fld>
            <a:endParaRPr lang="en-US"/>
          </a:p>
        </p:txBody>
      </p:sp>
      <p:sp>
        <p:nvSpPr>
          <p:cNvPr id="39938" name="Rectangle 2"/>
          <p:cNvSpPr>
            <a:spLocks noGrp="1" noChangeArrowheads="1"/>
          </p:cNvSpPr>
          <p:nvPr>
            <p:ph type="title"/>
          </p:nvPr>
        </p:nvSpPr>
        <p:spPr/>
        <p:txBody>
          <a:bodyPr/>
          <a:lstStyle/>
          <a:p>
            <a:r>
              <a:rPr lang="en-US"/>
              <a:t>Shear-sense Indicators – Fractured Grains</a:t>
            </a:r>
          </a:p>
        </p:txBody>
      </p:sp>
      <p:pic>
        <p:nvPicPr>
          <p:cNvPr id="39939" name="Picture 3" descr="bookshelf feldspar"/>
          <p:cNvPicPr>
            <a:picLocks noChangeAspect="1" noChangeArrowheads="1"/>
          </p:cNvPicPr>
          <p:nvPr/>
        </p:nvPicPr>
        <p:blipFill>
          <a:blip r:embed="rId3" cstate="print"/>
          <a:srcRect/>
          <a:stretch>
            <a:fillRect/>
          </a:stretch>
        </p:blipFill>
        <p:spPr bwMode="auto">
          <a:xfrm>
            <a:off x="1882776" y="1935164"/>
            <a:ext cx="4113213" cy="2713037"/>
          </a:xfrm>
          <a:prstGeom prst="rect">
            <a:avLst/>
          </a:prstGeom>
          <a:noFill/>
        </p:spPr>
      </p:pic>
      <p:sp>
        <p:nvSpPr>
          <p:cNvPr id="39946" name="Line 10"/>
          <p:cNvSpPr>
            <a:spLocks noChangeShapeType="1"/>
          </p:cNvSpPr>
          <p:nvPr/>
        </p:nvSpPr>
        <p:spPr bwMode="auto">
          <a:xfrm>
            <a:off x="3200400" y="1752600"/>
            <a:ext cx="1676400" cy="0"/>
          </a:xfrm>
          <a:prstGeom prst="line">
            <a:avLst/>
          </a:prstGeom>
          <a:noFill/>
          <a:ln w="38100">
            <a:solidFill>
              <a:schemeClr val="tx1"/>
            </a:solidFill>
            <a:round/>
            <a:headEnd/>
            <a:tailEnd type="triangle" w="med" len="med"/>
          </a:ln>
          <a:effectLst/>
        </p:spPr>
        <p:txBody>
          <a:bodyPr/>
          <a:lstStyle/>
          <a:p>
            <a:endParaRPr lang="en-US"/>
          </a:p>
        </p:txBody>
      </p:sp>
      <p:sp>
        <p:nvSpPr>
          <p:cNvPr id="39947" name="Line 11"/>
          <p:cNvSpPr>
            <a:spLocks noChangeShapeType="1"/>
          </p:cNvSpPr>
          <p:nvPr/>
        </p:nvSpPr>
        <p:spPr bwMode="auto">
          <a:xfrm flipH="1" flipV="1">
            <a:off x="3238500" y="4876800"/>
            <a:ext cx="1600200" cy="0"/>
          </a:xfrm>
          <a:prstGeom prst="line">
            <a:avLst/>
          </a:prstGeom>
          <a:noFill/>
          <a:ln w="38100">
            <a:solidFill>
              <a:schemeClr val="tx1"/>
            </a:solidFill>
            <a:round/>
            <a:headEnd/>
            <a:tailEnd type="triangle" w="med" len="med"/>
          </a:ln>
          <a:effectLst/>
        </p:spPr>
        <p:txBody>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2200035"/>
            <a:ext cx="4114800" cy="3743565"/>
          </a:xfrm>
          <a:prstGeom prst="rect">
            <a:avLst/>
          </a:prstGeom>
        </p:spPr>
      </p:pic>
      <p:sp>
        <p:nvSpPr>
          <p:cNvPr id="3" name="Date Placeholder 2"/>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371202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a:t>Fabrics &amp; Fabric Elements</a:t>
            </a:r>
          </a:p>
        </p:txBody>
      </p:sp>
      <p:sp>
        <p:nvSpPr>
          <p:cNvPr id="8" name="Slide Number Placeholder 3"/>
          <p:cNvSpPr>
            <a:spLocks noGrp="1"/>
          </p:cNvSpPr>
          <p:nvPr>
            <p:ph type="sldNum" sz="quarter" idx="11"/>
          </p:nvPr>
        </p:nvSpPr>
        <p:spPr/>
        <p:txBody>
          <a:bodyPr/>
          <a:lstStyle/>
          <a:p>
            <a:fld id="{1F0B75E0-923C-4644-973F-5D59ACC4FD62}" type="slidenum">
              <a:rPr lang="en-US"/>
              <a:pPr/>
              <a:t>27</a:t>
            </a:fld>
            <a:endParaRPr lang="en-US"/>
          </a:p>
        </p:txBody>
      </p:sp>
      <p:sp>
        <p:nvSpPr>
          <p:cNvPr id="40962" name="Rectangle 2"/>
          <p:cNvSpPr>
            <a:spLocks noGrp="1" noChangeArrowheads="1"/>
          </p:cNvSpPr>
          <p:nvPr>
            <p:ph type="title"/>
          </p:nvPr>
        </p:nvSpPr>
        <p:spPr/>
        <p:txBody>
          <a:bodyPr/>
          <a:lstStyle/>
          <a:p>
            <a:r>
              <a:rPr lang="en-US"/>
              <a:t>Shear-sense Indicators – Mica Fish</a:t>
            </a:r>
          </a:p>
        </p:txBody>
      </p:sp>
      <p:pic>
        <p:nvPicPr>
          <p:cNvPr id="40964" name="Picture 4" descr="mica fish2"/>
          <p:cNvPicPr>
            <a:picLocks noGrp="1" noChangeAspect="1" noChangeArrowheads="1"/>
          </p:cNvPicPr>
          <p:nvPr>
            <p:ph idx="4294967295"/>
          </p:nvPr>
        </p:nvPicPr>
        <p:blipFill>
          <a:blip r:embed="rId3" cstate="print"/>
          <a:srcRect/>
          <a:stretch>
            <a:fillRect/>
          </a:stretch>
        </p:blipFill>
        <p:spPr>
          <a:xfrm>
            <a:off x="1981201" y="1968500"/>
            <a:ext cx="4113213" cy="2679700"/>
          </a:xfrm>
          <a:noFill/>
          <a:ln/>
        </p:spPr>
      </p:pic>
      <p:sp>
        <p:nvSpPr>
          <p:cNvPr id="40966" name="Line 6"/>
          <p:cNvSpPr>
            <a:spLocks noChangeShapeType="1"/>
          </p:cNvSpPr>
          <p:nvPr/>
        </p:nvSpPr>
        <p:spPr bwMode="auto">
          <a:xfrm>
            <a:off x="3276600" y="1752600"/>
            <a:ext cx="1676400" cy="0"/>
          </a:xfrm>
          <a:prstGeom prst="line">
            <a:avLst/>
          </a:prstGeom>
          <a:noFill/>
          <a:ln w="38100">
            <a:solidFill>
              <a:schemeClr val="tx1"/>
            </a:solidFill>
            <a:round/>
            <a:headEnd/>
            <a:tailEnd type="triangle" w="med" len="med"/>
          </a:ln>
          <a:effectLst/>
        </p:spPr>
        <p:txBody>
          <a:bodyPr/>
          <a:lstStyle/>
          <a:p>
            <a:endParaRPr lang="en-US"/>
          </a:p>
        </p:txBody>
      </p:sp>
      <p:sp>
        <p:nvSpPr>
          <p:cNvPr id="40967" name="Line 7"/>
          <p:cNvSpPr>
            <a:spLocks noChangeShapeType="1"/>
          </p:cNvSpPr>
          <p:nvPr/>
        </p:nvSpPr>
        <p:spPr bwMode="auto">
          <a:xfrm flipH="1" flipV="1">
            <a:off x="3314700" y="4876800"/>
            <a:ext cx="1600200" cy="0"/>
          </a:xfrm>
          <a:prstGeom prst="line">
            <a:avLst/>
          </a:prstGeom>
          <a:noFill/>
          <a:ln w="38100">
            <a:solidFill>
              <a:schemeClr val="tx1"/>
            </a:solidFill>
            <a:round/>
            <a:headEnd/>
            <a:tailEnd type="triangle" w="med" len="med"/>
          </a:ln>
          <a:effectLst/>
        </p:spPr>
        <p:txBody>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371601"/>
            <a:ext cx="4114800" cy="4255551"/>
          </a:xfrm>
          <a:prstGeom prst="rect">
            <a:avLst/>
          </a:prstGeom>
        </p:spPr>
      </p:pic>
      <p:sp>
        <p:nvSpPr>
          <p:cNvPr id="3" name="Date Placeholder 2"/>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1466023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0470" y="989248"/>
            <a:ext cx="4114800" cy="4940197"/>
          </a:xfrm>
          <a:prstGeom prst="rect">
            <a:avLst/>
          </a:prstGeom>
        </p:spPr>
      </p:pic>
      <p:sp>
        <p:nvSpPr>
          <p:cNvPr id="6" name="Footer Placeholder 3"/>
          <p:cNvSpPr>
            <a:spLocks noGrp="1"/>
          </p:cNvSpPr>
          <p:nvPr>
            <p:ph type="ftr" sz="quarter" idx="10"/>
          </p:nvPr>
        </p:nvSpPr>
        <p:spPr/>
        <p:txBody>
          <a:bodyPr/>
          <a:lstStyle/>
          <a:p>
            <a:r>
              <a:rPr lang="en-US"/>
              <a:t>Fabrics &amp; Fabric Elements</a:t>
            </a:r>
          </a:p>
        </p:txBody>
      </p:sp>
      <p:sp>
        <p:nvSpPr>
          <p:cNvPr id="7" name="Slide Number Placeholder 4"/>
          <p:cNvSpPr>
            <a:spLocks noGrp="1"/>
          </p:cNvSpPr>
          <p:nvPr>
            <p:ph type="sldNum" sz="quarter" idx="11"/>
          </p:nvPr>
        </p:nvSpPr>
        <p:spPr/>
        <p:txBody>
          <a:bodyPr/>
          <a:lstStyle/>
          <a:p>
            <a:fld id="{6FC7EC09-E503-488F-8E39-BA69C51FF138}" type="slidenum">
              <a:rPr lang="en-US"/>
              <a:pPr/>
              <a:t>28</a:t>
            </a:fld>
            <a:endParaRPr lang="en-US"/>
          </a:p>
        </p:txBody>
      </p:sp>
      <p:sp>
        <p:nvSpPr>
          <p:cNvPr id="25602" name="Rectangle 2"/>
          <p:cNvSpPr>
            <a:spLocks noGrp="1" noChangeArrowheads="1"/>
          </p:cNvSpPr>
          <p:nvPr>
            <p:ph type="title"/>
          </p:nvPr>
        </p:nvSpPr>
        <p:spPr/>
        <p:txBody>
          <a:bodyPr/>
          <a:lstStyle/>
          <a:p>
            <a:r>
              <a:rPr lang="en-US" dirty="0"/>
              <a:t>Shear-sense Indicators – Summary (right-lateral)</a:t>
            </a:r>
          </a:p>
        </p:txBody>
      </p:sp>
      <p:sp>
        <p:nvSpPr>
          <p:cNvPr id="25603" name="Rectangle 3"/>
          <p:cNvSpPr>
            <a:spLocks noGrp="1" noChangeArrowheads="1"/>
          </p:cNvSpPr>
          <p:nvPr>
            <p:ph type="body" idx="1"/>
          </p:nvPr>
        </p:nvSpPr>
        <p:spPr>
          <a:xfrm>
            <a:off x="3124200" y="5922818"/>
            <a:ext cx="6248400" cy="401782"/>
          </a:xfrm>
        </p:spPr>
        <p:txBody>
          <a:bodyPr/>
          <a:lstStyle/>
          <a:p>
            <a:r>
              <a:rPr lang="en-US" dirty="0"/>
              <a:t>Dextral Shear				</a:t>
            </a:r>
          </a:p>
        </p:txBody>
      </p:sp>
      <p:sp>
        <p:nvSpPr>
          <p:cNvPr id="2" name="Date Placeholder 1"/>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626257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Fabrics &amp; Fabric Elements</a:t>
            </a:r>
          </a:p>
        </p:txBody>
      </p:sp>
      <p:sp>
        <p:nvSpPr>
          <p:cNvPr id="7" name="Slide Number Placeholder 4"/>
          <p:cNvSpPr>
            <a:spLocks noGrp="1"/>
          </p:cNvSpPr>
          <p:nvPr>
            <p:ph type="sldNum" sz="quarter" idx="11"/>
          </p:nvPr>
        </p:nvSpPr>
        <p:spPr/>
        <p:txBody>
          <a:bodyPr/>
          <a:lstStyle/>
          <a:p>
            <a:fld id="{6FC7EC09-E503-488F-8E39-BA69C51FF138}" type="slidenum">
              <a:rPr lang="en-US"/>
              <a:pPr/>
              <a:t>29</a:t>
            </a:fld>
            <a:endParaRPr lang="en-US"/>
          </a:p>
        </p:txBody>
      </p:sp>
      <p:sp>
        <p:nvSpPr>
          <p:cNvPr id="25602" name="Rectangle 2"/>
          <p:cNvSpPr>
            <a:spLocks noGrp="1" noChangeArrowheads="1"/>
          </p:cNvSpPr>
          <p:nvPr>
            <p:ph type="title"/>
          </p:nvPr>
        </p:nvSpPr>
        <p:spPr/>
        <p:txBody>
          <a:bodyPr/>
          <a:lstStyle/>
          <a:p>
            <a:r>
              <a:rPr lang="en-US" dirty="0"/>
              <a:t>Shear-sense Indicators – Summary (left-lateral)</a:t>
            </a:r>
          </a:p>
        </p:txBody>
      </p:sp>
      <p:sp>
        <p:nvSpPr>
          <p:cNvPr id="25603" name="Rectangle 3"/>
          <p:cNvSpPr>
            <a:spLocks noGrp="1" noChangeArrowheads="1"/>
          </p:cNvSpPr>
          <p:nvPr>
            <p:ph type="body" idx="1"/>
          </p:nvPr>
        </p:nvSpPr>
        <p:spPr>
          <a:xfrm>
            <a:off x="3124200" y="5922818"/>
            <a:ext cx="6248400" cy="401782"/>
          </a:xfrm>
        </p:spPr>
        <p:txBody>
          <a:bodyPr/>
          <a:lstStyle/>
          <a:p>
            <a:r>
              <a:rPr lang="en-US" dirty="0">
                <a:solidFill>
                  <a:schemeClr val="bg1"/>
                </a:solidFill>
              </a:rPr>
              <a:t>Dextral Shear</a:t>
            </a:r>
            <a:r>
              <a:rPr lang="en-US" dirty="0"/>
              <a:t>				</a:t>
            </a:r>
            <a:r>
              <a:rPr lang="en-US" dirty="0" err="1"/>
              <a:t>Sinistral</a:t>
            </a:r>
            <a:r>
              <a:rPr lang="en-US" dirty="0"/>
              <a:t> Shear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924339"/>
            <a:ext cx="4114800" cy="4969664"/>
          </a:xfrm>
          <a:prstGeom prst="rect">
            <a:avLst/>
          </a:prstGeom>
        </p:spPr>
      </p:pic>
      <p:pic>
        <p:nvPicPr>
          <p:cNvPr id="9" name="Picture 8"/>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33600" y="989248"/>
            <a:ext cx="4114800" cy="4940197"/>
          </a:xfrm>
          <a:prstGeom prst="rect">
            <a:avLst/>
          </a:prstGeom>
        </p:spPr>
      </p:pic>
      <p:sp>
        <p:nvSpPr>
          <p:cNvPr id="3" name="Date Placeholder 2"/>
          <p:cNvSpPr>
            <a:spLocks noGrp="1"/>
          </p:cNvSpPr>
          <p:nvPr>
            <p:ph type="dt" sz="half" idx="12"/>
          </p:nvPr>
        </p:nvSpPr>
        <p:spPr/>
        <p:txBody>
          <a:bodyPr/>
          <a:lstStyle/>
          <a:p>
            <a:r>
              <a:rPr lang="en-US"/>
              <a:t>© Ben van der Pluijm</a:t>
            </a:r>
          </a:p>
        </p:txBody>
      </p:sp>
    </p:spTree>
    <p:extLst>
      <p:ext uri="{BB962C8B-B14F-4D97-AF65-F5344CB8AC3E}">
        <p14:creationId xmlns:p14="http://schemas.microsoft.com/office/powerpoint/2010/main" val="302397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Fabrics &amp; Fabric Elements</a:t>
            </a:r>
          </a:p>
        </p:txBody>
      </p:sp>
      <p:sp>
        <p:nvSpPr>
          <p:cNvPr id="5" name="Slide Number Placeholder 4"/>
          <p:cNvSpPr>
            <a:spLocks noGrp="1"/>
          </p:cNvSpPr>
          <p:nvPr>
            <p:ph type="sldNum" sz="quarter" idx="11"/>
          </p:nvPr>
        </p:nvSpPr>
        <p:spPr/>
        <p:txBody>
          <a:bodyPr/>
          <a:lstStyle/>
          <a:p>
            <a:fld id="{21E9FD06-6236-4E00-8F2E-C163B1DFC3F9}" type="slidenum">
              <a:rPr lang="en-US"/>
              <a:pPr/>
              <a:t>3</a:t>
            </a:fld>
            <a:endParaRPr lang="en-US"/>
          </a:p>
        </p:txBody>
      </p:sp>
      <p:sp>
        <p:nvSpPr>
          <p:cNvPr id="36866" name="Rectangle 2"/>
          <p:cNvSpPr>
            <a:spLocks noGrp="1" noChangeArrowheads="1"/>
          </p:cNvSpPr>
          <p:nvPr>
            <p:ph type="title"/>
          </p:nvPr>
        </p:nvSpPr>
        <p:spPr/>
        <p:txBody>
          <a:bodyPr/>
          <a:lstStyle/>
          <a:p>
            <a:r>
              <a:rPr lang="en-US" dirty="0"/>
              <a:t>Rock Fabric Categories</a:t>
            </a:r>
          </a:p>
        </p:txBody>
      </p:sp>
      <p:sp>
        <p:nvSpPr>
          <p:cNvPr id="2" name="Rectangle 1"/>
          <p:cNvSpPr/>
          <p:nvPr/>
        </p:nvSpPr>
        <p:spPr>
          <a:xfrm>
            <a:off x="7162800" y="1032571"/>
            <a:ext cx="4191000" cy="3170099"/>
          </a:xfrm>
          <a:prstGeom prst="rect">
            <a:avLst/>
          </a:prstGeom>
        </p:spPr>
        <p:txBody>
          <a:bodyPr wrap="square">
            <a:spAutoFit/>
          </a:bodyPr>
          <a:lstStyle/>
          <a:p>
            <a:pPr marL="342900" indent="-342900">
              <a:buAutoNum type="alphaLcParenBoth"/>
            </a:pPr>
            <a:r>
              <a:rPr lang="en-US" sz="2000" dirty="0"/>
              <a:t>Random fabric. Fabric elements are dark, elongate crystals. </a:t>
            </a:r>
          </a:p>
          <a:p>
            <a:pPr marL="342900" indent="-342900">
              <a:buAutoNum type="alphaLcParenBoth"/>
            </a:pPr>
            <a:r>
              <a:rPr lang="en-US" sz="2000" dirty="0"/>
              <a:t>(1-D) preferred fabric, in which long axes of elongate crystals are aligned with one another. </a:t>
            </a:r>
          </a:p>
          <a:p>
            <a:pPr marL="342900" indent="-342900">
              <a:buAutoNum type="alphaLcParenBoth"/>
            </a:pPr>
            <a:r>
              <a:rPr lang="en-US" sz="2000" dirty="0"/>
              <a:t>Foliation. Fabric elements are planar and essentially parallel to one another, creating a 2-dimensional fabric.</a:t>
            </a:r>
          </a:p>
          <a:p>
            <a:pPr marL="342900" indent="-342900">
              <a:buAutoNum type="alphaLcParenBoth"/>
            </a:pPr>
            <a:r>
              <a:rPr lang="en-US" sz="2000" dirty="0"/>
              <a:t>Lineation.</a:t>
            </a:r>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4957836"/>
            <a:ext cx="6506051" cy="144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1219200"/>
            <a:ext cx="4114800" cy="3099959"/>
          </a:xfrm>
          <a:prstGeom prst="rect">
            <a:avLst/>
          </a:prstGeom>
        </p:spPr>
      </p:pic>
      <p:sp>
        <p:nvSpPr>
          <p:cNvPr id="7" name="TextBox 6"/>
          <p:cNvSpPr txBox="1"/>
          <p:nvPr/>
        </p:nvSpPr>
        <p:spPr>
          <a:xfrm>
            <a:off x="2667001" y="6096000"/>
            <a:ext cx="6887527" cy="369332"/>
          </a:xfrm>
          <a:prstGeom prst="rect">
            <a:avLst/>
          </a:prstGeom>
          <a:solidFill>
            <a:schemeClr val="bg1"/>
          </a:solidFill>
        </p:spPr>
        <p:txBody>
          <a:bodyPr wrap="none" rtlCol="0">
            <a:spAutoFit/>
          </a:bodyPr>
          <a:lstStyle/>
          <a:p>
            <a:r>
              <a:rPr lang="en-US" dirty="0"/>
              <a:t>S		    L		         L/S	   Tectonites</a:t>
            </a:r>
          </a:p>
        </p:txBody>
      </p:sp>
      <p:sp>
        <p:nvSpPr>
          <p:cNvPr id="3" name="Date Placeholder 2"/>
          <p:cNvSpPr>
            <a:spLocks noGrp="1"/>
          </p:cNvSpPr>
          <p:nvPr>
            <p:ph type="dt" sz="half" idx="12"/>
          </p:nvPr>
        </p:nvSpPr>
        <p:spPr/>
        <p:txBody>
          <a:bodyPr/>
          <a:lstStyle/>
          <a:p>
            <a:r>
              <a:rPr lang="en-US"/>
              <a:t>© Ben van der Pluijm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Fabrics &amp; Fabric Elements</a:t>
            </a:r>
          </a:p>
        </p:txBody>
      </p:sp>
      <p:sp>
        <p:nvSpPr>
          <p:cNvPr id="8" name="Slide Number Placeholder 4"/>
          <p:cNvSpPr>
            <a:spLocks noGrp="1"/>
          </p:cNvSpPr>
          <p:nvPr>
            <p:ph type="sldNum" sz="quarter" idx="11"/>
          </p:nvPr>
        </p:nvSpPr>
        <p:spPr/>
        <p:txBody>
          <a:bodyPr/>
          <a:lstStyle/>
          <a:p>
            <a:fld id="{36036F6F-0BD9-4291-B086-1E9A6F19E939}" type="slidenum">
              <a:rPr lang="en-US"/>
              <a:pPr/>
              <a:t>30</a:t>
            </a:fld>
            <a:endParaRPr lang="en-US"/>
          </a:p>
        </p:txBody>
      </p:sp>
      <p:sp>
        <p:nvSpPr>
          <p:cNvPr id="56322" name="Rectangle 2"/>
          <p:cNvSpPr>
            <a:spLocks noGrp="1" noChangeArrowheads="1"/>
          </p:cNvSpPr>
          <p:nvPr>
            <p:ph type="title"/>
          </p:nvPr>
        </p:nvSpPr>
        <p:spPr/>
        <p:txBody>
          <a:bodyPr/>
          <a:lstStyle/>
          <a:p>
            <a:r>
              <a:rPr lang="en-US" dirty="0"/>
              <a:t>Surface and Mineral Lineations</a:t>
            </a:r>
          </a:p>
        </p:txBody>
      </p:sp>
      <p:pic>
        <p:nvPicPr>
          <p:cNvPr id="56327" name="Picture 7" descr="van1127"/>
          <p:cNvPicPr>
            <a:picLocks noChangeAspect="1" noChangeArrowheads="1"/>
          </p:cNvPicPr>
          <p:nvPr/>
        </p:nvPicPr>
        <p:blipFill>
          <a:blip r:embed="rId3" cstate="print"/>
          <a:srcRect l="56667"/>
          <a:stretch>
            <a:fillRect/>
          </a:stretch>
        </p:blipFill>
        <p:spPr bwMode="auto">
          <a:xfrm>
            <a:off x="3953192" y="2664778"/>
            <a:ext cx="2371408" cy="2364423"/>
          </a:xfrm>
          <a:prstGeom prst="rect">
            <a:avLst/>
          </a:prstGeom>
          <a:noFill/>
        </p:spPr>
      </p:pic>
      <p:pic>
        <p:nvPicPr>
          <p:cNvPr id="56328" name="Picture 8" descr="van1127"/>
          <p:cNvPicPr>
            <a:picLocks noChangeAspect="1" noChangeArrowheads="1"/>
          </p:cNvPicPr>
          <p:nvPr/>
        </p:nvPicPr>
        <p:blipFill>
          <a:blip r:embed="rId3" cstate="print"/>
          <a:srcRect r="43333"/>
          <a:stretch>
            <a:fillRect/>
          </a:stretch>
        </p:blipFill>
        <p:spPr bwMode="auto">
          <a:xfrm>
            <a:off x="2971800" y="838201"/>
            <a:ext cx="2819400" cy="2149475"/>
          </a:xfrm>
          <a:prstGeom prst="rect">
            <a:avLst/>
          </a:prstGeom>
          <a:noFill/>
        </p:spPr>
      </p:pic>
      <p:sp>
        <p:nvSpPr>
          <p:cNvPr id="2" name="Rectangle 1"/>
          <p:cNvSpPr/>
          <p:nvPr/>
        </p:nvSpPr>
        <p:spPr>
          <a:xfrm>
            <a:off x="685800" y="5124272"/>
            <a:ext cx="6705600" cy="1323439"/>
          </a:xfrm>
          <a:prstGeom prst="rect">
            <a:avLst/>
          </a:prstGeom>
        </p:spPr>
        <p:txBody>
          <a:bodyPr wrap="square">
            <a:spAutoFit/>
          </a:bodyPr>
          <a:lstStyle/>
          <a:p>
            <a:pPr marL="342900" indent="-342900">
              <a:buAutoNum type="alphaLcParenBoth"/>
            </a:pPr>
            <a:r>
              <a:rPr lang="en-US" sz="2000" dirty="0"/>
              <a:t>Intersection lineation of bedding (S</a:t>
            </a:r>
            <a:r>
              <a:rPr lang="en-US" sz="2000" baseline="-25000" dirty="0"/>
              <a:t>0</a:t>
            </a:r>
            <a:r>
              <a:rPr lang="en-US" sz="2000" dirty="0"/>
              <a:t>) and (axial plane) cleavage (S</a:t>
            </a:r>
            <a:r>
              <a:rPr lang="en-US" sz="2000" baseline="-25000" dirty="0"/>
              <a:t>1</a:t>
            </a:r>
            <a:r>
              <a:rPr lang="en-US" sz="2000" dirty="0"/>
              <a:t>) in a fold</a:t>
            </a:r>
          </a:p>
          <a:p>
            <a:pPr marL="342900" indent="-342900">
              <a:buAutoNum type="alphaLcParenBoth"/>
            </a:pPr>
            <a:r>
              <a:rPr lang="en-US" sz="2000" dirty="0">
                <a:solidFill>
                  <a:schemeClr val="bg1">
                    <a:lumMod val="85000"/>
                  </a:schemeClr>
                </a:solidFill>
              </a:rPr>
              <a:t>Slip lineation on a (normal) fault surface</a:t>
            </a:r>
          </a:p>
          <a:p>
            <a:pPr marL="342900" indent="-342900">
              <a:buAutoNum type="alphaLcParenBoth"/>
            </a:pPr>
            <a:r>
              <a:rPr lang="en-US" sz="2000" dirty="0">
                <a:solidFill>
                  <a:schemeClr val="bg1">
                    <a:lumMod val="85000"/>
                  </a:schemeClr>
                </a:solidFill>
              </a:rPr>
              <a:t>Mineral lineation (hornblende)</a:t>
            </a:r>
          </a:p>
        </p:txBody>
      </p:sp>
      <p:pic>
        <p:nvPicPr>
          <p:cNvPr id="68610" name="Picture 2" descr="http://myweb.facstaff.wwu.edu/talbot/cdgeol/Structure/Lineation/88_071.JPG"/>
          <p:cNvPicPr>
            <a:picLocks noChangeAspect="1" noChangeArrowheads="1"/>
          </p:cNvPicPr>
          <p:nvPr/>
        </p:nvPicPr>
        <p:blipFill rotWithShape="1">
          <a:blip r:embed="rId4">
            <a:extLst>
              <a:ext uri="{28A0092B-C50C-407E-A947-70E740481C1C}">
                <a14:useLocalDpi xmlns:a14="http://schemas.microsoft.com/office/drawing/2010/main" val="0"/>
              </a:ext>
            </a:extLst>
          </a:blip>
          <a:srcRect t="9714"/>
          <a:stretch/>
        </p:blipFill>
        <p:spPr bwMode="auto">
          <a:xfrm>
            <a:off x="8026400" y="1332974"/>
            <a:ext cx="3313093" cy="44174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03544" y="5791200"/>
            <a:ext cx="393056" cy="307777"/>
          </a:xfrm>
          <a:prstGeom prst="rect">
            <a:avLst/>
          </a:prstGeom>
          <a:noFill/>
        </p:spPr>
        <p:txBody>
          <a:bodyPr wrap="none" rtlCol="0">
            <a:spAutoFit/>
          </a:bodyPr>
          <a:lstStyle/>
          <a:p>
            <a:r>
              <a:rPr lang="en-US" sz="1400" dirty="0"/>
              <a:t>(c)</a:t>
            </a:r>
          </a:p>
        </p:txBody>
      </p:sp>
      <p:pic>
        <p:nvPicPr>
          <p:cNvPr id="4" name="Picture 2" descr="http://myweb.facstaff.wwu.edu/talbot/cdgeol/Structure/Lineation/64_24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571"/>
          <a:stretch/>
        </p:blipFill>
        <p:spPr bwMode="auto">
          <a:xfrm>
            <a:off x="1069976" y="990600"/>
            <a:ext cx="1902181"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lickensides"/>
          <p:cNvPicPr>
            <a:picLocks noGrp="1" noChangeAspect="1" noChangeArrowheads="1"/>
          </p:cNvPicPr>
          <p:nvPr>
            <p:ph sz="half" idx="4294967295"/>
          </p:nvPr>
        </p:nvPicPr>
        <p:blipFill rotWithShape="1">
          <a:blip r:embed="rId6" cstate="print"/>
          <a:srcRect l="4445" t="7865" b="8989"/>
          <a:stretch/>
        </p:blipFill>
        <p:spPr>
          <a:xfrm>
            <a:off x="1066800" y="3379381"/>
            <a:ext cx="2743200" cy="1573619"/>
          </a:xfrm>
          <a:noFill/>
          <a:ln/>
        </p:spPr>
      </p:pic>
      <p:cxnSp>
        <p:nvCxnSpPr>
          <p:cNvPr id="10" name="Straight Connector 9"/>
          <p:cNvCxnSpPr>
            <a:cxnSpLocks/>
          </p:cNvCxnSpPr>
          <p:nvPr/>
        </p:nvCxnSpPr>
        <p:spPr bwMode="auto">
          <a:xfrm flipV="1">
            <a:off x="4343400" y="1600200"/>
            <a:ext cx="914043" cy="316636"/>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5" name="Date Placeholder 4"/>
          <p:cNvSpPr>
            <a:spLocks noGrp="1"/>
          </p:cNvSpPr>
          <p:nvPr>
            <p:ph type="dt" sz="half" idx="12"/>
          </p:nvPr>
        </p:nvSpPr>
        <p:spPr/>
        <p:txBody>
          <a:bodyPr/>
          <a:lstStyle/>
          <a:p>
            <a:r>
              <a:rPr lang="en-US"/>
              <a:t>© Ben van der Pluijm</a:t>
            </a:r>
          </a:p>
        </p:txBody>
      </p:sp>
      <p:sp>
        <p:nvSpPr>
          <p:cNvPr id="9" name="Rectangle 8"/>
          <p:cNvSpPr/>
          <p:nvPr/>
        </p:nvSpPr>
        <p:spPr bwMode="auto">
          <a:xfrm>
            <a:off x="7696200" y="1066800"/>
            <a:ext cx="3962400" cy="5181600"/>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ectangle 15"/>
          <p:cNvSpPr/>
          <p:nvPr/>
        </p:nvSpPr>
        <p:spPr bwMode="auto">
          <a:xfrm>
            <a:off x="839807" y="3057435"/>
            <a:ext cx="5872004" cy="2019301"/>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71378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a:t>Fabrics &amp; Fabric Elements</a:t>
            </a:r>
          </a:p>
        </p:txBody>
      </p:sp>
      <p:sp>
        <p:nvSpPr>
          <p:cNvPr id="8" name="Slide Number Placeholder 4"/>
          <p:cNvSpPr>
            <a:spLocks noGrp="1"/>
          </p:cNvSpPr>
          <p:nvPr>
            <p:ph type="sldNum" sz="quarter" idx="11"/>
          </p:nvPr>
        </p:nvSpPr>
        <p:spPr/>
        <p:txBody>
          <a:bodyPr/>
          <a:lstStyle/>
          <a:p>
            <a:fld id="{36036F6F-0BD9-4291-B086-1E9A6F19E939}" type="slidenum">
              <a:rPr lang="en-US"/>
              <a:pPr/>
              <a:t>31</a:t>
            </a:fld>
            <a:endParaRPr lang="en-US"/>
          </a:p>
        </p:txBody>
      </p:sp>
      <p:sp>
        <p:nvSpPr>
          <p:cNvPr id="56322" name="Rectangle 2"/>
          <p:cNvSpPr>
            <a:spLocks noGrp="1" noChangeArrowheads="1"/>
          </p:cNvSpPr>
          <p:nvPr>
            <p:ph type="title"/>
          </p:nvPr>
        </p:nvSpPr>
        <p:spPr/>
        <p:txBody>
          <a:bodyPr/>
          <a:lstStyle/>
          <a:p>
            <a:r>
              <a:rPr lang="en-US" dirty="0"/>
              <a:t>Surface and Mineral Lineations</a:t>
            </a:r>
          </a:p>
        </p:txBody>
      </p:sp>
      <p:pic>
        <p:nvPicPr>
          <p:cNvPr id="56327" name="Picture 7" descr="van1127"/>
          <p:cNvPicPr>
            <a:picLocks noChangeAspect="1" noChangeArrowheads="1"/>
          </p:cNvPicPr>
          <p:nvPr/>
        </p:nvPicPr>
        <p:blipFill>
          <a:blip r:embed="rId3" cstate="print"/>
          <a:srcRect l="56667"/>
          <a:stretch>
            <a:fillRect/>
          </a:stretch>
        </p:blipFill>
        <p:spPr bwMode="auto">
          <a:xfrm>
            <a:off x="3953192" y="2664778"/>
            <a:ext cx="2371408" cy="2364423"/>
          </a:xfrm>
          <a:prstGeom prst="rect">
            <a:avLst/>
          </a:prstGeom>
          <a:noFill/>
        </p:spPr>
      </p:pic>
      <p:pic>
        <p:nvPicPr>
          <p:cNvPr id="56328" name="Picture 8" descr="van1127"/>
          <p:cNvPicPr>
            <a:picLocks noChangeAspect="1" noChangeArrowheads="1"/>
          </p:cNvPicPr>
          <p:nvPr/>
        </p:nvPicPr>
        <p:blipFill>
          <a:blip r:embed="rId3" cstate="print"/>
          <a:srcRect r="43333"/>
          <a:stretch>
            <a:fillRect/>
          </a:stretch>
        </p:blipFill>
        <p:spPr bwMode="auto">
          <a:xfrm>
            <a:off x="2971800" y="838201"/>
            <a:ext cx="2819400" cy="2149475"/>
          </a:xfrm>
          <a:prstGeom prst="rect">
            <a:avLst/>
          </a:prstGeom>
          <a:noFill/>
        </p:spPr>
      </p:pic>
      <p:sp>
        <p:nvSpPr>
          <p:cNvPr id="2" name="Rectangle 1"/>
          <p:cNvSpPr/>
          <p:nvPr/>
        </p:nvSpPr>
        <p:spPr>
          <a:xfrm>
            <a:off x="685800" y="5124272"/>
            <a:ext cx="6705600" cy="1323439"/>
          </a:xfrm>
          <a:prstGeom prst="rect">
            <a:avLst/>
          </a:prstGeom>
        </p:spPr>
        <p:txBody>
          <a:bodyPr wrap="square">
            <a:spAutoFit/>
          </a:bodyPr>
          <a:lstStyle/>
          <a:p>
            <a:pPr marL="342900" indent="-342900">
              <a:buAutoNum type="alphaLcParenBoth"/>
            </a:pPr>
            <a:r>
              <a:rPr lang="en-US" sz="2000" dirty="0">
                <a:solidFill>
                  <a:schemeClr val="bg1">
                    <a:lumMod val="85000"/>
                  </a:schemeClr>
                </a:solidFill>
              </a:rPr>
              <a:t>Intersection lineation of bedding (S</a:t>
            </a:r>
            <a:r>
              <a:rPr lang="en-US" sz="2000" baseline="-25000" dirty="0">
                <a:solidFill>
                  <a:schemeClr val="bg1">
                    <a:lumMod val="85000"/>
                  </a:schemeClr>
                </a:solidFill>
              </a:rPr>
              <a:t>0</a:t>
            </a:r>
            <a:r>
              <a:rPr lang="en-US" sz="2000" dirty="0">
                <a:solidFill>
                  <a:schemeClr val="bg1">
                    <a:lumMod val="85000"/>
                  </a:schemeClr>
                </a:solidFill>
              </a:rPr>
              <a:t>) and (axial plane) cleavage (S</a:t>
            </a:r>
            <a:r>
              <a:rPr lang="en-US" sz="2000" baseline="-25000" dirty="0">
                <a:solidFill>
                  <a:schemeClr val="bg1">
                    <a:lumMod val="85000"/>
                  </a:schemeClr>
                </a:solidFill>
              </a:rPr>
              <a:t>1</a:t>
            </a:r>
            <a:r>
              <a:rPr lang="en-US" sz="2000" dirty="0">
                <a:solidFill>
                  <a:schemeClr val="bg1">
                    <a:lumMod val="85000"/>
                  </a:schemeClr>
                </a:solidFill>
              </a:rPr>
              <a:t>) in a fold</a:t>
            </a:r>
          </a:p>
          <a:p>
            <a:pPr marL="342900" indent="-342900">
              <a:buAutoNum type="alphaLcParenBoth"/>
            </a:pPr>
            <a:r>
              <a:rPr lang="en-US" sz="2000" dirty="0"/>
              <a:t>Friction: Slip lineation on a (normal) fault surface</a:t>
            </a:r>
          </a:p>
          <a:p>
            <a:pPr marL="342900" indent="-342900">
              <a:buAutoNum type="alphaLcParenBoth"/>
            </a:pPr>
            <a:r>
              <a:rPr lang="en-US" sz="2000" dirty="0"/>
              <a:t>Plasticity: Mineral lineation (hornblende)</a:t>
            </a:r>
          </a:p>
        </p:txBody>
      </p:sp>
      <p:pic>
        <p:nvPicPr>
          <p:cNvPr id="68610" name="Picture 2" descr="http://myweb.facstaff.wwu.edu/talbot/cdgeol/Structure/Lineation/88_071.JPG"/>
          <p:cNvPicPr>
            <a:picLocks noChangeAspect="1" noChangeArrowheads="1"/>
          </p:cNvPicPr>
          <p:nvPr/>
        </p:nvPicPr>
        <p:blipFill rotWithShape="1">
          <a:blip r:embed="rId4">
            <a:extLst>
              <a:ext uri="{28A0092B-C50C-407E-A947-70E740481C1C}">
                <a14:useLocalDpi xmlns:a14="http://schemas.microsoft.com/office/drawing/2010/main" val="0"/>
              </a:ext>
            </a:extLst>
          </a:blip>
          <a:srcRect t="9714"/>
          <a:stretch/>
        </p:blipFill>
        <p:spPr bwMode="auto">
          <a:xfrm>
            <a:off x="8026400" y="1332974"/>
            <a:ext cx="3313093" cy="44174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03544" y="5791200"/>
            <a:ext cx="393056" cy="307777"/>
          </a:xfrm>
          <a:prstGeom prst="rect">
            <a:avLst/>
          </a:prstGeom>
          <a:noFill/>
        </p:spPr>
        <p:txBody>
          <a:bodyPr wrap="none" rtlCol="0">
            <a:spAutoFit/>
          </a:bodyPr>
          <a:lstStyle/>
          <a:p>
            <a:r>
              <a:rPr lang="en-US" sz="1400" dirty="0"/>
              <a:t>(c)</a:t>
            </a:r>
          </a:p>
        </p:txBody>
      </p:sp>
      <p:pic>
        <p:nvPicPr>
          <p:cNvPr id="4" name="Picture 2" descr="http://myweb.facstaff.wwu.edu/talbot/cdgeol/Structure/Lineation/64_24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571"/>
          <a:stretch/>
        </p:blipFill>
        <p:spPr bwMode="auto">
          <a:xfrm>
            <a:off x="1069976" y="990600"/>
            <a:ext cx="1902181"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lickensides"/>
          <p:cNvPicPr>
            <a:picLocks noGrp="1" noChangeAspect="1" noChangeArrowheads="1"/>
          </p:cNvPicPr>
          <p:nvPr>
            <p:ph sz="half" idx="4294967295"/>
          </p:nvPr>
        </p:nvPicPr>
        <p:blipFill rotWithShape="1">
          <a:blip r:embed="rId6" cstate="print"/>
          <a:srcRect l="4445" t="7865" b="8989"/>
          <a:stretch/>
        </p:blipFill>
        <p:spPr>
          <a:xfrm>
            <a:off x="1066800" y="3379381"/>
            <a:ext cx="2743200" cy="1573619"/>
          </a:xfrm>
          <a:noFill/>
          <a:ln/>
        </p:spPr>
      </p:pic>
      <p:cxnSp>
        <p:nvCxnSpPr>
          <p:cNvPr id="6" name="Straight Connector 5"/>
          <p:cNvCxnSpPr>
            <a:cxnSpLocks/>
          </p:cNvCxnSpPr>
          <p:nvPr/>
        </p:nvCxnSpPr>
        <p:spPr bwMode="auto">
          <a:xfrm rot="120000" flipH="1" flipV="1">
            <a:off x="4791035" y="3505200"/>
            <a:ext cx="161965" cy="236118"/>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5" name="Date Placeholder 4"/>
          <p:cNvSpPr>
            <a:spLocks noGrp="1"/>
          </p:cNvSpPr>
          <p:nvPr>
            <p:ph type="dt" sz="half" idx="12"/>
          </p:nvPr>
        </p:nvSpPr>
        <p:spPr/>
        <p:txBody>
          <a:bodyPr/>
          <a:lstStyle/>
          <a:p>
            <a:r>
              <a:rPr lang="en-US"/>
              <a:t>© Ben van der Pluijm</a:t>
            </a:r>
          </a:p>
        </p:txBody>
      </p:sp>
      <p:sp>
        <p:nvSpPr>
          <p:cNvPr id="15" name="Rectangle 14"/>
          <p:cNvSpPr/>
          <p:nvPr/>
        </p:nvSpPr>
        <p:spPr bwMode="auto">
          <a:xfrm>
            <a:off x="554198" y="815977"/>
            <a:ext cx="5872004" cy="2244547"/>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a:t>Fabrics &amp; Fabric Elements</a:t>
            </a:r>
          </a:p>
        </p:txBody>
      </p:sp>
      <p:sp>
        <p:nvSpPr>
          <p:cNvPr id="6" name="Slide Number Placeholder 3"/>
          <p:cNvSpPr>
            <a:spLocks noGrp="1"/>
          </p:cNvSpPr>
          <p:nvPr>
            <p:ph type="sldNum" sz="quarter" idx="11"/>
          </p:nvPr>
        </p:nvSpPr>
        <p:spPr/>
        <p:txBody>
          <a:bodyPr/>
          <a:lstStyle/>
          <a:p>
            <a:fld id="{663689F6-CB82-4626-918A-CD7381ED2DF5}" type="slidenum">
              <a:rPr lang="en-US"/>
              <a:pPr/>
              <a:t>32</a:t>
            </a:fld>
            <a:endParaRPr lang="en-US"/>
          </a:p>
        </p:txBody>
      </p:sp>
      <p:sp>
        <p:nvSpPr>
          <p:cNvPr id="21506" name="Rectangle 2"/>
          <p:cNvSpPr>
            <a:spLocks noGrp="1" noChangeArrowheads="1"/>
          </p:cNvSpPr>
          <p:nvPr>
            <p:ph type="title"/>
          </p:nvPr>
        </p:nvSpPr>
        <p:spPr>
          <a:xfrm>
            <a:off x="0" y="-79176"/>
            <a:ext cx="12192000" cy="615553"/>
          </a:xfrm>
        </p:spPr>
        <p:txBody>
          <a:bodyPr/>
          <a:lstStyle/>
          <a:p>
            <a:r>
              <a:rPr lang="en-US" dirty="0"/>
              <a:t>Extension: Boudinage</a:t>
            </a:r>
          </a:p>
        </p:txBody>
      </p:sp>
      <p:pic>
        <p:nvPicPr>
          <p:cNvPr id="21507" name="Picture 3" descr="boudinage Cornwall"/>
          <p:cNvPicPr>
            <a:picLocks noChangeAspect="1" noChangeArrowheads="1"/>
          </p:cNvPicPr>
          <p:nvPr/>
        </p:nvPicPr>
        <p:blipFill>
          <a:blip r:embed="rId3" cstate="print"/>
          <a:srcRect/>
          <a:stretch>
            <a:fillRect/>
          </a:stretch>
        </p:blipFill>
        <p:spPr bwMode="auto">
          <a:xfrm>
            <a:off x="839787" y="1447800"/>
            <a:ext cx="5027613" cy="3262313"/>
          </a:xfrm>
          <a:prstGeom prst="rect">
            <a:avLst/>
          </a:prstGeom>
          <a:noFill/>
        </p:spPr>
      </p:pic>
      <p:pic>
        <p:nvPicPr>
          <p:cNvPr id="7" name="Picture 3" descr="Relative viscosity for ppt.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066800"/>
            <a:ext cx="50292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398089" y="6175600"/>
            <a:ext cx="955711" cy="246221"/>
          </a:xfrm>
          <a:prstGeom prst="rect">
            <a:avLst/>
          </a:prstGeom>
          <a:noFill/>
        </p:spPr>
        <p:txBody>
          <a:bodyPr wrap="none" rtlCol="0">
            <a:spAutoFit/>
          </a:bodyPr>
          <a:lstStyle/>
          <a:p>
            <a:r>
              <a:rPr lang="en-US" sz="1000" dirty="0"/>
              <a:t>Fossen, 2016</a:t>
            </a:r>
          </a:p>
        </p:txBody>
      </p:sp>
      <p:sp>
        <p:nvSpPr>
          <p:cNvPr id="2" name="TextBox 1"/>
          <p:cNvSpPr txBox="1"/>
          <p:nvPr/>
        </p:nvSpPr>
        <p:spPr>
          <a:xfrm>
            <a:off x="6553200" y="4791223"/>
            <a:ext cx="4366552" cy="1323439"/>
          </a:xfrm>
          <a:prstGeom prst="rect">
            <a:avLst/>
          </a:prstGeom>
          <a:solidFill>
            <a:schemeClr val="bg1"/>
          </a:solidFill>
        </p:spPr>
        <p:txBody>
          <a:bodyPr wrap="square" rtlCol="0">
            <a:spAutoFit/>
          </a:bodyPr>
          <a:lstStyle/>
          <a:p>
            <a:endParaRPr lang="en-US" sz="2000" dirty="0"/>
          </a:p>
          <a:p>
            <a:r>
              <a:rPr lang="en-US" sz="2000" dirty="0"/>
              <a:t>Viscosity:</a:t>
            </a:r>
          </a:p>
          <a:p>
            <a:r>
              <a:rPr lang="el-GR" sz="2000" dirty="0"/>
              <a:t>μ </a:t>
            </a:r>
            <a:r>
              <a:rPr lang="en-US" sz="2000" dirty="0"/>
              <a:t>= </a:t>
            </a:r>
            <a:r>
              <a:rPr lang="en-US" sz="2000" dirty="0">
                <a:latin typeface="Symbol" pitchFamily="18" charset="2"/>
              </a:rPr>
              <a:t>s / </a:t>
            </a:r>
            <a:r>
              <a:rPr lang="lt-LT" sz="2000" dirty="0"/>
              <a:t>ė</a:t>
            </a:r>
            <a:r>
              <a:rPr lang="en-US" sz="2000" dirty="0"/>
              <a:t> (greater is ‘stickier’)</a:t>
            </a:r>
          </a:p>
          <a:p>
            <a:pPr marL="285750" indent="-285750">
              <a:buFont typeface="Symbol" panose="05050102010706020507" pitchFamily="18" charset="2"/>
              <a:buChar char="h"/>
            </a:pPr>
            <a:endParaRPr lang="en-US" sz="2000" dirty="0"/>
          </a:p>
        </p:txBody>
      </p:sp>
      <p:sp>
        <p:nvSpPr>
          <p:cNvPr id="3" name="Date Placeholder 2"/>
          <p:cNvSpPr>
            <a:spLocks noGrp="1"/>
          </p:cNvSpPr>
          <p:nvPr>
            <p:ph type="dt" sz="half" idx="12"/>
          </p:nvPr>
        </p:nvSpPr>
        <p:spPr/>
        <p:txBody>
          <a:bodyPr/>
          <a:lstStyle/>
          <a:p>
            <a:r>
              <a:rPr lang="en-US"/>
              <a:t>© Ben van der Pluijm</a:t>
            </a:r>
          </a:p>
        </p:txBody>
      </p:sp>
      <p:sp>
        <p:nvSpPr>
          <p:cNvPr id="9" name="Rectangle 8">
            <a:extLst>
              <a:ext uri="{FF2B5EF4-FFF2-40B4-BE49-F238E27FC236}">
                <a16:creationId xmlns:a16="http://schemas.microsoft.com/office/drawing/2014/main" id="{F95E073E-D4CD-4661-946D-6F1A5A11827D}"/>
              </a:ext>
            </a:extLst>
          </p:cNvPr>
          <p:cNvSpPr/>
          <p:nvPr/>
        </p:nvSpPr>
        <p:spPr bwMode="auto">
          <a:xfrm>
            <a:off x="6096000" y="2103120"/>
            <a:ext cx="5486400" cy="1783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4EA082FE-E745-4FC8-B649-8A76D2F20067}"/>
              </a:ext>
            </a:extLst>
          </p:cNvPr>
          <p:cNvSpPr txBox="1"/>
          <p:nvPr/>
        </p:nvSpPr>
        <p:spPr>
          <a:xfrm>
            <a:off x="7259784" y="2332940"/>
            <a:ext cx="2953383" cy="1323439"/>
          </a:xfrm>
          <a:prstGeom prst="rect">
            <a:avLst/>
          </a:prstGeom>
          <a:noFill/>
        </p:spPr>
        <p:txBody>
          <a:bodyPr wrap="square">
            <a:spAutoFit/>
          </a:bodyPr>
          <a:lstStyle/>
          <a:p>
            <a:r>
              <a:rPr lang="en-US" sz="2000" dirty="0"/>
              <a:t>Boudinage and </a:t>
            </a:r>
            <a:br>
              <a:rPr lang="en-US" sz="2000" dirty="0"/>
            </a:br>
            <a:r>
              <a:rPr lang="en-US" sz="2000" dirty="0"/>
              <a:t>viscosity contrast:</a:t>
            </a:r>
          </a:p>
          <a:p>
            <a:pPr lvl="1"/>
            <a:r>
              <a:rPr lang="el-GR" sz="2000" dirty="0"/>
              <a:t>μ</a:t>
            </a:r>
            <a:r>
              <a:rPr lang="en-US" sz="2000" baseline="-25000" dirty="0"/>
              <a:t>1</a:t>
            </a:r>
            <a:r>
              <a:rPr lang="en-US" sz="2000" dirty="0"/>
              <a:t> &lt;&lt; </a:t>
            </a:r>
            <a:r>
              <a:rPr lang="el-GR" sz="2000" dirty="0"/>
              <a:t>μ</a:t>
            </a:r>
            <a:r>
              <a:rPr lang="en-US" sz="2000" baseline="-25000" dirty="0"/>
              <a:t>2</a:t>
            </a:r>
          </a:p>
          <a:p>
            <a:pPr lvl="1"/>
            <a:r>
              <a:rPr lang="el-GR" sz="2000" dirty="0"/>
              <a:t>μ</a:t>
            </a:r>
            <a:r>
              <a:rPr lang="en-US" sz="2000" baseline="-25000" dirty="0"/>
              <a:t>1</a:t>
            </a:r>
            <a:r>
              <a:rPr lang="en-US" sz="2000" dirty="0"/>
              <a:t> ≤ </a:t>
            </a:r>
            <a:r>
              <a:rPr lang="el-GR" sz="2000" dirty="0"/>
              <a:t>μ</a:t>
            </a:r>
            <a:r>
              <a:rPr lang="en-US" sz="2000" baseline="-25000" dirty="0"/>
              <a:t>4</a:t>
            </a:r>
            <a:endParaRPr lang="en-US" sz="2000" dirty="0"/>
          </a:p>
        </p:txBody>
      </p:sp>
      <p:cxnSp>
        <p:nvCxnSpPr>
          <p:cNvPr id="10" name="Straight Arrow Connector 9">
            <a:extLst>
              <a:ext uri="{FF2B5EF4-FFF2-40B4-BE49-F238E27FC236}">
                <a16:creationId xmlns:a16="http://schemas.microsoft.com/office/drawing/2014/main" id="{048E4F6A-D118-4DE7-8AFC-E62AA877EF40}"/>
              </a:ext>
            </a:extLst>
          </p:cNvPr>
          <p:cNvCxnSpPr/>
          <p:nvPr/>
        </p:nvCxnSpPr>
        <p:spPr bwMode="auto">
          <a:xfrm flipV="1">
            <a:off x="1600200" y="1875740"/>
            <a:ext cx="1295400" cy="867460"/>
          </a:xfrm>
          <a:prstGeom prst="straightConnector1">
            <a:avLst/>
          </a:prstGeom>
          <a:solidFill>
            <a:schemeClr val="accent1"/>
          </a:solidFill>
          <a:ln w="38100" cap="flat" cmpd="sng" algn="ctr">
            <a:solidFill>
              <a:schemeClr val="bg2"/>
            </a:solidFill>
            <a:prstDash val="sysDash"/>
            <a:round/>
            <a:headEnd type="triangle" w="lg" len="lg"/>
            <a:tailEnd type="triangle" w="lg" len="lg"/>
          </a:ln>
          <a:effectLst/>
        </p:spPr>
      </p:cxnSp>
      <p:sp>
        <p:nvSpPr>
          <p:cNvPr id="12" name="TextBox 11">
            <a:extLst>
              <a:ext uri="{FF2B5EF4-FFF2-40B4-BE49-F238E27FC236}">
                <a16:creationId xmlns:a16="http://schemas.microsoft.com/office/drawing/2014/main" id="{2B8E830E-9086-4ADF-8E2A-61546AC9D8F8}"/>
              </a:ext>
            </a:extLst>
          </p:cNvPr>
          <p:cNvSpPr txBox="1"/>
          <p:nvPr/>
        </p:nvSpPr>
        <p:spPr>
          <a:xfrm>
            <a:off x="912527" y="5201513"/>
            <a:ext cx="2412840"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Foliation: veins</a:t>
            </a:r>
          </a:p>
          <a:p>
            <a:pPr marL="342900" indent="-342900">
              <a:buFont typeface="Arial" panose="020B0604020202020204" pitchFamily="34" charset="0"/>
              <a:buChar char="•"/>
            </a:pPr>
            <a:r>
              <a:rPr lang="en-US" sz="2000" dirty="0"/>
              <a:t>Lineation: ridges</a:t>
            </a:r>
          </a:p>
        </p:txBody>
      </p:sp>
      <p:cxnSp>
        <p:nvCxnSpPr>
          <p:cNvPr id="14" name="Straight Connector 13">
            <a:extLst>
              <a:ext uri="{FF2B5EF4-FFF2-40B4-BE49-F238E27FC236}">
                <a16:creationId xmlns:a16="http://schemas.microsoft.com/office/drawing/2014/main" id="{DE50F4CB-52C4-4D8F-9D56-530403FCB0C3}"/>
              </a:ext>
            </a:extLst>
          </p:cNvPr>
          <p:cNvCxnSpPr/>
          <p:nvPr/>
        </p:nvCxnSpPr>
        <p:spPr bwMode="auto">
          <a:xfrm>
            <a:off x="2921000" y="3580179"/>
            <a:ext cx="1422400" cy="382221"/>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3"/>
          <p:cNvSpPr>
            <a:spLocks noGrp="1"/>
          </p:cNvSpPr>
          <p:nvPr>
            <p:ph type="ftr" sz="quarter" idx="10"/>
          </p:nvPr>
        </p:nvSpPr>
        <p:spPr/>
        <p:txBody>
          <a:bodyPr/>
          <a:lstStyle/>
          <a:p>
            <a:r>
              <a:rPr lang="en-US"/>
              <a:t>Fabrics &amp; Fabric Elements</a:t>
            </a:r>
          </a:p>
        </p:txBody>
      </p:sp>
      <p:sp>
        <p:nvSpPr>
          <p:cNvPr id="29" name="Slide Number Placeholder 4"/>
          <p:cNvSpPr>
            <a:spLocks noGrp="1"/>
          </p:cNvSpPr>
          <p:nvPr>
            <p:ph type="sldNum" sz="quarter" idx="11"/>
          </p:nvPr>
        </p:nvSpPr>
        <p:spPr/>
        <p:txBody>
          <a:bodyPr/>
          <a:lstStyle/>
          <a:p>
            <a:fld id="{FB58A69E-F3C3-4FA8-B436-DCB0EE16CB3C}" type="slidenum">
              <a:rPr lang="en-US"/>
              <a:pPr/>
              <a:t>4</a:t>
            </a:fld>
            <a:endParaRPr lang="en-US" dirty="0"/>
          </a:p>
        </p:txBody>
      </p:sp>
      <p:sp>
        <p:nvSpPr>
          <p:cNvPr id="91138" name="Rectangle 2"/>
          <p:cNvSpPr>
            <a:spLocks noGrp="1" noChangeArrowheads="1"/>
          </p:cNvSpPr>
          <p:nvPr>
            <p:ph type="title"/>
          </p:nvPr>
        </p:nvSpPr>
        <p:spPr/>
        <p:txBody>
          <a:bodyPr/>
          <a:lstStyle/>
          <a:p>
            <a:r>
              <a:rPr lang="en-US" dirty="0"/>
              <a:t>Foliations (with metamorphic grade)</a:t>
            </a:r>
          </a:p>
        </p:txBody>
      </p:sp>
      <p:sp>
        <p:nvSpPr>
          <p:cNvPr id="91139" name="Rectangle 3"/>
          <p:cNvSpPr>
            <a:spLocks noChangeArrowheads="1"/>
          </p:cNvSpPr>
          <p:nvPr/>
        </p:nvSpPr>
        <p:spPr bwMode="auto">
          <a:xfrm>
            <a:off x="7618413" y="5402157"/>
            <a:ext cx="1454244" cy="369332"/>
          </a:xfrm>
          <a:prstGeom prst="rect">
            <a:avLst/>
          </a:prstGeom>
          <a:noFill/>
          <a:ln w="9525">
            <a:noFill/>
            <a:miter lim="800000"/>
            <a:headEnd/>
            <a:tailEnd/>
          </a:ln>
          <a:effectLst/>
        </p:spPr>
        <p:txBody>
          <a:bodyPr wrap="none" anchor="ctr">
            <a:spAutoFit/>
          </a:bodyPr>
          <a:lstStyle/>
          <a:p>
            <a:pPr algn="ctr" eaLnBrk="1" hangingPunct="1"/>
            <a:r>
              <a:rPr lang="en-US" dirty="0"/>
              <a:t>… to Gneiss</a:t>
            </a:r>
          </a:p>
        </p:txBody>
      </p:sp>
      <p:sp>
        <p:nvSpPr>
          <p:cNvPr id="91150" name="Rectangle 14"/>
          <p:cNvSpPr>
            <a:spLocks noChangeArrowheads="1"/>
          </p:cNvSpPr>
          <p:nvPr/>
        </p:nvSpPr>
        <p:spPr bwMode="auto">
          <a:xfrm>
            <a:off x="2308225" y="3429000"/>
            <a:ext cx="184150" cy="915988"/>
          </a:xfrm>
          <a:prstGeom prst="rect">
            <a:avLst/>
          </a:prstGeom>
          <a:noFill/>
          <a:ln w="9525">
            <a:noFill/>
            <a:miter lim="800000"/>
            <a:headEnd/>
            <a:tailEnd/>
          </a:ln>
          <a:effectLst/>
        </p:spPr>
        <p:txBody>
          <a:bodyPr wrap="none" anchor="ctr">
            <a:spAutoFit/>
          </a:bodyPr>
          <a:lstStyle/>
          <a:p>
            <a:pPr eaLnBrk="1" hangingPunct="1"/>
            <a:br>
              <a:rPr lang="en-US"/>
            </a:br>
            <a:br>
              <a:rPr lang="en-US"/>
            </a:br>
            <a:endParaRPr lang="en-US"/>
          </a:p>
        </p:txBody>
      </p:sp>
      <p:graphicFrame>
        <p:nvGraphicFramePr>
          <p:cNvPr id="91151" name="Group 15"/>
          <p:cNvGraphicFramePr>
            <a:graphicFrameLocks noGrp="1"/>
          </p:cNvGraphicFramePr>
          <p:nvPr>
            <p:extLst>
              <p:ext uri="{D42A27DB-BD31-4B8C-83A1-F6EECF244321}">
                <p14:modId xmlns:p14="http://schemas.microsoft.com/office/powerpoint/2010/main" val="147315067"/>
              </p:ext>
            </p:extLst>
          </p:nvPr>
        </p:nvGraphicFramePr>
        <p:xfrm>
          <a:off x="2308225" y="4344988"/>
          <a:ext cx="2908300" cy="1098550"/>
        </p:xfrm>
        <a:graphic>
          <a:graphicData uri="http://schemas.openxmlformats.org/drawingml/2006/table">
            <a:tbl>
              <a:tblPr/>
              <a:tblGrid>
                <a:gridCol w="1454150">
                  <a:extLst>
                    <a:ext uri="{9D8B030D-6E8A-4147-A177-3AD203B41FA5}">
                      <a16:colId xmlns:a16="http://schemas.microsoft.com/office/drawing/2014/main" val="20000"/>
                    </a:ext>
                  </a:extLst>
                </a:gridCol>
                <a:gridCol w="1454150">
                  <a:extLst>
                    <a:ext uri="{9D8B030D-6E8A-4147-A177-3AD203B41FA5}">
                      <a16:colId xmlns:a16="http://schemas.microsoft.com/office/drawing/2014/main" val="20001"/>
                    </a:ext>
                  </a:extLst>
                </a:gridCol>
              </a:tblGrid>
              <a:tr h="1098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hlinkClick r:id="rId3"/>
                        </a:rPr>
                        <a:t>  </a:t>
                      </a:r>
                      <a:r>
                        <a:rPr kumimoji="0" lang="en-US" sz="4800" b="0" i="0" u="none" strike="noStrike" cap="none" normalizeH="0" baseline="0">
                          <a:ln>
                            <a:noFill/>
                          </a:ln>
                          <a:solidFill>
                            <a:schemeClr val="tx1"/>
                          </a:solidFill>
                          <a:effectLst/>
                          <a:latin typeface="Arial" charset="0"/>
                        </a:rPr>
                        <a:t> </a:t>
                      </a:r>
                      <a:r>
                        <a:rPr kumimoji="0" lang="en-US" sz="1800" b="0" i="0" u="none" strike="noStrike" cap="none" normalizeH="0" baseline="0">
                          <a:ln>
                            <a:noFill/>
                          </a:ln>
                          <a:solidFill>
                            <a:schemeClr val="tx1"/>
                          </a:solidFill>
                          <a:effectLst/>
                          <a:latin typeface="Arial" charset="0"/>
                        </a:rPr>
                        <a:t>                 </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  </a:t>
                      </a:r>
                      <a:r>
                        <a:rPr kumimoji="0" lang="en-US" sz="4800" b="0" i="0" u="none" strike="noStrike" cap="none" normalizeH="0" baseline="0">
                          <a:ln>
                            <a:noFill/>
                          </a:ln>
                          <a:solidFill>
                            <a:schemeClr val="tx1"/>
                          </a:solidFill>
                          <a:effectLst/>
                          <a:latin typeface="Arial" charset="0"/>
                        </a:rPr>
                        <a:t> </a:t>
                      </a:r>
                      <a:r>
                        <a:rPr kumimoji="0" lang="en-US" sz="1800" b="0" i="0" u="none" strike="noStrike" cap="none" normalizeH="0" baseline="0">
                          <a:ln>
                            <a:noFill/>
                          </a:ln>
                          <a:solidFill>
                            <a:schemeClr val="tx1"/>
                          </a:solidFill>
                          <a:effectLst/>
                          <a:latin typeface="Arial" charset="0"/>
                        </a:rPr>
                        <a:t>                 </a:t>
                      </a:r>
                    </a:p>
                  </a:txBody>
                  <a:tcPr anchor="ct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1158" name="Rectangle 22"/>
          <p:cNvSpPr>
            <a:spLocks noChangeArrowheads="1"/>
          </p:cNvSpPr>
          <p:nvPr/>
        </p:nvSpPr>
        <p:spPr bwMode="auto">
          <a:xfrm>
            <a:off x="2308225" y="5443538"/>
            <a:ext cx="908050" cy="366712"/>
          </a:xfrm>
          <a:prstGeom prst="rect">
            <a:avLst/>
          </a:prstGeom>
          <a:noFill/>
          <a:ln w="9525">
            <a:noFill/>
            <a:miter lim="800000"/>
            <a:headEnd/>
            <a:tailEnd/>
          </a:ln>
          <a:effectLst/>
        </p:spPr>
        <p:txBody>
          <a:bodyPr wrap="none" anchor="ctr">
            <a:spAutoFit/>
          </a:bodyPr>
          <a:lstStyle/>
          <a:p>
            <a:pPr eaLnBrk="1" hangingPunct="1"/>
            <a:r>
              <a:rPr lang="en-US"/>
              <a:t>     But </a:t>
            </a:r>
          </a:p>
        </p:txBody>
      </p:sp>
      <p:pic>
        <p:nvPicPr>
          <p:cNvPr id="91159" name="Picture 23" descr="slate1-821"/>
          <p:cNvPicPr>
            <a:picLocks noChangeAspect="1" noChangeArrowheads="1"/>
          </p:cNvPicPr>
          <p:nvPr/>
        </p:nvPicPr>
        <p:blipFill>
          <a:blip r:embed="rId4" cstate="print"/>
          <a:srcRect/>
          <a:stretch>
            <a:fillRect/>
          </a:stretch>
        </p:blipFill>
        <p:spPr bwMode="auto">
          <a:xfrm>
            <a:off x="1524000" y="990601"/>
            <a:ext cx="3198813" cy="2132013"/>
          </a:xfrm>
          <a:prstGeom prst="rect">
            <a:avLst/>
          </a:prstGeom>
          <a:noFill/>
        </p:spPr>
      </p:pic>
      <p:pic>
        <p:nvPicPr>
          <p:cNvPr id="91160" name="Picture 24" descr="phyl1-889">
            <a:hlinkClick r:id="rId5"/>
          </p:cNvPr>
          <p:cNvPicPr>
            <a:picLocks noChangeAspect="1" noChangeArrowheads="1"/>
          </p:cNvPicPr>
          <p:nvPr/>
        </p:nvPicPr>
        <p:blipFill>
          <a:blip r:embed="rId6" cstate="print"/>
          <a:srcRect/>
          <a:stretch>
            <a:fillRect/>
          </a:stretch>
        </p:blipFill>
        <p:spPr bwMode="auto">
          <a:xfrm>
            <a:off x="4419601" y="1447801"/>
            <a:ext cx="3198813" cy="2132013"/>
          </a:xfrm>
          <a:prstGeom prst="rect">
            <a:avLst/>
          </a:prstGeom>
          <a:noFill/>
        </p:spPr>
      </p:pic>
      <p:pic>
        <p:nvPicPr>
          <p:cNvPr id="91161" name="Picture 25" descr="P0000737"/>
          <p:cNvPicPr>
            <a:picLocks noChangeAspect="1" noChangeArrowheads="1"/>
          </p:cNvPicPr>
          <p:nvPr/>
        </p:nvPicPr>
        <p:blipFill>
          <a:blip r:embed="rId7" cstate="print"/>
          <a:srcRect/>
          <a:stretch>
            <a:fillRect/>
          </a:stretch>
        </p:blipFill>
        <p:spPr bwMode="auto">
          <a:xfrm>
            <a:off x="7316787" y="2363788"/>
            <a:ext cx="3198813" cy="2132012"/>
          </a:xfrm>
          <a:prstGeom prst="rect">
            <a:avLst/>
          </a:prstGeom>
          <a:noFill/>
        </p:spPr>
      </p:pic>
      <p:pic>
        <p:nvPicPr>
          <p:cNvPr id="91162" name="Picture 26" descr="gneis1-926"/>
          <p:cNvPicPr>
            <a:picLocks noChangeAspect="1" noChangeArrowheads="1"/>
          </p:cNvPicPr>
          <p:nvPr/>
        </p:nvPicPr>
        <p:blipFill>
          <a:blip r:embed="rId8" cstate="print"/>
          <a:srcRect/>
          <a:stretch>
            <a:fillRect/>
          </a:stretch>
        </p:blipFill>
        <p:spPr bwMode="auto">
          <a:xfrm>
            <a:off x="4419601" y="3657601"/>
            <a:ext cx="3198813" cy="2132013"/>
          </a:xfrm>
          <a:prstGeom prst="rect">
            <a:avLst/>
          </a:prstGeom>
          <a:noFill/>
        </p:spPr>
      </p:pic>
      <p:pic>
        <p:nvPicPr>
          <p:cNvPr id="91163" name="Picture 27" descr="migma-1242"/>
          <p:cNvPicPr>
            <a:picLocks noChangeAspect="1" noChangeArrowheads="1"/>
          </p:cNvPicPr>
          <p:nvPr/>
        </p:nvPicPr>
        <p:blipFill>
          <a:blip r:embed="rId9" cstate="print"/>
          <a:srcRect/>
          <a:stretch>
            <a:fillRect/>
          </a:stretch>
        </p:blipFill>
        <p:spPr bwMode="auto">
          <a:xfrm>
            <a:off x="1524000" y="4116388"/>
            <a:ext cx="3198813" cy="2132012"/>
          </a:xfrm>
          <a:prstGeom prst="rect">
            <a:avLst/>
          </a:prstGeom>
          <a:noFill/>
        </p:spPr>
      </p:pic>
      <p:sp>
        <p:nvSpPr>
          <p:cNvPr id="16" name="Rectangle 3"/>
          <p:cNvSpPr>
            <a:spLocks noChangeArrowheads="1"/>
          </p:cNvSpPr>
          <p:nvPr/>
        </p:nvSpPr>
        <p:spPr bwMode="auto">
          <a:xfrm>
            <a:off x="4800600" y="1017053"/>
            <a:ext cx="2069797" cy="369332"/>
          </a:xfrm>
          <a:prstGeom prst="rect">
            <a:avLst/>
          </a:prstGeom>
          <a:noFill/>
          <a:ln w="9525">
            <a:noFill/>
            <a:miter lim="800000"/>
            <a:headEnd/>
            <a:tailEnd/>
          </a:ln>
          <a:effectLst/>
        </p:spPr>
        <p:txBody>
          <a:bodyPr wrap="none" anchor="ctr">
            <a:spAutoFit/>
          </a:bodyPr>
          <a:lstStyle/>
          <a:p>
            <a:pPr algn="ctr" eaLnBrk="1" hangingPunct="1"/>
            <a:r>
              <a:rPr lang="en-US" dirty="0"/>
              <a:t>Slate to </a:t>
            </a:r>
            <a:r>
              <a:rPr lang="en-US" dirty="0" err="1"/>
              <a:t>Phyllite</a:t>
            </a:r>
            <a:r>
              <a:rPr lang="en-US" dirty="0"/>
              <a:t> …</a:t>
            </a:r>
          </a:p>
        </p:txBody>
      </p:sp>
      <p:sp>
        <p:nvSpPr>
          <p:cNvPr id="17" name="Rectangle 3"/>
          <p:cNvSpPr>
            <a:spLocks noChangeArrowheads="1"/>
          </p:cNvSpPr>
          <p:nvPr/>
        </p:nvSpPr>
        <p:spPr bwMode="auto">
          <a:xfrm>
            <a:off x="4953000" y="5912443"/>
            <a:ext cx="1736373" cy="369332"/>
          </a:xfrm>
          <a:prstGeom prst="rect">
            <a:avLst/>
          </a:prstGeom>
          <a:noFill/>
          <a:ln w="9525">
            <a:noFill/>
            <a:miter lim="800000"/>
            <a:headEnd/>
            <a:tailEnd/>
          </a:ln>
          <a:effectLst/>
        </p:spPr>
        <p:txBody>
          <a:bodyPr wrap="none" anchor="ctr">
            <a:spAutoFit/>
          </a:bodyPr>
          <a:lstStyle/>
          <a:p>
            <a:pPr algn="ctr" eaLnBrk="1" hangingPunct="1"/>
            <a:r>
              <a:rPr lang="en-US" dirty="0"/>
              <a:t>… to </a:t>
            </a:r>
            <a:r>
              <a:rPr lang="en-US" dirty="0" err="1"/>
              <a:t>Migmatite</a:t>
            </a:r>
            <a:endParaRPr lang="en-US" dirty="0"/>
          </a:p>
        </p:txBody>
      </p:sp>
      <p:sp>
        <p:nvSpPr>
          <p:cNvPr id="2" name="Rectangle 1"/>
          <p:cNvSpPr/>
          <p:nvPr/>
        </p:nvSpPr>
        <p:spPr>
          <a:xfrm>
            <a:off x="8863400" y="1971056"/>
            <a:ext cx="1364476" cy="369332"/>
          </a:xfrm>
          <a:prstGeom prst="rect">
            <a:avLst/>
          </a:prstGeom>
        </p:spPr>
        <p:txBody>
          <a:bodyPr wrap="none">
            <a:spAutoFit/>
          </a:bodyPr>
          <a:lstStyle/>
          <a:p>
            <a:pPr algn="ctr" eaLnBrk="1" hangingPunct="1"/>
            <a:r>
              <a:rPr lang="en-US" dirty="0"/>
              <a:t>… to Schist</a:t>
            </a:r>
          </a:p>
        </p:txBody>
      </p:sp>
      <p:sp>
        <p:nvSpPr>
          <p:cNvPr id="3" name="Curved Left Arrow 2"/>
          <p:cNvSpPr/>
          <p:nvPr/>
        </p:nvSpPr>
        <p:spPr bwMode="auto">
          <a:xfrm>
            <a:off x="6934200" y="1143001"/>
            <a:ext cx="4724400" cy="5105400"/>
          </a:xfrm>
          <a:prstGeom prst="curvedLeftArrow">
            <a:avLst>
              <a:gd name="adj1" fmla="val 1940"/>
              <a:gd name="adj2" fmla="val 5376"/>
              <a:gd name="adj3" fmla="val 11666"/>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Date Placeholder 3"/>
          <p:cNvSpPr>
            <a:spLocks noGrp="1"/>
          </p:cNvSpPr>
          <p:nvPr>
            <p:ph type="dt" sz="half" idx="12"/>
          </p:nvPr>
        </p:nvSpPr>
        <p:spPr/>
        <p:txBody>
          <a:bodyPr/>
          <a:lstStyle/>
          <a:p>
            <a:r>
              <a:rPr lang="en-US"/>
              <a:t>© Ben van der Pluijm</a:t>
            </a:r>
          </a:p>
        </p:txBody>
      </p:sp>
      <p:sp>
        <p:nvSpPr>
          <p:cNvPr id="5" name="TextBox 4">
            <a:extLst>
              <a:ext uri="{FF2B5EF4-FFF2-40B4-BE49-F238E27FC236}">
                <a16:creationId xmlns:a16="http://schemas.microsoft.com/office/drawing/2014/main" id="{3629C85A-68AF-403B-93BD-F23B254CFDC3}"/>
              </a:ext>
            </a:extLst>
          </p:cNvPr>
          <p:cNvSpPr txBox="1"/>
          <p:nvPr/>
        </p:nvSpPr>
        <p:spPr>
          <a:xfrm rot="718609">
            <a:off x="7273204" y="960815"/>
            <a:ext cx="1159292" cy="369332"/>
          </a:xfrm>
          <a:prstGeom prst="rect">
            <a:avLst/>
          </a:prstGeom>
          <a:solidFill>
            <a:schemeClr val="bg1"/>
          </a:solidFill>
        </p:spPr>
        <p:txBody>
          <a:bodyPr wrap="none" rtlCol="0">
            <a:spAutoFit/>
          </a:bodyPr>
          <a:lstStyle/>
          <a:p>
            <a:r>
              <a:rPr lang="en-US" dirty="0"/>
              <a:t>Cleavage</a:t>
            </a:r>
          </a:p>
        </p:txBody>
      </p:sp>
      <p:sp>
        <p:nvSpPr>
          <p:cNvPr id="6" name="TextBox 5">
            <a:extLst>
              <a:ext uri="{FF2B5EF4-FFF2-40B4-BE49-F238E27FC236}">
                <a16:creationId xmlns:a16="http://schemas.microsoft.com/office/drawing/2014/main" id="{D481F6AC-690C-4CFF-818B-E37F63C12C9D}"/>
              </a:ext>
            </a:extLst>
          </p:cNvPr>
          <p:cNvSpPr txBox="1"/>
          <p:nvPr/>
        </p:nvSpPr>
        <p:spPr>
          <a:xfrm rot="559669">
            <a:off x="10643075" y="2881566"/>
            <a:ext cx="1287532" cy="369332"/>
          </a:xfrm>
          <a:prstGeom prst="rect">
            <a:avLst/>
          </a:prstGeom>
          <a:solidFill>
            <a:schemeClr val="bg1"/>
          </a:solidFill>
        </p:spPr>
        <p:txBody>
          <a:bodyPr wrap="none" rtlCol="0">
            <a:spAutoFit/>
          </a:bodyPr>
          <a:lstStyle/>
          <a:p>
            <a:r>
              <a:rPr lang="en-US" dirty="0"/>
              <a:t>Schistosity</a:t>
            </a:r>
          </a:p>
        </p:txBody>
      </p:sp>
      <p:sp>
        <p:nvSpPr>
          <p:cNvPr id="7" name="TextBox 6">
            <a:extLst>
              <a:ext uri="{FF2B5EF4-FFF2-40B4-BE49-F238E27FC236}">
                <a16:creationId xmlns:a16="http://schemas.microsoft.com/office/drawing/2014/main" id="{554E74CE-7E06-DA03-3DA3-3917974C67E4}"/>
              </a:ext>
            </a:extLst>
          </p:cNvPr>
          <p:cNvSpPr txBox="1"/>
          <p:nvPr/>
        </p:nvSpPr>
        <p:spPr>
          <a:xfrm rot="368867">
            <a:off x="9397216" y="5347594"/>
            <a:ext cx="1377300" cy="369332"/>
          </a:xfrm>
          <a:prstGeom prst="rect">
            <a:avLst/>
          </a:prstGeom>
          <a:solidFill>
            <a:schemeClr val="bg1"/>
          </a:solidFill>
        </p:spPr>
        <p:txBody>
          <a:bodyPr wrap="none" rtlCol="0">
            <a:spAutoFit/>
          </a:bodyPr>
          <a:lstStyle/>
          <a:p>
            <a:r>
              <a:rPr lang="en-US" dirty="0" err="1"/>
              <a:t>Gneissosity</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Fabrics &amp; Fabric Elements</a:t>
            </a:r>
          </a:p>
        </p:txBody>
      </p:sp>
      <p:sp>
        <p:nvSpPr>
          <p:cNvPr id="6" name="Slide Number Placeholder 4"/>
          <p:cNvSpPr>
            <a:spLocks noGrp="1"/>
          </p:cNvSpPr>
          <p:nvPr>
            <p:ph type="sldNum" sz="quarter" idx="11"/>
          </p:nvPr>
        </p:nvSpPr>
        <p:spPr/>
        <p:txBody>
          <a:bodyPr/>
          <a:lstStyle/>
          <a:p>
            <a:fld id="{E58050B2-B74B-497D-8ECB-C25F14C34342}" type="slidenum">
              <a:rPr lang="en-US"/>
              <a:pPr/>
              <a:t>5</a:t>
            </a:fld>
            <a:endParaRPr lang="en-US"/>
          </a:p>
        </p:txBody>
      </p:sp>
      <p:sp>
        <p:nvSpPr>
          <p:cNvPr id="83970" name="Rectangle 2"/>
          <p:cNvSpPr>
            <a:spLocks noGrp="1" noChangeArrowheads="1"/>
          </p:cNvSpPr>
          <p:nvPr>
            <p:ph type="title"/>
          </p:nvPr>
        </p:nvSpPr>
        <p:spPr/>
        <p:txBody>
          <a:bodyPr/>
          <a:lstStyle/>
          <a:p>
            <a:r>
              <a:rPr lang="en-US" dirty="0"/>
              <a:t>Foliations and Metamorphic Facies</a:t>
            </a:r>
          </a:p>
        </p:txBody>
      </p:sp>
      <p:pic>
        <p:nvPicPr>
          <p:cNvPr id="83973" name="Picture 5" descr="van1302"/>
          <p:cNvPicPr>
            <a:picLocks noChangeAspect="1" noChangeArrowheads="1"/>
          </p:cNvPicPr>
          <p:nvPr/>
        </p:nvPicPr>
        <p:blipFill>
          <a:blip r:embed="rId3" cstate="print"/>
          <a:srcRect/>
          <a:stretch>
            <a:fillRect/>
          </a:stretch>
        </p:blipFill>
        <p:spPr bwMode="auto">
          <a:xfrm>
            <a:off x="762000" y="1109662"/>
            <a:ext cx="6037263" cy="5062538"/>
          </a:xfrm>
          <a:prstGeom prst="rect">
            <a:avLst/>
          </a:prstGeom>
          <a:noFill/>
        </p:spPr>
      </p:pic>
      <p:sp>
        <p:nvSpPr>
          <p:cNvPr id="2" name="Right Arrow 1"/>
          <p:cNvSpPr/>
          <p:nvPr/>
        </p:nvSpPr>
        <p:spPr bwMode="auto">
          <a:xfrm rot="19646996">
            <a:off x="820703" y="3586777"/>
            <a:ext cx="5882116" cy="594596"/>
          </a:xfrm>
          <a:prstGeom prst="right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3"/>
          <p:cNvSpPr>
            <a:spLocks noChangeArrowheads="1"/>
          </p:cNvSpPr>
          <p:nvPr/>
        </p:nvSpPr>
        <p:spPr bwMode="auto">
          <a:xfrm rot="19632904">
            <a:off x="884564" y="3774244"/>
            <a:ext cx="5663730" cy="276999"/>
          </a:xfrm>
          <a:prstGeom prst="rect">
            <a:avLst/>
          </a:prstGeom>
          <a:noFill/>
          <a:ln w="9525">
            <a:noFill/>
            <a:miter lim="800000"/>
            <a:headEnd/>
            <a:tailEnd/>
          </a:ln>
          <a:effectLst/>
        </p:spPr>
        <p:txBody>
          <a:bodyPr wrap="none" anchor="ctr">
            <a:spAutoFit/>
          </a:bodyPr>
          <a:lstStyle/>
          <a:p>
            <a:pPr algn="ctr" eaLnBrk="1" hangingPunct="1"/>
            <a:r>
              <a:rPr lang="en-US" sz="1200" dirty="0"/>
              <a:t>Shale            Slate  </a:t>
            </a:r>
            <a:r>
              <a:rPr lang="en-US" sz="1200" dirty="0" err="1"/>
              <a:t>Phyllite</a:t>
            </a:r>
            <a:r>
              <a:rPr lang="en-US" sz="1200" dirty="0"/>
              <a:t>     Schist                  Gneiss                         Migmatite</a:t>
            </a:r>
          </a:p>
        </p:txBody>
      </p:sp>
      <p:sp>
        <p:nvSpPr>
          <p:cNvPr id="3" name="Date Placeholder 2"/>
          <p:cNvSpPr>
            <a:spLocks noGrp="1"/>
          </p:cNvSpPr>
          <p:nvPr>
            <p:ph type="dt" sz="half" idx="12"/>
          </p:nvPr>
        </p:nvSpPr>
        <p:spPr/>
        <p:txBody>
          <a:bodyPr/>
          <a:lstStyle/>
          <a:p>
            <a:r>
              <a:rPr lang="en-US"/>
              <a:t>© Ben van der Pluijm</a:t>
            </a:r>
          </a:p>
        </p:txBody>
      </p:sp>
      <p:sp>
        <p:nvSpPr>
          <p:cNvPr id="4" name="TextBox 3"/>
          <p:cNvSpPr txBox="1"/>
          <p:nvPr/>
        </p:nvSpPr>
        <p:spPr>
          <a:xfrm>
            <a:off x="7123292" y="1066800"/>
            <a:ext cx="4041415" cy="1938992"/>
          </a:xfrm>
          <a:prstGeom prst="rect">
            <a:avLst/>
          </a:prstGeom>
          <a:noFill/>
        </p:spPr>
        <p:txBody>
          <a:bodyPr wrap="square" rtlCol="0">
            <a:spAutoFit/>
          </a:bodyPr>
          <a:lstStyle/>
          <a:p>
            <a:r>
              <a:rPr lang="en-US" sz="2000" dirty="0"/>
              <a:t>Recall P</a:t>
            </a:r>
            <a:r>
              <a:rPr lang="en-US" sz="2000" baseline="-25000" dirty="0"/>
              <a:t>l</a:t>
            </a:r>
            <a:r>
              <a:rPr lang="en-US" sz="2000" dirty="0"/>
              <a:t> - T change with depth.  </a:t>
            </a:r>
            <a:br>
              <a:rPr lang="en-US" sz="2000" dirty="0"/>
            </a:br>
            <a:endParaRPr lang="en-US" sz="2000" dirty="0"/>
          </a:p>
          <a:p>
            <a:r>
              <a:rPr lang="en-US" sz="2000" dirty="0"/>
              <a:t>For crustal rocks:</a:t>
            </a:r>
          </a:p>
          <a:p>
            <a:pPr marL="285750" indent="-285750">
              <a:buFont typeface="Arial" panose="020B0604020202020204" pitchFamily="34" charset="0"/>
              <a:buChar char="•"/>
            </a:pPr>
            <a:r>
              <a:rPr lang="en-US" sz="2000" dirty="0"/>
              <a:t>Lithostatic stress: ~27 MPa/km</a:t>
            </a:r>
            <a:br>
              <a:rPr lang="en-US" sz="2000" dirty="0"/>
            </a:br>
            <a:r>
              <a:rPr lang="en-US" sz="2000" dirty="0"/>
              <a:t>(or 270 bar/km)</a:t>
            </a:r>
          </a:p>
          <a:p>
            <a:pPr marL="285750" indent="-285750">
              <a:buFont typeface="Arial" panose="020B0604020202020204" pitchFamily="34" charset="0"/>
              <a:buChar char="•"/>
            </a:pPr>
            <a:r>
              <a:rPr lang="en-US" sz="2000" dirty="0"/>
              <a:t>Temperature: ~25C/km</a:t>
            </a:r>
          </a:p>
        </p:txBody>
      </p:sp>
      <p:pic>
        <p:nvPicPr>
          <p:cNvPr id="7" name="Picture 6"/>
          <p:cNvPicPr>
            <a:picLocks noChangeAspect="1"/>
          </p:cNvPicPr>
          <p:nvPr/>
        </p:nvPicPr>
        <p:blipFill>
          <a:blip r:embed="rId4"/>
          <a:stretch>
            <a:fillRect/>
          </a:stretch>
        </p:blipFill>
        <p:spPr>
          <a:xfrm>
            <a:off x="7239000" y="3367741"/>
            <a:ext cx="4572000" cy="24279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Fabrics &amp; Fabric Elements</a:t>
            </a:r>
          </a:p>
        </p:txBody>
      </p:sp>
      <p:sp>
        <p:nvSpPr>
          <p:cNvPr id="7" name="Slide Number Placeholder 4"/>
          <p:cNvSpPr>
            <a:spLocks noGrp="1"/>
          </p:cNvSpPr>
          <p:nvPr>
            <p:ph type="sldNum" sz="quarter" idx="11"/>
          </p:nvPr>
        </p:nvSpPr>
        <p:spPr/>
        <p:txBody>
          <a:bodyPr/>
          <a:lstStyle/>
          <a:p>
            <a:fld id="{A31B7E31-FD25-4D40-8336-E8D3DECE3DD2}" type="slidenum">
              <a:rPr lang="en-US"/>
              <a:pPr/>
              <a:t>6</a:t>
            </a:fld>
            <a:endParaRPr lang="en-US"/>
          </a:p>
        </p:txBody>
      </p:sp>
      <p:sp>
        <p:nvSpPr>
          <p:cNvPr id="44034" name="Rectangle 2"/>
          <p:cNvSpPr>
            <a:spLocks noGrp="1" noChangeArrowheads="1"/>
          </p:cNvSpPr>
          <p:nvPr>
            <p:ph type="title"/>
          </p:nvPr>
        </p:nvSpPr>
        <p:spPr/>
        <p:txBody>
          <a:bodyPr/>
          <a:lstStyle/>
          <a:p>
            <a:r>
              <a:rPr lang="en-US" dirty="0"/>
              <a:t>Slaty Cleavage (or Continuous Cleavage)</a:t>
            </a:r>
          </a:p>
        </p:txBody>
      </p:sp>
      <p:pic>
        <p:nvPicPr>
          <p:cNvPr id="44036" name="Picture 4"/>
          <p:cNvPicPr>
            <a:picLocks noChangeAspect="1" noChangeArrowheads="1"/>
          </p:cNvPicPr>
          <p:nvPr/>
        </p:nvPicPr>
        <p:blipFill>
          <a:blip r:embed="rId3" cstate="print"/>
          <a:srcRect b="6189"/>
          <a:stretch>
            <a:fillRect/>
          </a:stretch>
        </p:blipFill>
        <p:spPr bwMode="auto">
          <a:xfrm>
            <a:off x="5621338" y="1066800"/>
            <a:ext cx="4665662" cy="5105400"/>
          </a:xfrm>
          <a:prstGeom prst="rect">
            <a:avLst/>
          </a:prstGeom>
          <a:noFill/>
          <a:ln w="9525">
            <a:noFill/>
            <a:miter lim="800000"/>
            <a:headEnd/>
            <a:tailEnd/>
          </a:ln>
          <a:effectLst/>
        </p:spPr>
      </p:pic>
      <p:pic>
        <p:nvPicPr>
          <p:cNvPr id="44038" name="Picture 6" descr="slate"/>
          <p:cNvPicPr>
            <a:picLocks noChangeAspect="1" noChangeArrowheads="1"/>
          </p:cNvPicPr>
          <p:nvPr/>
        </p:nvPicPr>
        <p:blipFill>
          <a:blip r:embed="rId4" cstate="print"/>
          <a:srcRect/>
          <a:stretch>
            <a:fillRect/>
          </a:stretch>
        </p:blipFill>
        <p:spPr bwMode="auto">
          <a:xfrm>
            <a:off x="1752600" y="1454399"/>
            <a:ext cx="4114800" cy="3127375"/>
          </a:xfrm>
          <a:prstGeom prst="rect">
            <a:avLst/>
          </a:prstGeom>
          <a:noFill/>
        </p:spPr>
      </p:pic>
      <p:sp>
        <p:nvSpPr>
          <p:cNvPr id="2" name="Date Placeholder 1"/>
          <p:cNvSpPr>
            <a:spLocks noGrp="1"/>
          </p:cNvSpPr>
          <p:nvPr>
            <p:ph type="dt" sz="half" idx="12"/>
          </p:nvPr>
        </p:nvSpPr>
        <p:spPr/>
        <p:txBody>
          <a:bodyPr/>
          <a:lstStyle/>
          <a:p>
            <a:r>
              <a:rPr lang="en-US"/>
              <a:t>© Ben van der Pluijm</a:t>
            </a:r>
          </a:p>
        </p:txBody>
      </p:sp>
      <p:sp>
        <p:nvSpPr>
          <p:cNvPr id="3" name="TextBox 2">
            <a:extLst>
              <a:ext uri="{FF2B5EF4-FFF2-40B4-BE49-F238E27FC236}">
                <a16:creationId xmlns:a16="http://schemas.microsoft.com/office/drawing/2014/main" id="{6956BE28-6074-46C7-A51A-399F431F116B}"/>
              </a:ext>
            </a:extLst>
          </p:cNvPr>
          <p:cNvSpPr txBox="1"/>
          <p:nvPr/>
        </p:nvSpPr>
        <p:spPr>
          <a:xfrm>
            <a:off x="3124200" y="5287571"/>
            <a:ext cx="2377574" cy="369332"/>
          </a:xfrm>
          <a:prstGeom prst="rect">
            <a:avLst/>
          </a:prstGeom>
          <a:noFill/>
        </p:spPr>
        <p:txBody>
          <a:bodyPr wrap="none" rtlCol="0">
            <a:spAutoFit/>
          </a:bodyPr>
          <a:lstStyle/>
          <a:p>
            <a:r>
              <a:rPr lang="en-US" dirty="0"/>
              <a:t>‘axial plane cleavage’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Foliation Classification</a:t>
            </a:r>
          </a:p>
        </p:txBody>
      </p:sp>
      <p:sp>
        <p:nvSpPr>
          <p:cNvPr id="6" name="Footer Placeholder 3"/>
          <p:cNvSpPr>
            <a:spLocks noGrp="1"/>
          </p:cNvSpPr>
          <p:nvPr>
            <p:ph type="ftr" sz="quarter" idx="10"/>
          </p:nvPr>
        </p:nvSpPr>
        <p:spPr/>
        <p:txBody>
          <a:bodyPr/>
          <a:lstStyle/>
          <a:p>
            <a:r>
              <a:rPr lang="en-US"/>
              <a:t>Fabrics &amp; Fabric Elements</a:t>
            </a:r>
          </a:p>
        </p:txBody>
      </p:sp>
      <p:sp>
        <p:nvSpPr>
          <p:cNvPr id="7" name="Slide Number Placeholder 4"/>
          <p:cNvSpPr>
            <a:spLocks noGrp="1"/>
          </p:cNvSpPr>
          <p:nvPr>
            <p:ph type="sldNum" sz="quarter" idx="11"/>
          </p:nvPr>
        </p:nvSpPr>
        <p:spPr/>
        <p:txBody>
          <a:bodyPr/>
          <a:lstStyle/>
          <a:p>
            <a:fld id="{BDF69E5E-DD8D-42AA-B008-9799B444E706}" type="slidenum">
              <a:rPr lang="en-US"/>
              <a:pPr/>
              <a:t>7</a:t>
            </a:fld>
            <a:endParaRPr lang="en-US"/>
          </a:p>
        </p:txBody>
      </p:sp>
      <p:sp>
        <p:nvSpPr>
          <p:cNvPr id="3" name="Date Placeholder 2"/>
          <p:cNvSpPr>
            <a:spLocks noGrp="1"/>
          </p:cNvSpPr>
          <p:nvPr>
            <p:ph type="dt" sz="half" idx="12"/>
          </p:nvPr>
        </p:nvSpPr>
        <p:spPr/>
        <p:txBody>
          <a:bodyPr/>
          <a:lstStyle/>
          <a:p>
            <a:r>
              <a:rPr lang="en-US"/>
              <a:t>© Ben van der Pluijm</a:t>
            </a:r>
          </a:p>
        </p:txBody>
      </p:sp>
      <p:pic>
        <p:nvPicPr>
          <p:cNvPr id="38918" name="Picture 6" descr="van1102"/>
          <p:cNvPicPr>
            <a:picLocks noChangeAspect="1" noChangeArrowheads="1"/>
          </p:cNvPicPr>
          <p:nvPr/>
        </p:nvPicPr>
        <p:blipFill>
          <a:blip r:embed="rId3" cstate="print"/>
          <a:srcRect/>
          <a:stretch>
            <a:fillRect/>
          </a:stretch>
        </p:blipFill>
        <p:spPr bwMode="auto">
          <a:xfrm>
            <a:off x="6781800" y="533400"/>
            <a:ext cx="3630613" cy="4038600"/>
          </a:xfrm>
          <a:prstGeom prst="rect">
            <a:avLst/>
          </a:prstGeom>
          <a:noFill/>
        </p:spPr>
      </p:pic>
      <p:sp>
        <p:nvSpPr>
          <p:cNvPr id="2" name="Rectangle 1"/>
          <p:cNvSpPr/>
          <p:nvPr/>
        </p:nvSpPr>
        <p:spPr>
          <a:xfrm>
            <a:off x="6553200" y="4584918"/>
            <a:ext cx="4419600" cy="1569660"/>
          </a:xfrm>
          <a:prstGeom prst="rect">
            <a:avLst/>
          </a:prstGeom>
        </p:spPr>
        <p:txBody>
          <a:bodyPr wrap="square">
            <a:spAutoFit/>
          </a:bodyPr>
          <a:lstStyle/>
          <a:p>
            <a:pPr marL="342900" indent="-342900">
              <a:buAutoNum type="alphaLcParenBoth"/>
            </a:pPr>
            <a:r>
              <a:rPr lang="en-US" sz="1600" dirty="0"/>
              <a:t>Continuous Cleavage. Lines represent planar fabric elements that are visible no matter how small field of view (at least down to scale of individual grains) </a:t>
            </a:r>
          </a:p>
          <a:p>
            <a:pPr marL="342900" indent="-342900">
              <a:buAutoNum type="alphaLcParenBoth"/>
            </a:pPr>
            <a:r>
              <a:rPr lang="en-US" sz="1600" dirty="0"/>
              <a:t>Spaced Cleavage. Host rock is preserved between cleavage elements</a:t>
            </a:r>
          </a:p>
        </p:txBody>
      </p:sp>
      <p:cxnSp>
        <p:nvCxnSpPr>
          <p:cNvPr id="5" name="Straight Arrow Connector 4"/>
          <p:cNvCxnSpPr/>
          <p:nvPr/>
        </p:nvCxnSpPr>
        <p:spPr bwMode="auto">
          <a:xfrm flipV="1">
            <a:off x="5507467" y="1676400"/>
            <a:ext cx="973865" cy="228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p:cNvCxnSpPr/>
          <p:nvPr/>
        </p:nvCxnSpPr>
        <p:spPr bwMode="auto">
          <a:xfrm>
            <a:off x="5257800" y="2705100"/>
            <a:ext cx="1295400" cy="7239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 name="Rectangle 3"/>
          <p:cNvSpPr/>
          <p:nvPr/>
        </p:nvSpPr>
        <p:spPr>
          <a:xfrm>
            <a:off x="535296" y="1188136"/>
            <a:ext cx="5130196" cy="5078313"/>
          </a:xfrm>
          <a:prstGeom prst="rect">
            <a:avLst/>
          </a:prstGeom>
        </p:spPr>
        <p:txBody>
          <a:bodyPr wrap="square">
            <a:spAutoFit/>
          </a:bodyPr>
          <a:lstStyle/>
          <a:p>
            <a:pPr indent="-457200">
              <a:spcBef>
                <a:spcPts val="0"/>
              </a:spcBef>
              <a:spcAft>
                <a:spcPts val="0"/>
              </a:spcAft>
            </a:pPr>
            <a:r>
              <a:rPr lang="en-US" b="1" dirty="0">
                <a:solidFill>
                  <a:srgbClr val="000000"/>
                </a:solidFill>
                <a:latin typeface="Calibri" panose="020F0502020204030204" pitchFamily="34" charset="0"/>
              </a:rPr>
              <a:t>Cleavage</a:t>
            </a:r>
          </a:p>
          <a:p>
            <a:pPr marL="228600" indent="-228600">
              <a:spcBef>
                <a:spcPts val="0"/>
              </a:spcBef>
              <a:spcAft>
                <a:spcPts val="0"/>
              </a:spcAft>
              <a:buFont typeface="Arial" panose="020B0604020202020204" pitchFamily="34" charset="0"/>
              <a:buChar char="•"/>
            </a:pPr>
            <a:r>
              <a:rPr lang="en-US" b="1" dirty="0">
                <a:solidFill>
                  <a:srgbClr val="000000"/>
                </a:solidFill>
                <a:latin typeface="Calibri" panose="020F0502020204030204" pitchFamily="34" charset="0"/>
              </a:rPr>
              <a:t>Continuous cleavage</a:t>
            </a:r>
            <a:r>
              <a:rPr lang="en-US" dirty="0">
                <a:solidFill>
                  <a:srgbClr val="000000"/>
                </a:solidFill>
                <a:latin typeface="Calibri" panose="020F0502020204030204" pitchFamily="34" charset="0"/>
              </a:rPr>
              <a:t> - Coarse cleavage (e.g., pencil cleavage) and fine cleavage (e.g., slaty cleavage)</a:t>
            </a:r>
          </a:p>
          <a:p>
            <a:pPr marL="228600" indent="-228600">
              <a:spcBef>
                <a:spcPts val="0"/>
              </a:spcBef>
              <a:spcAft>
                <a:spcPts val="0"/>
              </a:spcAft>
              <a:buFont typeface="Arial" panose="020B0604020202020204" pitchFamily="34" charset="0"/>
              <a:buChar char="•"/>
            </a:pPr>
            <a:r>
              <a:rPr lang="en-US" b="1" dirty="0">
                <a:solidFill>
                  <a:srgbClr val="000000"/>
                </a:solidFill>
                <a:latin typeface="Calibri" panose="020F0502020204030204" pitchFamily="34" charset="0"/>
              </a:rPr>
              <a:t>Spaced cleavage</a:t>
            </a:r>
            <a:r>
              <a:rPr lang="en-US" dirty="0">
                <a:solidFill>
                  <a:srgbClr val="000000"/>
                </a:solidFill>
                <a:latin typeface="Calibri" panose="020F0502020204030204" pitchFamily="34" charset="0"/>
              </a:rPr>
              <a:t> - Disjunctive cleavage (e.g., stylolitic cleavage) and crenulation cleavage</a:t>
            </a:r>
          </a:p>
          <a:p>
            <a:pPr marL="228600" indent="-228600">
              <a:spcBef>
                <a:spcPts val="0"/>
              </a:spcBef>
              <a:spcAft>
                <a:spcPts val="0"/>
              </a:spcAft>
              <a:buFont typeface="Arial" panose="020B0604020202020204" pitchFamily="34" charset="0"/>
              <a:buChar char="•"/>
            </a:pPr>
            <a:r>
              <a:rPr lang="en-US" b="1" dirty="0" err="1">
                <a:solidFill>
                  <a:srgbClr val="000000"/>
                </a:solidFill>
                <a:latin typeface="Calibri" panose="020F0502020204030204" pitchFamily="34" charset="0"/>
              </a:rPr>
              <a:t>Phyllitic</a:t>
            </a:r>
            <a:r>
              <a:rPr lang="en-US" b="1" dirty="0">
                <a:solidFill>
                  <a:srgbClr val="000000"/>
                </a:solidFill>
                <a:latin typeface="Calibri" panose="020F0502020204030204" pitchFamily="34" charset="0"/>
              </a:rPr>
              <a:t> cleavage</a:t>
            </a:r>
            <a:r>
              <a:rPr lang="en-US" dirty="0">
                <a:solidFill>
                  <a:srgbClr val="000000"/>
                </a:solidFill>
                <a:latin typeface="Calibri" panose="020F0502020204030204" pitchFamily="34" charset="0"/>
              </a:rPr>
              <a:t> - Continuous cleavage with a distinctive silky luster in very low-grade metamorphic rock (lower greenschist facies)</a:t>
            </a:r>
          </a:p>
          <a:p>
            <a:pPr marL="228600" indent="-228600">
              <a:spcBef>
                <a:spcPts val="0"/>
              </a:spcBef>
              <a:spcAft>
                <a:spcPts val="0"/>
              </a:spcAft>
              <a:buFont typeface="Arial" panose="020B0604020202020204" pitchFamily="34" charset="0"/>
              <a:buChar char="•"/>
            </a:pPr>
            <a:r>
              <a:rPr lang="en-US" b="1" dirty="0" err="1">
                <a:solidFill>
                  <a:srgbClr val="000000"/>
                </a:solidFill>
                <a:latin typeface="Calibri" panose="020F0502020204030204" pitchFamily="34" charset="0"/>
              </a:rPr>
              <a:t>Stylolites</a:t>
            </a:r>
            <a:r>
              <a:rPr lang="en-US" dirty="0">
                <a:solidFill>
                  <a:srgbClr val="000000"/>
                </a:solidFill>
                <a:latin typeface="Calibri" panose="020F0502020204030204" pitchFamily="34" charset="0"/>
              </a:rPr>
              <a:t> – dissolution foliation in carbonates</a:t>
            </a:r>
          </a:p>
          <a:p>
            <a:pPr indent="-457200">
              <a:spcBef>
                <a:spcPts val="0"/>
              </a:spcBef>
              <a:spcAft>
                <a:spcPts val="0"/>
              </a:spcAft>
            </a:pPr>
            <a:endParaRPr lang="en-US" dirty="0">
              <a:solidFill>
                <a:srgbClr val="000000"/>
              </a:solidFill>
              <a:latin typeface="Calibri" panose="020F0502020204030204" pitchFamily="34" charset="0"/>
            </a:endParaRPr>
          </a:p>
          <a:p>
            <a:pPr indent="-457200">
              <a:spcBef>
                <a:spcPts val="0"/>
              </a:spcBef>
              <a:spcAft>
                <a:spcPts val="0"/>
              </a:spcAft>
            </a:pPr>
            <a:r>
              <a:rPr lang="en-US" b="1" dirty="0">
                <a:solidFill>
                  <a:srgbClr val="000000"/>
                </a:solidFill>
                <a:latin typeface="Calibri" panose="020F0502020204030204" pitchFamily="34" charset="0"/>
              </a:rPr>
              <a:t>Schistosity</a:t>
            </a:r>
            <a:r>
              <a:rPr lang="en-US" dirty="0">
                <a:solidFill>
                  <a:srgbClr val="000000"/>
                </a:solidFill>
                <a:latin typeface="Calibri" panose="020F0502020204030204" pitchFamily="34" charset="0"/>
              </a:rPr>
              <a:t> - Mica-rich foliation with a distinctive high sheen in low- to medium-grade metamorphic rock (greenschist facies)</a:t>
            </a:r>
          </a:p>
          <a:p>
            <a:pPr indent="-457200">
              <a:spcBef>
                <a:spcPts val="0"/>
              </a:spcBef>
              <a:spcAft>
                <a:spcPts val="0"/>
              </a:spcAft>
            </a:pPr>
            <a:endParaRPr lang="en-US" dirty="0">
              <a:solidFill>
                <a:srgbClr val="000000"/>
              </a:solidFill>
              <a:latin typeface="Calibri" panose="020F0502020204030204" pitchFamily="34" charset="0"/>
            </a:endParaRPr>
          </a:p>
          <a:p>
            <a:pPr indent="-457200">
              <a:spcBef>
                <a:spcPts val="0"/>
              </a:spcBef>
              <a:spcAft>
                <a:spcPts val="0"/>
              </a:spcAft>
            </a:pPr>
            <a:r>
              <a:rPr lang="en-US" b="1" dirty="0" err="1">
                <a:solidFill>
                  <a:srgbClr val="000000"/>
                </a:solidFill>
                <a:latin typeface="Calibri" panose="020F0502020204030204" pitchFamily="34" charset="0"/>
              </a:rPr>
              <a:t>Gneissosity</a:t>
            </a:r>
            <a:r>
              <a:rPr lang="en-US" dirty="0">
                <a:solidFill>
                  <a:srgbClr val="000000"/>
                </a:solidFill>
                <a:latin typeface="Calibri" panose="020F0502020204030204" pitchFamily="34" charset="0"/>
              </a:rPr>
              <a:t> - Coarse compositional banding or gneissosity in high-grade metamorphic rock (amphibolite and granulite facies)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Fabrics &amp; Fabric Elements</a:t>
            </a:r>
          </a:p>
        </p:txBody>
      </p:sp>
      <p:sp>
        <p:nvSpPr>
          <p:cNvPr id="6" name="Slide Number Placeholder 4"/>
          <p:cNvSpPr>
            <a:spLocks noGrp="1"/>
          </p:cNvSpPr>
          <p:nvPr>
            <p:ph type="sldNum" sz="quarter" idx="11"/>
          </p:nvPr>
        </p:nvSpPr>
        <p:spPr/>
        <p:txBody>
          <a:bodyPr/>
          <a:lstStyle/>
          <a:p>
            <a:fld id="{2156D223-285B-477E-B1C6-34EE799BB68A}" type="slidenum">
              <a:rPr lang="en-US"/>
              <a:pPr/>
              <a:t>8</a:t>
            </a:fld>
            <a:endParaRPr lang="en-US"/>
          </a:p>
        </p:txBody>
      </p:sp>
      <p:sp>
        <p:nvSpPr>
          <p:cNvPr id="41986" name="Rectangle 2"/>
          <p:cNvSpPr>
            <a:spLocks noGrp="1" noChangeArrowheads="1"/>
          </p:cNvSpPr>
          <p:nvPr>
            <p:ph type="title"/>
          </p:nvPr>
        </p:nvSpPr>
        <p:spPr/>
        <p:txBody>
          <a:bodyPr/>
          <a:lstStyle/>
          <a:p>
            <a:r>
              <a:rPr lang="en-US" dirty="0"/>
              <a:t>Cleavage Morphology</a:t>
            </a:r>
          </a:p>
        </p:txBody>
      </p:sp>
      <p:pic>
        <p:nvPicPr>
          <p:cNvPr id="41992" name="Picture 8" descr="van1107"/>
          <p:cNvPicPr>
            <a:picLocks noChangeAspect="1" noChangeArrowheads="1"/>
          </p:cNvPicPr>
          <p:nvPr/>
        </p:nvPicPr>
        <p:blipFill>
          <a:blip r:embed="rId3" cstate="print"/>
          <a:srcRect/>
          <a:stretch>
            <a:fillRect/>
          </a:stretch>
        </p:blipFill>
        <p:spPr bwMode="auto">
          <a:xfrm>
            <a:off x="862806" y="1104905"/>
            <a:ext cx="4522788" cy="5067300"/>
          </a:xfrm>
          <a:prstGeom prst="rect">
            <a:avLst/>
          </a:prstGeom>
          <a:noFill/>
        </p:spPr>
      </p:pic>
      <p:sp>
        <p:nvSpPr>
          <p:cNvPr id="2" name="Rectangle 1"/>
          <p:cNvSpPr/>
          <p:nvPr/>
        </p:nvSpPr>
        <p:spPr>
          <a:xfrm>
            <a:off x="2133600" y="4128848"/>
            <a:ext cx="3657600" cy="2031325"/>
          </a:xfrm>
          <a:prstGeom prst="rect">
            <a:avLst/>
          </a:prstGeom>
          <a:solidFill>
            <a:schemeClr val="bg1"/>
          </a:solidFill>
        </p:spPr>
        <p:txBody>
          <a:bodyPr wrap="square">
            <a:spAutoFit/>
          </a:bodyPr>
          <a:lstStyle/>
          <a:p>
            <a:pPr marL="342900" indent="-342900">
              <a:buFont typeface="+mj-lt"/>
              <a:buAutoNum type="alphaLcParenR"/>
            </a:pPr>
            <a:r>
              <a:rPr lang="en-US" dirty="0"/>
              <a:t>sutured domains (“stylolitic”) </a:t>
            </a:r>
          </a:p>
          <a:p>
            <a:pPr marL="342900" indent="-342900">
              <a:buFont typeface="+mj-lt"/>
              <a:buAutoNum type="alphaLcParenR"/>
            </a:pPr>
            <a:r>
              <a:rPr lang="en-US" dirty="0"/>
              <a:t>planar domains </a:t>
            </a:r>
          </a:p>
          <a:p>
            <a:pPr marL="342900" indent="-342900">
              <a:buFont typeface="+mj-lt"/>
              <a:buAutoNum type="alphaLcParenR"/>
            </a:pPr>
            <a:r>
              <a:rPr lang="en-US" dirty="0"/>
              <a:t>wavy domains</a:t>
            </a:r>
          </a:p>
          <a:p>
            <a:pPr marL="342900" indent="-342900">
              <a:buFont typeface="+mj-lt"/>
              <a:buAutoNum type="alphaLcParenR"/>
            </a:pPr>
            <a:r>
              <a:rPr lang="en-US" dirty="0"/>
              <a:t>anastomosing domains</a:t>
            </a:r>
          </a:p>
          <a:p>
            <a:pPr marL="342900" indent="-342900">
              <a:buFont typeface="+mj-lt"/>
              <a:buAutoNum type="alphaLcParenR"/>
            </a:pPr>
            <a:endParaRPr lang="en-US" dirty="0"/>
          </a:p>
          <a:p>
            <a:pPr marL="342900" indent="-342900">
              <a:buFont typeface="+mj-lt"/>
              <a:buAutoNum type="alphaLcParenR"/>
            </a:pPr>
            <a:endParaRPr lang="en-US" dirty="0"/>
          </a:p>
          <a:p>
            <a:pPr marL="342900" indent="-342900">
              <a:buFont typeface="+mj-lt"/>
              <a:buAutoNum type="alphaLcParenR"/>
            </a:pPr>
            <a:endParaRPr lang="en-US" dirty="0"/>
          </a:p>
        </p:txBody>
      </p:sp>
      <p:pic>
        <p:nvPicPr>
          <p:cNvPr id="7" name="Picture 8" descr="van1107"/>
          <p:cNvPicPr>
            <a:picLocks noChangeAspect="1" noChangeArrowheads="1"/>
          </p:cNvPicPr>
          <p:nvPr/>
        </p:nvPicPr>
        <p:blipFill rotWithShape="1">
          <a:blip r:embed="rId3" cstate="print"/>
          <a:srcRect l="28642" t="61572" b="5346"/>
          <a:stretch/>
        </p:blipFill>
        <p:spPr bwMode="auto">
          <a:xfrm>
            <a:off x="6806408" y="3132775"/>
            <a:ext cx="4114800" cy="2137349"/>
          </a:xfrm>
          <a:prstGeom prst="rect">
            <a:avLst/>
          </a:prstGeom>
          <a:noFill/>
        </p:spPr>
      </p:pic>
      <p:sp>
        <p:nvSpPr>
          <p:cNvPr id="3" name="Rectangle 2"/>
          <p:cNvSpPr/>
          <p:nvPr/>
        </p:nvSpPr>
        <p:spPr>
          <a:xfrm>
            <a:off x="6400802" y="5310990"/>
            <a:ext cx="4507539" cy="646331"/>
          </a:xfrm>
          <a:prstGeom prst="rect">
            <a:avLst/>
          </a:prstGeom>
        </p:spPr>
        <p:txBody>
          <a:bodyPr wrap="square">
            <a:spAutoFit/>
          </a:bodyPr>
          <a:lstStyle/>
          <a:p>
            <a:r>
              <a:rPr lang="en-US" dirty="0"/>
              <a:t>Spaced and continuous (or slaty) cleavage is based on domain spacing</a:t>
            </a:r>
          </a:p>
        </p:txBody>
      </p:sp>
      <p:sp>
        <p:nvSpPr>
          <p:cNvPr id="4" name="Date Placeholder 3"/>
          <p:cNvSpPr>
            <a:spLocks noGrp="1"/>
          </p:cNvSpPr>
          <p:nvPr>
            <p:ph type="dt" sz="half" idx="12"/>
          </p:nvPr>
        </p:nvSpPr>
        <p:spPr/>
        <p:txBody>
          <a:bodyPr/>
          <a:lstStyle/>
          <a:p>
            <a:r>
              <a:rPr lang="en-US"/>
              <a:t>© Ben van der Pluijm</a:t>
            </a:r>
          </a:p>
        </p:txBody>
      </p:sp>
      <p:pic>
        <p:nvPicPr>
          <p:cNvPr id="10" name="Picture 6" descr="slate">
            <a:extLst>
              <a:ext uri="{FF2B5EF4-FFF2-40B4-BE49-F238E27FC236}">
                <a16:creationId xmlns:a16="http://schemas.microsoft.com/office/drawing/2014/main" id="{598F50AE-E5C2-4973-8391-977D12BD82DF}"/>
              </a:ext>
            </a:extLst>
          </p:cNvPr>
          <p:cNvPicPr>
            <a:picLocks noChangeAspect="1" noChangeArrowheads="1"/>
          </p:cNvPicPr>
          <p:nvPr/>
        </p:nvPicPr>
        <p:blipFill>
          <a:blip r:embed="rId4" cstate="print"/>
          <a:srcRect/>
          <a:stretch>
            <a:fillRect/>
          </a:stretch>
        </p:blipFill>
        <p:spPr bwMode="auto">
          <a:xfrm>
            <a:off x="7086600" y="698331"/>
            <a:ext cx="3007770" cy="2286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r>
              <a:rPr lang="en-US"/>
              <a:t>Fabrics &amp; Fabric Elements</a:t>
            </a:r>
          </a:p>
        </p:txBody>
      </p:sp>
      <p:sp>
        <p:nvSpPr>
          <p:cNvPr id="7" name="Slide Number Placeholder 5"/>
          <p:cNvSpPr>
            <a:spLocks noGrp="1"/>
          </p:cNvSpPr>
          <p:nvPr>
            <p:ph type="sldNum" sz="quarter" idx="11"/>
          </p:nvPr>
        </p:nvSpPr>
        <p:spPr/>
        <p:txBody>
          <a:bodyPr/>
          <a:lstStyle/>
          <a:p>
            <a:fld id="{D0B6E093-E92B-4562-8770-31663A5D4663}" type="slidenum">
              <a:rPr lang="en-US"/>
              <a:pPr/>
              <a:t>9</a:t>
            </a:fld>
            <a:endParaRPr lang="en-US"/>
          </a:p>
        </p:txBody>
      </p:sp>
      <p:sp>
        <p:nvSpPr>
          <p:cNvPr id="18434" name="Rectangle 2"/>
          <p:cNvSpPr>
            <a:spLocks noGrp="1" noChangeArrowheads="1"/>
          </p:cNvSpPr>
          <p:nvPr>
            <p:ph type="title"/>
          </p:nvPr>
        </p:nvSpPr>
        <p:spPr>
          <a:xfrm>
            <a:off x="0" y="-79176"/>
            <a:ext cx="12192000" cy="615553"/>
          </a:xfrm>
        </p:spPr>
        <p:txBody>
          <a:bodyPr/>
          <a:lstStyle/>
          <a:p>
            <a:r>
              <a:rPr lang="en-US" dirty="0"/>
              <a:t> Foliation in Carbonates: </a:t>
            </a:r>
            <a:r>
              <a:rPr lang="en-US" dirty="0" err="1"/>
              <a:t>Stylolites</a:t>
            </a:r>
            <a:endParaRPr lang="en-US" dirty="0"/>
          </a:p>
        </p:txBody>
      </p:sp>
      <p:pic>
        <p:nvPicPr>
          <p:cNvPr id="18435" name="Picture 3" descr="stylolite micro"/>
          <p:cNvPicPr>
            <a:picLocks noChangeAspect="1" noChangeArrowheads="1"/>
          </p:cNvPicPr>
          <p:nvPr/>
        </p:nvPicPr>
        <p:blipFill>
          <a:blip r:embed="rId3" cstate="print"/>
          <a:srcRect/>
          <a:stretch>
            <a:fillRect/>
          </a:stretch>
        </p:blipFill>
        <p:spPr bwMode="auto">
          <a:xfrm>
            <a:off x="1524000" y="1219200"/>
            <a:ext cx="3201987" cy="4800600"/>
          </a:xfrm>
          <a:prstGeom prst="rect">
            <a:avLst/>
          </a:prstGeom>
          <a:noFill/>
        </p:spPr>
      </p:pic>
      <p:pic>
        <p:nvPicPr>
          <p:cNvPr id="18436" name="Picture 4" descr="stylolite Glacier MT"/>
          <p:cNvPicPr>
            <a:picLocks noChangeAspect="1" noChangeArrowheads="1"/>
          </p:cNvPicPr>
          <p:nvPr/>
        </p:nvPicPr>
        <p:blipFill>
          <a:blip r:embed="rId4" cstate="print"/>
          <a:srcRect/>
          <a:stretch>
            <a:fillRect/>
          </a:stretch>
        </p:blipFill>
        <p:spPr bwMode="auto">
          <a:xfrm>
            <a:off x="5334000" y="1806379"/>
            <a:ext cx="4800600" cy="3178175"/>
          </a:xfrm>
          <a:prstGeom prst="rect">
            <a:avLst/>
          </a:prstGeom>
          <a:noFill/>
        </p:spPr>
      </p:pic>
      <p:sp>
        <p:nvSpPr>
          <p:cNvPr id="2" name="Date Placeholder 1"/>
          <p:cNvSpPr>
            <a:spLocks noGrp="1"/>
          </p:cNvSpPr>
          <p:nvPr>
            <p:ph type="dt" sz="half" idx="12"/>
          </p:nvPr>
        </p:nvSpPr>
        <p:spPr/>
        <p:txBody>
          <a:bodyPr/>
          <a:lstStyle/>
          <a:p>
            <a:r>
              <a:rPr lang="en-US"/>
              <a:t>© Ben van der Pluijm</a:t>
            </a:r>
          </a:p>
        </p:txBody>
      </p:sp>
    </p:spTree>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2199</TotalTime>
  <Words>3516</Words>
  <Application>Microsoft Office PowerPoint</Application>
  <PresentationFormat>Widescreen</PresentationFormat>
  <Paragraphs>386</Paragraphs>
  <Slides>32</Slides>
  <Notes>32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Black</vt:lpstr>
      <vt:lpstr>Calibri</vt:lpstr>
      <vt:lpstr>Symbol</vt:lpstr>
      <vt:lpstr>Times New Roman</vt:lpstr>
      <vt:lpstr>Wingdings</vt:lpstr>
      <vt:lpstr>Pixel</vt:lpstr>
      <vt:lpstr>Deformation Fabrics and Fabric Elements</vt:lpstr>
      <vt:lpstr>We Discuss …</vt:lpstr>
      <vt:lpstr>Rock Fabric Categories</vt:lpstr>
      <vt:lpstr>Foliations (with metamorphic grade)</vt:lpstr>
      <vt:lpstr>Foliations and Metamorphic Facies</vt:lpstr>
      <vt:lpstr>Slaty Cleavage (or Continuous Cleavage)</vt:lpstr>
      <vt:lpstr>Foliation Classification</vt:lpstr>
      <vt:lpstr>Cleavage Morphology</vt:lpstr>
      <vt:lpstr> Foliation in Carbonates: Stylolites</vt:lpstr>
      <vt:lpstr>Spaced Cleavage</vt:lpstr>
      <vt:lpstr>Microstructure of Cleavage</vt:lpstr>
      <vt:lpstr>Crenulation cleavage (microfolds)</vt:lpstr>
      <vt:lpstr>Axial Plane Cleavage and Cleavage Refraction</vt:lpstr>
      <vt:lpstr>Synopsis: Fold-Cleavage Relationships</vt:lpstr>
      <vt:lpstr>Cleavage and Strain</vt:lpstr>
      <vt:lpstr>Foliations and Strain: Volume Change</vt:lpstr>
      <vt:lpstr>Cleavage Formation</vt:lpstr>
      <vt:lpstr>Pencil Cleavage (early cleavage development stage)</vt:lpstr>
      <vt:lpstr>Cleavage Differentiation</vt:lpstr>
      <vt:lpstr>High-strain Zones or Shear Zones</vt:lpstr>
      <vt:lpstr>Shear Zone Geometry and Displacement</vt:lpstr>
      <vt:lpstr>Shear-sense Indicators - Grain-Tail Complexes</vt:lpstr>
      <vt:lpstr>Foliations and Strain: Shear Zones</vt:lpstr>
      <vt:lpstr>Shear-sense Indicators – Foliations (S, C, C’)</vt:lpstr>
      <vt:lpstr>Foliations and Strain: Shear Zones</vt:lpstr>
      <vt:lpstr>Shear-sense Indicators – Fractured Grains</vt:lpstr>
      <vt:lpstr>Shear-sense Indicators – Mica Fish</vt:lpstr>
      <vt:lpstr>Shear-sense Indicators – Summary (right-lateral)</vt:lpstr>
      <vt:lpstr>Shear-sense Indicators – Summary (left-lateral)</vt:lpstr>
      <vt:lpstr>Surface and Mineral Lineations</vt:lpstr>
      <vt:lpstr>Surface and Mineral Lineations</vt:lpstr>
      <vt:lpstr>Extension: Boudinage</vt:lpstr>
    </vt:vector>
  </TitlesOfParts>
  <Company>Univ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Fabrics</dc:title>
  <dc:creator>Ben van der Pluijm</dc:creator>
  <cp:lastModifiedBy>van der Pluijm, Ben</cp:lastModifiedBy>
  <cp:revision>190</cp:revision>
  <cp:lastPrinted>2015-07-15T15:45:00Z</cp:lastPrinted>
  <dcterms:created xsi:type="dcterms:W3CDTF">2003-12-17T17:41:21Z</dcterms:created>
  <dcterms:modified xsi:type="dcterms:W3CDTF">2023-09-15T19:39:30Z</dcterms:modified>
</cp:coreProperties>
</file>